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LIN MOSES" userId="d4d52a526cf7819b" providerId="LiveId" clId="{6AF7A54C-B647-4811-8A86-6BB2F67B7657}"/>
    <pc:docChg chg="modSld">
      <pc:chgData name="FRANKLIN MOSES" userId="d4d52a526cf7819b" providerId="LiveId" clId="{6AF7A54C-B647-4811-8A86-6BB2F67B7657}" dt="2024-04-23T15:46:21.322" v="16" actId="20577"/>
      <pc:docMkLst>
        <pc:docMk/>
      </pc:docMkLst>
      <pc:sldChg chg="modSp mod">
        <pc:chgData name="FRANKLIN MOSES" userId="d4d52a526cf7819b" providerId="LiveId" clId="{6AF7A54C-B647-4811-8A86-6BB2F67B7657}" dt="2024-04-23T15:46:21.322" v="16" actId="20577"/>
        <pc:sldMkLst>
          <pc:docMk/>
          <pc:sldMk cId="0" sldId="256"/>
        </pc:sldMkLst>
        <pc:spChg chg="mod">
          <ac:chgData name="FRANKLIN MOSES" userId="d4d52a526cf7819b" providerId="LiveId" clId="{6AF7A54C-B647-4811-8A86-6BB2F67B7657}" dt="2024-04-23T15:46:21.322" v="16" actId="20577"/>
          <ac:spMkLst>
            <pc:docMk/>
            <pc:sldMk cId="0" sldId="256"/>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71276" y="2713910"/>
            <a:ext cx="6520323" cy="1001556"/>
          </a:xfrm>
          <a:prstGeom prst="rect">
            <a:avLst/>
          </a:prstGeom>
        </p:spPr>
        <p:txBody>
          <a:bodyPr vert="horz" wrap="square" lIns="0" tIns="16510" rIns="0" bIns="0" rtlCol="0">
            <a:spAutoFit/>
          </a:bodyPr>
          <a:lstStyle/>
          <a:p>
            <a:pPr marL="3213735">
              <a:lnSpc>
                <a:spcPct val="100000"/>
              </a:lnSpc>
              <a:spcBef>
                <a:spcPts val="130"/>
              </a:spcBef>
            </a:pPr>
            <a:r>
              <a:rPr lang="en-IN" spc="15" dirty="0" err="1"/>
              <a:t>Vimal.A</a:t>
            </a:r>
            <a:r>
              <a:rPr lang="en-IN" spc="15"/>
              <a:t>,</a:t>
            </a:r>
            <a:br>
              <a:rPr lang="en-IN" spc="15"/>
            </a:br>
            <a:r>
              <a:rPr lang="en-IN" spc="15"/>
              <a:t>au962821205057,</a:t>
            </a:r>
            <a:endParaRPr spc="15" dirty="0"/>
          </a:p>
        </p:txBody>
      </p:sp>
      <p:sp>
        <p:nvSpPr>
          <p:cNvPr id="8" name="object 8"/>
          <p:cNvSpPr txBox="1"/>
          <p:nvPr/>
        </p:nvSpPr>
        <p:spPr>
          <a:xfrm>
            <a:off x="5638800" y="3780811"/>
            <a:ext cx="541502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1970068" cy="4814780"/>
          </a:xfrm>
          <a:prstGeom prst="rect">
            <a:avLst/>
          </a:prstGeom>
        </p:spPr>
        <p:txBody>
          <a:bodyPr vert="horz" wrap="square" lIns="0" tIns="13335" rIns="0" bIns="0" rtlCol="0">
            <a:spAutoFit/>
          </a:bodyPr>
          <a:lstStyle/>
          <a:p>
            <a:pPr algn="l"/>
            <a:br>
              <a:rPr lang="en-IN" dirty="0"/>
            </a:br>
            <a:r>
              <a:rPr dirty="0"/>
              <a:t>R</a:t>
            </a:r>
            <a:r>
              <a:rPr spc="-40" dirty="0"/>
              <a:t>E</a:t>
            </a:r>
            <a:r>
              <a:rPr spc="15" dirty="0"/>
              <a:t>S</a:t>
            </a:r>
            <a:r>
              <a:rPr spc="-30" dirty="0"/>
              <a:t>U</a:t>
            </a:r>
            <a:r>
              <a:rPr spc="-405" dirty="0"/>
              <a:t>L</a:t>
            </a:r>
            <a:r>
              <a:rPr dirty="0"/>
              <a:t>TS</a:t>
            </a:r>
            <a:br>
              <a:rPr lang="en-IN" dirty="0"/>
            </a:br>
            <a:br>
              <a:rPr lang="en-IN" dirty="0"/>
            </a:br>
            <a:r>
              <a:rPr lang="en-IN" dirty="0"/>
              <a:t>	</a:t>
            </a:r>
            <a:r>
              <a:rPr lang="en-IN" sz="2400" dirty="0"/>
              <a:t>1.</a:t>
            </a:r>
            <a:r>
              <a:rPr lang="en-US" sz="2400" b="0" i="0" dirty="0">
                <a:solidFill>
                  <a:srgbClr val="0D0D0D"/>
                </a:solidFill>
                <a:effectLst/>
                <a:latin typeface="Söhne"/>
              </a:rPr>
              <a:t>Accuracy indicates overall classification correctness.</a:t>
            </a:r>
            <a:br>
              <a:rPr lang="en-US" sz="2400" b="0" i="0" dirty="0">
                <a:solidFill>
                  <a:srgbClr val="0D0D0D"/>
                </a:solidFill>
                <a:effectLst/>
                <a:latin typeface="Söhne"/>
              </a:rPr>
            </a:br>
            <a:r>
              <a:rPr lang="en-US" sz="2400" b="0" i="0" dirty="0">
                <a:solidFill>
                  <a:srgbClr val="0D0D0D"/>
                </a:solidFill>
                <a:effectLst/>
                <a:latin typeface="Söhne"/>
              </a:rPr>
              <a:t>	2.Confusion matrix reveals distribution of correct and incorrect classifications.</a:t>
            </a:r>
            <a:br>
              <a:rPr lang="en-US" sz="2400" b="0" i="0" dirty="0">
                <a:solidFill>
                  <a:srgbClr val="0D0D0D"/>
                </a:solidFill>
                <a:effectLst/>
                <a:latin typeface="Söhne"/>
              </a:rPr>
            </a:br>
            <a:r>
              <a:rPr lang="en-US" sz="2400" b="0" i="0" dirty="0">
                <a:solidFill>
                  <a:srgbClr val="0D0D0D"/>
                </a:solidFill>
                <a:effectLst/>
                <a:latin typeface="Söhne"/>
              </a:rPr>
              <a:t>	3.Precision measures accuracy of positive predictions.</a:t>
            </a:r>
            <a:br>
              <a:rPr lang="en-US" sz="2400" b="0" i="0" dirty="0">
                <a:solidFill>
                  <a:srgbClr val="0D0D0D"/>
                </a:solidFill>
                <a:effectLst/>
                <a:latin typeface="Söhne"/>
              </a:rPr>
            </a:br>
            <a:r>
              <a:rPr lang="en-US" sz="2400" b="0" i="0" dirty="0">
                <a:solidFill>
                  <a:srgbClr val="0D0D0D"/>
                </a:solidFill>
                <a:effectLst/>
                <a:latin typeface="Söhne"/>
              </a:rPr>
              <a:t>	4.Recall assesses the ability to identify positives from all actual positives.</a:t>
            </a:r>
            <a:br>
              <a:rPr lang="en-US" sz="2400" b="0" i="0" dirty="0">
                <a:solidFill>
                  <a:srgbClr val="0D0D0D"/>
                </a:solidFill>
                <a:effectLst/>
                <a:latin typeface="Söhne"/>
              </a:rPr>
            </a:br>
            <a:r>
              <a:rPr lang="en-US" sz="2400" b="0" i="0" dirty="0">
                <a:solidFill>
                  <a:srgbClr val="0D0D0D"/>
                </a:solidFill>
                <a:effectLst/>
                <a:latin typeface="Söhne"/>
              </a:rPr>
              <a:t>	5.F1-score provides a balanced measure combining precision and recall.</a:t>
            </a:r>
            <a:br>
              <a:rPr lang="en-US" sz="2400" b="0" i="0" dirty="0">
                <a:solidFill>
                  <a:srgbClr val="0D0D0D"/>
                </a:solidFill>
                <a:effectLst/>
                <a:latin typeface="Söhne"/>
              </a:rPr>
            </a:br>
            <a:endParaRPr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194329"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r>
              <a:rPr lang="en-IN" sz="4250" spc="25" dirty="0"/>
              <a:t>        </a:t>
            </a:r>
            <a:r>
              <a:rPr lang="en-IN" sz="4250" spc="25" dirty="0">
                <a:solidFill>
                  <a:srgbClr val="FF0000"/>
                </a:solidFill>
              </a:rPr>
              <a:t>IMAGE CLASSIFICATION</a:t>
            </a:r>
            <a:endParaRPr sz="4250" dirty="0">
              <a:solidFill>
                <a:srgbClr val="FF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96009" y="445388"/>
            <a:ext cx="8476106" cy="4814780"/>
          </a:xfrm>
          <a:prstGeom prst="rect">
            <a:avLst/>
          </a:prstGeom>
        </p:spPr>
        <p:txBody>
          <a:bodyPr vert="horz" wrap="square" lIns="0" tIns="13335" rIns="0" bIns="0" rtlCol="0">
            <a:spAutoFit/>
          </a:bodyPr>
          <a:lstStyle/>
          <a:p>
            <a:r>
              <a:rPr spc="25" dirty="0"/>
              <a:t>A</a:t>
            </a:r>
            <a:r>
              <a:rPr spc="-5" dirty="0"/>
              <a:t>G</a:t>
            </a:r>
            <a:r>
              <a:rPr spc="-35" dirty="0"/>
              <a:t>E</a:t>
            </a:r>
            <a:r>
              <a:rPr spc="15" dirty="0"/>
              <a:t>N</a:t>
            </a:r>
            <a:r>
              <a:rPr dirty="0"/>
              <a:t>DA</a:t>
            </a:r>
            <a:br>
              <a:rPr lang="en-IN" dirty="0"/>
            </a:br>
            <a:br>
              <a:rPr lang="en-IN" dirty="0"/>
            </a:br>
            <a:r>
              <a:rPr lang="en-IN" sz="2800" dirty="0"/>
              <a:t>1.Problem Statement</a:t>
            </a:r>
            <a:br>
              <a:rPr lang="en-IN" sz="2800" dirty="0"/>
            </a:br>
            <a:r>
              <a:rPr lang="en-IN" sz="2800" dirty="0"/>
              <a:t>2.Proposed system/Solution</a:t>
            </a:r>
            <a:br>
              <a:rPr lang="en-IN" sz="2800" dirty="0"/>
            </a:br>
            <a:r>
              <a:rPr lang="en-IN" sz="2800" dirty="0"/>
              <a:t>3.System Development Approach</a:t>
            </a:r>
            <a:br>
              <a:rPr lang="en-IN" sz="2800" dirty="0"/>
            </a:br>
            <a:r>
              <a:rPr lang="en-IN" sz="2800" dirty="0"/>
              <a:t>4.Algorithm &amp; Deployment</a:t>
            </a:r>
            <a:br>
              <a:rPr lang="en-IN" sz="2800" dirty="0"/>
            </a:br>
            <a:r>
              <a:rPr lang="en-IN" sz="2800" dirty="0"/>
              <a:t>5.Result</a:t>
            </a:r>
            <a:br>
              <a:rPr lang="en-IN" sz="2800" dirty="0"/>
            </a:br>
            <a:r>
              <a:rPr lang="en-IN" sz="2800" dirty="0"/>
              <a:t>6.References</a:t>
            </a:r>
            <a:br>
              <a:rPr lang="en-IN" dirty="0"/>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8519478" cy="4564070"/>
          </a:xfrm>
          <a:prstGeom prst="rect">
            <a:avLst/>
          </a:prstGeom>
        </p:spPr>
        <p:txBody>
          <a:bodyPr vert="horz" wrap="square" lIns="0" tIns="16510" rIns="0" bIns="0" rtlCol="0">
            <a:spAutoFit/>
          </a:bodyPr>
          <a:lstStyle/>
          <a:p>
            <a:pPr marL="1270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4250" spc="10" dirty="0"/>
              <a:t>  </a:t>
            </a:r>
            <a:r>
              <a:rPr lang="en-IN" sz="2400" b="0" i="0" dirty="0">
                <a:solidFill>
                  <a:srgbClr val="0D0D0D"/>
                </a:solidFill>
                <a:effectLst/>
                <a:latin typeface="Söhne"/>
              </a:rPr>
              <a:t>Develop a Convolutional Neural Network (CNN) for precise image classification across diverse domains.</a:t>
            </a:r>
            <a:r>
              <a:rPr lang="en-US" sz="2400" b="0" i="0" dirty="0">
                <a:solidFill>
                  <a:srgbClr val="0D0D0D"/>
                </a:solidFill>
                <a:effectLst/>
                <a:latin typeface="Söhne"/>
              </a:rPr>
              <a:t> Address challenges of data preprocessing, model architecture design, and optimization techniques like SGD and regularization. Utilize evaluation metrics such as accuracy and F1-score to gauge model performance. Aim to deploy an efficient CNN solution applicable in various sectors including healthcare, security, and autonomous systems.</a:t>
            </a:r>
            <a:br>
              <a:rPr lang="en-IN" sz="2400" dirty="0"/>
            </a:b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918450" cy="5056512"/>
          </a:xfrm>
          <a:prstGeom prst="rect">
            <a:avLst/>
          </a:prstGeom>
        </p:spPr>
        <p:txBody>
          <a:bodyPr vert="horz" wrap="square" lIns="0" tIns="16510" rIns="0" bIns="0" rtlCol="0">
            <a:spAutoFit/>
          </a:bodyPr>
          <a:lstStyle/>
          <a:p>
            <a:r>
              <a:rPr sz="4250" spc="5" dirty="0"/>
              <a:t>PROJECT</a:t>
            </a:r>
            <a:r>
              <a:rPr lang="en-IN" sz="4250" spc="5" dirty="0"/>
              <a:t> </a:t>
            </a:r>
            <a:r>
              <a:rPr sz="4250" spc="-20" dirty="0"/>
              <a:t>OVERVIEW</a:t>
            </a:r>
            <a:br>
              <a:rPr lang="en-IN" sz="4250" spc="-20" dirty="0"/>
            </a:br>
            <a:br>
              <a:rPr lang="en-IN" sz="4250" spc="-20" dirty="0"/>
            </a:br>
            <a:r>
              <a:rPr lang="en-US" sz="2000" b="1" i="0" dirty="0">
                <a:solidFill>
                  <a:srgbClr val="0D0D0D"/>
                </a:solidFill>
                <a:effectLst/>
                <a:latin typeface="Söhne"/>
              </a:rPr>
              <a:t>Data Preparation</a:t>
            </a:r>
            <a:r>
              <a:rPr lang="en-US" sz="2000" b="0" i="0" dirty="0">
                <a:solidFill>
                  <a:srgbClr val="0D0D0D"/>
                </a:solidFill>
                <a:effectLst/>
                <a:latin typeface="Söhne"/>
              </a:rPr>
              <a:t>: Gather and preprocess a diverse dataset suitable for training and evaluation.</a:t>
            </a:r>
            <a:br>
              <a:rPr lang="en-US" sz="2000" b="0" i="0" dirty="0">
                <a:solidFill>
                  <a:srgbClr val="0D0D0D"/>
                </a:solidFill>
                <a:effectLst/>
                <a:latin typeface="Söhne"/>
              </a:rPr>
            </a:br>
            <a:r>
              <a:rPr lang="en-US" sz="2000" b="1" i="0" dirty="0">
                <a:solidFill>
                  <a:srgbClr val="0D0D0D"/>
                </a:solidFill>
                <a:effectLst/>
                <a:latin typeface="Söhne"/>
              </a:rPr>
              <a:t>CNN Architecture Design</a:t>
            </a:r>
            <a:r>
              <a:rPr lang="en-US" sz="2000" b="0" i="0" dirty="0">
                <a:solidFill>
                  <a:srgbClr val="0D0D0D"/>
                </a:solidFill>
                <a:effectLst/>
                <a:latin typeface="Söhne"/>
              </a:rPr>
              <a:t>: Design an optimized CNN architecture tailored to the characteristics of the dataset and the complexity of the classification task. </a:t>
            </a:r>
            <a:br>
              <a:rPr lang="en-US" sz="2000" b="0" i="0" dirty="0">
                <a:solidFill>
                  <a:srgbClr val="0D0D0D"/>
                </a:solidFill>
                <a:effectLst/>
                <a:latin typeface="Söhne"/>
              </a:rPr>
            </a:br>
            <a:r>
              <a:rPr lang="en-US" sz="2000" b="1" i="0" dirty="0">
                <a:solidFill>
                  <a:srgbClr val="0D0D0D"/>
                </a:solidFill>
                <a:effectLst/>
                <a:latin typeface="Söhne"/>
              </a:rPr>
              <a:t>Training and Optimization</a:t>
            </a:r>
            <a:r>
              <a:rPr lang="en-US" sz="2000" b="0" i="0" dirty="0">
                <a:solidFill>
                  <a:srgbClr val="0D0D0D"/>
                </a:solidFill>
                <a:effectLst/>
                <a:latin typeface="Söhne"/>
              </a:rPr>
              <a:t>: Train the CNN model on the prepared dataset using optimization techniques.</a:t>
            </a:r>
            <a:br>
              <a:rPr lang="en-US" sz="2000" b="0" i="0" dirty="0">
                <a:solidFill>
                  <a:srgbClr val="0D0D0D"/>
                </a:solidFill>
                <a:effectLst/>
                <a:latin typeface="Söhne"/>
              </a:rPr>
            </a:br>
            <a:r>
              <a:rPr lang="en-US" sz="2000" b="1" i="0" dirty="0">
                <a:solidFill>
                  <a:srgbClr val="0D0D0D"/>
                </a:solidFill>
                <a:effectLst/>
                <a:latin typeface="Söhne"/>
              </a:rPr>
              <a:t>Evaluation Metrics Selection</a:t>
            </a:r>
            <a:r>
              <a:rPr lang="en-US" sz="2000" b="0" i="0" dirty="0">
                <a:solidFill>
                  <a:srgbClr val="0D0D0D"/>
                </a:solidFill>
                <a:effectLst/>
                <a:latin typeface="Söhne"/>
              </a:rPr>
              <a:t>: Define appropriate evaluation metrics such as accuracy, precision, recall, and F1-score to assess the performance of  trained model on validation .</a:t>
            </a:r>
            <a:br>
              <a:rPr lang="en-US" sz="2000" b="0" i="0" dirty="0">
                <a:solidFill>
                  <a:srgbClr val="0D0D0D"/>
                </a:solidFill>
                <a:effectLst/>
                <a:latin typeface="Söhne"/>
              </a:rPr>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76605" y="891793"/>
            <a:ext cx="8062595" cy="358687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000" spc="5" dirty="0"/>
              <a:t>1.</a:t>
            </a:r>
            <a:r>
              <a:rPr lang="en-US" sz="2400" b="1" i="0" dirty="0">
                <a:solidFill>
                  <a:srgbClr val="0D0D0D"/>
                </a:solidFill>
                <a:effectLst/>
                <a:highlight>
                  <a:srgbClr val="FFFFFF"/>
                </a:highlight>
                <a:latin typeface="Söhne"/>
              </a:rPr>
              <a:t>Consumers of Image-Based Services/Apps.</a:t>
            </a:r>
            <a:br>
              <a:rPr lang="en-US" sz="2400" b="1" i="0" dirty="0">
                <a:solidFill>
                  <a:srgbClr val="0D0D0D"/>
                </a:solidFill>
                <a:effectLst/>
                <a:highlight>
                  <a:srgbClr val="FFFFFF"/>
                </a:highlight>
                <a:latin typeface="Söhne"/>
              </a:rPr>
            </a:br>
            <a:br>
              <a:rPr lang="en-US" sz="2400" b="1" i="0" dirty="0">
                <a:solidFill>
                  <a:srgbClr val="0D0D0D"/>
                </a:solidFill>
                <a:effectLst/>
                <a:highlight>
                  <a:srgbClr val="FFFFFF"/>
                </a:highlight>
                <a:latin typeface="Söhne"/>
              </a:rPr>
            </a:br>
            <a:r>
              <a:rPr lang="en-US" sz="2400" b="1" i="0" dirty="0">
                <a:solidFill>
                  <a:srgbClr val="0D0D0D"/>
                </a:solidFill>
                <a:effectLst/>
                <a:highlight>
                  <a:srgbClr val="FFFFFF"/>
                </a:highlight>
                <a:latin typeface="Söhne"/>
              </a:rPr>
              <a:t>2.</a:t>
            </a:r>
            <a:r>
              <a:rPr lang="en-IN" sz="1000" b="1" i="0" dirty="0">
                <a:solidFill>
                  <a:srgbClr val="0D0D0D"/>
                </a:solidFill>
                <a:effectLst/>
                <a:highlight>
                  <a:srgbClr val="FFFFFF"/>
                </a:highlight>
                <a:latin typeface="Söhne"/>
              </a:rPr>
              <a:t> </a:t>
            </a:r>
            <a:r>
              <a:rPr lang="en-IN" sz="2400" b="1" i="0" dirty="0">
                <a:solidFill>
                  <a:srgbClr val="0D0D0D"/>
                </a:solidFill>
                <a:effectLst/>
                <a:highlight>
                  <a:srgbClr val="FFFFFF"/>
                </a:highlight>
                <a:latin typeface="Söhne"/>
              </a:rPr>
              <a:t>Medical Professionals.</a:t>
            </a:r>
            <a:br>
              <a:rPr lang="en-IN" sz="2400" b="1" i="0" dirty="0">
                <a:solidFill>
                  <a:srgbClr val="0D0D0D"/>
                </a:solidFill>
                <a:effectLst/>
                <a:highlight>
                  <a:srgbClr val="FFFFFF"/>
                </a:highlight>
                <a:latin typeface="Söhne"/>
              </a:rPr>
            </a:br>
            <a:br>
              <a:rPr lang="en-IN" sz="2400" b="1" i="0" dirty="0">
                <a:solidFill>
                  <a:srgbClr val="0D0D0D"/>
                </a:solidFill>
                <a:effectLst/>
                <a:highlight>
                  <a:srgbClr val="FFFFFF"/>
                </a:highlight>
                <a:latin typeface="Söhne"/>
              </a:rPr>
            </a:br>
            <a:r>
              <a:rPr lang="en-IN" sz="2400" b="1" i="0" dirty="0">
                <a:solidFill>
                  <a:srgbClr val="0D0D0D"/>
                </a:solidFill>
                <a:effectLst/>
                <a:highlight>
                  <a:srgbClr val="FFFFFF"/>
                </a:highlight>
                <a:latin typeface="Söhne"/>
              </a:rPr>
              <a:t>3.</a:t>
            </a:r>
            <a:r>
              <a:rPr lang="en-US" sz="1000" b="1" i="0" dirty="0">
                <a:solidFill>
                  <a:srgbClr val="0D0D0D"/>
                </a:solidFill>
                <a:effectLst/>
                <a:highlight>
                  <a:srgbClr val="FFFFFF"/>
                </a:highlight>
                <a:latin typeface="Söhne"/>
              </a:rPr>
              <a:t> </a:t>
            </a:r>
            <a:r>
              <a:rPr lang="en-US" sz="2400" b="1" i="0" dirty="0">
                <a:solidFill>
                  <a:srgbClr val="0D0D0D"/>
                </a:solidFill>
                <a:effectLst/>
                <a:highlight>
                  <a:srgbClr val="FFFFFF"/>
                </a:highlight>
                <a:latin typeface="Söhne"/>
              </a:rPr>
              <a:t>Manufacturing and Quality Control Personnel.</a:t>
            </a:r>
            <a:br>
              <a:rPr lang="en-US" sz="2400" b="1" i="0" dirty="0">
                <a:solidFill>
                  <a:srgbClr val="0D0D0D"/>
                </a:solidFill>
                <a:effectLst/>
                <a:highlight>
                  <a:srgbClr val="FFFFFF"/>
                </a:highlight>
                <a:latin typeface="Söhne"/>
              </a:rPr>
            </a:br>
            <a:br>
              <a:rPr lang="en-US" sz="2400" b="1" i="0" dirty="0">
                <a:solidFill>
                  <a:srgbClr val="0D0D0D"/>
                </a:solidFill>
                <a:effectLst/>
                <a:highlight>
                  <a:srgbClr val="FFFFFF"/>
                </a:highlight>
                <a:latin typeface="Söhne"/>
              </a:rPr>
            </a:br>
            <a:r>
              <a:rPr lang="en-US" sz="2400" b="1" i="0" dirty="0">
                <a:solidFill>
                  <a:srgbClr val="0D0D0D"/>
                </a:solidFill>
                <a:effectLst/>
                <a:highlight>
                  <a:srgbClr val="FFFFFF"/>
                </a:highlight>
                <a:latin typeface="Söhne"/>
              </a:rPr>
              <a:t>4.</a:t>
            </a:r>
            <a:r>
              <a:rPr lang="en-IN" sz="1000" b="1" i="0" dirty="0">
                <a:solidFill>
                  <a:srgbClr val="0D0D0D"/>
                </a:solidFill>
                <a:effectLst/>
                <a:highlight>
                  <a:srgbClr val="FFFFFF"/>
                </a:highlight>
                <a:latin typeface="Söhne"/>
              </a:rPr>
              <a:t> </a:t>
            </a:r>
            <a:r>
              <a:rPr lang="en-IN" sz="2400" b="1" i="0" dirty="0">
                <a:solidFill>
                  <a:srgbClr val="0D0D0D"/>
                </a:solidFill>
                <a:effectLst/>
                <a:highlight>
                  <a:srgbClr val="FFFFFF"/>
                </a:highlight>
                <a:latin typeface="Söhne"/>
              </a:rPr>
              <a:t>Autonomous Systems and Robotics.</a:t>
            </a: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076116"/>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r>
              <a:rPr lang="en-IN" sz="3600" dirty="0"/>
              <a:t>                    </a:t>
            </a:r>
            <a:br>
              <a:rPr lang="en-IN" sz="3600" dirty="0"/>
            </a:br>
            <a:br>
              <a:rPr lang="en-IN" sz="3600" dirty="0"/>
            </a:br>
            <a:r>
              <a:rPr lang="en-IN" sz="3600" dirty="0"/>
              <a:t>			</a:t>
            </a:r>
            <a:r>
              <a:rPr lang="en-IN" sz="2400" dirty="0"/>
              <a:t>1.</a:t>
            </a:r>
            <a:r>
              <a:rPr lang="en-US" sz="2400" b="1" i="0" dirty="0">
                <a:solidFill>
                  <a:srgbClr val="0D0D0D"/>
                </a:solidFill>
                <a:effectLst/>
                <a:latin typeface="Söhne"/>
              </a:rPr>
              <a:t>Data Preparation</a:t>
            </a:r>
            <a:r>
              <a:rPr lang="en-US" sz="2400" b="0" dirty="0">
                <a:solidFill>
                  <a:srgbClr val="0D0D0D"/>
                </a:solidFill>
                <a:latin typeface="Söhne"/>
              </a:rPr>
              <a:t>.</a:t>
            </a:r>
            <a:br>
              <a:rPr lang="en-IN" sz="2400" b="0" i="0" dirty="0">
                <a:solidFill>
                  <a:srgbClr val="0D0D0D"/>
                </a:solidFill>
                <a:effectLst/>
                <a:latin typeface="Söhne"/>
              </a:rPr>
            </a:br>
            <a:r>
              <a:rPr lang="en-IN" sz="2400" b="0" i="0" dirty="0">
                <a:solidFill>
                  <a:srgbClr val="0D0D0D"/>
                </a:solidFill>
                <a:effectLst/>
                <a:latin typeface="Söhne"/>
              </a:rPr>
              <a:t>			2.</a:t>
            </a:r>
            <a:r>
              <a:rPr lang="en-US" sz="2400" b="1" i="0" dirty="0">
                <a:solidFill>
                  <a:srgbClr val="0D0D0D"/>
                </a:solidFill>
                <a:effectLst/>
                <a:latin typeface="Söhne"/>
              </a:rPr>
              <a:t>CNN Architecture Design.</a:t>
            </a:r>
            <a:br>
              <a:rPr lang="en-IN" sz="2400" b="1" i="0" dirty="0">
                <a:solidFill>
                  <a:srgbClr val="0D0D0D"/>
                </a:solidFill>
                <a:effectLst/>
                <a:latin typeface="Söhne"/>
              </a:rPr>
            </a:br>
            <a:r>
              <a:rPr lang="en-IN" sz="2400" b="1" i="0" dirty="0">
                <a:solidFill>
                  <a:srgbClr val="0D0D0D"/>
                </a:solidFill>
                <a:effectLst/>
                <a:latin typeface="Söhne"/>
              </a:rPr>
              <a:t>			3.</a:t>
            </a:r>
            <a:r>
              <a:rPr lang="en-US" sz="2400" b="1" i="0" dirty="0">
                <a:solidFill>
                  <a:srgbClr val="0D0D0D"/>
                </a:solidFill>
                <a:effectLst/>
                <a:latin typeface="Söhne"/>
              </a:rPr>
              <a:t>Training and Optimization</a:t>
            </a:r>
            <a:r>
              <a:rPr lang="en-US" sz="2400" b="0" dirty="0">
                <a:solidFill>
                  <a:srgbClr val="0D0D0D"/>
                </a:solidFill>
                <a:latin typeface="Söhne"/>
              </a:rPr>
              <a:t>.</a:t>
            </a:r>
            <a:br>
              <a:rPr lang="en-US" sz="2400" b="0" dirty="0">
                <a:solidFill>
                  <a:srgbClr val="0D0D0D"/>
                </a:solidFill>
                <a:latin typeface="Söhne"/>
              </a:rPr>
            </a:br>
            <a:r>
              <a:rPr lang="en-US" sz="2400" b="0" dirty="0">
                <a:solidFill>
                  <a:srgbClr val="0D0D0D"/>
                </a:solidFill>
                <a:latin typeface="Söhne"/>
              </a:rPr>
              <a:t>			4.</a:t>
            </a:r>
            <a:r>
              <a:rPr lang="en-US" sz="2400" b="1" i="0" dirty="0">
                <a:solidFill>
                  <a:srgbClr val="0D0D0D"/>
                </a:solidFill>
                <a:effectLst/>
                <a:latin typeface="Söhne"/>
              </a:rPr>
              <a:t>Evaluation Metrics Selection.</a:t>
            </a:r>
            <a:br>
              <a:rPr lang="en-US" sz="2400" b="1" i="0" dirty="0">
                <a:solidFill>
                  <a:srgbClr val="0D0D0D"/>
                </a:solidFill>
                <a:effectLst/>
                <a:latin typeface="Söhne"/>
              </a:rPr>
            </a:br>
            <a:r>
              <a:rPr lang="en-US" sz="2400" b="1" i="0" dirty="0">
                <a:solidFill>
                  <a:srgbClr val="0D0D0D"/>
                </a:solidFill>
                <a:effectLst/>
                <a:latin typeface="Söhne"/>
              </a:rPr>
              <a:t>			5.Deployment and Integration.</a:t>
            </a:r>
            <a:br>
              <a:rPr lang="en-US" sz="2400" b="1" i="0" dirty="0">
                <a:solidFill>
                  <a:srgbClr val="0D0D0D"/>
                </a:solidFill>
                <a:effectLst/>
                <a:latin typeface="Söhne"/>
              </a:rPr>
            </a:br>
            <a:r>
              <a:rPr lang="en-US" sz="2400" b="1" i="0" dirty="0">
                <a:solidFill>
                  <a:srgbClr val="0D0D0D"/>
                </a:solidFill>
                <a:effectLst/>
                <a:latin typeface="Söhne"/>
              </a:rPr>
              <a:t>			6.Performance Monitoring and Updates.</a:t>
            </a: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317749" y="1010151"/>
            <a:ext cx="9070975" cy="3910045"/>
          </a:xfrm>
          <a:prstGeom prst="rect">
            <a:avLst/>
          </a:prstGeom>
        </p:spPr>
        <p:txBody>
          <a:bodyPr vert="horz" wrap="square" lIns="0" tIns="16510" rIns="0" bIns="0" rtlCol="0">
            <a:spAutoFit/>
          </a:bodyPr>
          <a:lstStyle/>
          <a:p>
            <a:pPr algn="l"/>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IN" sz="4250" spc="20" dirty="0"/>
            </a:br>
            <a:br>
              <a:rPr lang="en-IN" sz="4250" spc="20" dirty="0"/>
            </a:br>
            <a:r>
              <a:rPr lang="en-IN" sz="2400" spc="20" dirty="0"/>
              <a:t>1.</a:t>
            </a:r>
            <a:r>
              <a:rPr lang="en-IN" sz="2400" b="1" i="0" dirty="0">
                <a:solidFill>
                  <a:srgbClr val="0D0D0D"/>
                </a:solidFill>
                <a:effectLst/>
                <a:latin typeface="Söhne"/>
              </a:rPr>
              <a:t>Prepare data: </a:t>
            </a:r>
            <a:r>
              <a:rPr lang="en-IN" sz="2400" b="0" i="0" dirty="0">
                <a:solidFill>
                  <a:srgbClr val="0D0D0D"/>
                </a:solidFill>
                <a:effectLst/>
                <a:latin typeface="Söhne"/>
              </a:rPr>
              <a:t>Collect and preprocess images.</a:t>
            </a:r>
            <a:br>
              <a:rPr lang="en-IN" sz="2400" b="0" i="0" dirty="0">
                <a:solidFill>
                  <a:srgbClr val="0D0D0D"/>
                </a:solidFill>
                <a:effectLst/>
                <a:latin typeface="Söhne"/>
              </a:rPr>
            </a:br>
            <a:r>
              <a:rPr lang="en-IN" sz="2400" b="0" i="0" dirty="0">
                <a:solidFill>
                  <a:srgbClr val="0D0D0D"/>
                </a:solidFill>
                <a:effectLst/>
                <a:latin typeface="Söhne"/>
              </a:rPr>
              <a:t>2.</a:t>
            </a:r>
            <a:r>
              <a:rPr lang="en-IN" sz="2400" b="1" i="0" dirty="0">
                <a:solidFill>
                  <a:srgbClr val="0D0D0D"/>
                </a:solidFill>
                <a:effectLst/>
                <a:latin typeface="Söhne"/>
              </a:rPr>
              <a:t>Design model</a:t>
            </a:r>
            <a:r>
              <a:rPr lang="en-IN" sz="2400" b="0" i="0" dirty="0">
                <a:solidFill>
                  <a:srgbClr val="0D0D0D"/>
                </a:solidFill>
                <a:effectLst/>
                <a:latin typeface="Söhne"/>
              </a:rPr>
              <a:t>: Define CNN architecture.</a:t>
            </a:r>
            <a:br>
              <a:rPr lang="en-IN" sz="2400" b="0" i="0" dirty="0">
                <a:solidFill>
                  <a:srgbClr val="0D0D0D"/>
                </a:solidFill>
                <a:effectLst/>
                <a:latin typeface="Söhne"/>
              </a:rPr>
            </a:br>
            <a:r>
              <a:rPr lang="en-IN" sz="2400" b="0" i="0" dirty="0">
                <a:solidFill>
                  <a:srgbClr val="0D0D0D"/>
                </a:solidFill>
                <a:effectLst/>
                <a:latin typeface="Söhne"/>
              </a:rPr>
              <a:t>3.</a:t>
            </a:r>
            <a:r>
              <a:rPr lang="en-IN" sz="2400" b="1" i="0" dirty="0">
                <a:solidFill>
                  <a:srgbClr val="0D0D0D"/>
                </a:solidFill>
                <a:effectLst/>
                <a:latin typeface="Söhne"/>
              </a:rPr>
              <a:t>Train model</a:t>
            </a:r>
            <a:r>
              <a:rPr lang="en-IN" sz="2400" b="0" i="0" dirty="0">
                <a:solidFill>
                  <a:srgbClr val="0D0D0D"/>
                </a:solidFill>
                <a:effectLst/>
                <a:latin typeface="Söhne"/>
              </a:rPr>
              <a:t>: Optimize weights using training data.</a:t>
            </a:r>
            <a:br>
              <a:rPr lang="en-IN" sz="2400" b="0" i="0" dirty="0">
                <a:solidFill>
                  <a:srgbClr val="0D0D0D"/>
                </a:solidFill>
                <a:effectLst/>
                <a:latin typeface="Söhne"/>
              </a:rPr>
            </a:br>
            <a:r>
              <a:rPr lang="en-IN" sz="2400" b="0" i="0" dirty="0">
                <a:solidFill>
                  <a:srgbClr val="0D0D0D"/>
                </a:solidFill>
                <a:effectLst/>
                <a:latin typeface="Söhne"/>
              </a:rPr>
              <a:t>4.</a:t>
            </a:r>
            <a:r>
              <a:rPr lang="en-IN" sz="2400" b="1" i="0" dirty="0">
                <a:solidFill>
                  <a:srgbClr val="0D0D0D"/>
                </a:solidFill>
                <a:effectLst/>
                <a:latin typeface="Söhne"/>
              </a:rPr>
              <a:t>Evaluate:</a:t>
            </a:r>
            <a:r>
              <a:rPr lang="en-IN" sz="2400" b="0" i="0" dirty="0">
                <a:solidFill>
                  <a:srgbClr val="0D0D0D"/>
                </a:solidFill>
                <a:effectLst/>
                <a:latin typeface="Söhne"/>
              </a:rPr>
              <a:t> Assess model performance on test set.</a:t>
            </a:r>
            <a:br>
              <a:rPr lang="en-IN" sz="2400" b="0" i="0" dirty="0">
                <a:solidFill>
                  <a:srgbClr val="0D0D0D"/>
                </a:solidFill>
                <a:effectLst/>
                <a:latin typeface="Söhne"/>
              </a:rPr>
            </a:br>
            <a:r>
              <a:rPr lang="en-IN" sz="2400" b="0" i="0" dirty="0">
                <a:solidFill>
                  <a:srgbClr val="0D0D0D"/>
                </a:solidFill>
                <a:effectLst/>
                <a:latin typeface="Söhne"/>
              </a:rPr>
              <a:t>5.</a:t>
            </a:r>
            <a:r>
              <a:rPr lang="en-IN" sz="2400" b="1" i="0" dirty="0">
                <a:solidFill>
                  <a:srgbClr val="0D0D0D"/>
                </a:solidFill>
                <a:effectLst/>
                <a:latin typeface="Söhne"/>
              </a:rPr>
              <a:t>Deploy</a:t>
            </a:r>
            <a:r>
              <a:rPr lang="en-IN" sz="2400" b="0" i="0" dirty="0">
                <a:solidFill>
                  <a:srgbClr val="0D0D0D"/>
                </a:solidFill>
                <a:effectLst/>
                <a:latin typeface="Söhne"/>
              </a:rPr>
              <a:t>: Export model, integrate into system, and classify incoming images.</a:t>
            </a:r>
            <a:br>
              <a:rPr lang="en-IN" sz="2400" b="0" i="0" dirty="0">
                <a:solidFill>
                  <a:srgbClr val="0D0D0D"/>
                </a:solidFill>
                <a:effectLst/>
                <a:latin typeface="Söhne"/>
              </a:rPr>
            </a:br>
            <a:r>
              <a:rPr lang="en-IN" sz="2400" b="0" i="0" dirty="0">
                <a:solidFill>
                  <a:srgbClr val="0D0D0D"/>
                </a:solidFill>
                <a:effectLst/>
                <a:latin typeface="Söhne"/>
              </a:rPr>
              <a:t>1</a:t>
            </a:r>
            <a:endParaRPr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latin typeface="Trebuchet MS"/>
                <a:cs typeface="Trebuchet MS"/>
              </a:rPr>
              <a:t>Wireframes:</a:t>
            </a:r>
            <a:endParaRPr sz="2400" b="1"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AutoShape 2" descr="Transforming Hand Drawn Wireframes into Front-End Code with Deep Learning">
            <a:extLst>
              <a:ext uri="{FF2B5EF4-FFF2-40B4-BE49-F238E27FC236}">
                <a16:creationId xmlns:a16="http://schemas.microsoft.com/office/drawing/2014/main" id="{4E8C6E0B-99DE-7394-2115-BBD8D311F8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190C0FAC-462D-7D06-D55B-AAF5FBD8E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665" y="1833813"/>
            <a:ext cx="4086225" cy="40862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513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Vimal.A, au962821205057,</vt:lpstr>
      <vt:lpstr>PROJECT TITLE           IMAGE CLASSIFICATION</vt:lpstr>
      <vt:lpstr>AGENDA  1.Problem Statement 2.Proposed system/Solution 3.System Development Approach 4.Algorithm &amp; Deployment 5.Result 6.References </vt:lpstr>
      <vt:lpstr>PROBLEM STATEMENT    Develop a Convolutional Neural Network (CNN) for precise image classification across diverse domains. Address challenges of data preprocessing, model architecture design, and optimization techniques like SGD and regularization. Utilize evaluation metrics such as accuracy and F1-score to gauge model performance. Aim to deploy an efficient CNN solution applicable in various sectors including healthcare, security, and autonomous systems. </vt:lpstr>
      <vt:lpstr>PROJECT OVERVIEW  Data Preparation: Gather and preprocess a diverse dataset suitable for training and evaluation. CNN Architecture Design: Design an optimized CNN architecture tailored to the characteristics of the dataset and the complexity of the classification task.  Training and Optimization: Train the CNN model on the prepared dataset using optimization techniques. Evaluation Metrics Selection: Define appropriate evaluation metrics such as accuracy, precision, recall, and F1-score to assess the performance of  trained model on validation . </vt:lpstr>
      <vt:lpstr>WHO ARE THE END USERS?  1.Consumers of Image-Based Services/Apps.  2. Medical Professionals.  3. Manufacturing and Quality Control Personnel.  4. Autonomous Systems and Robotics.</vt:lpstr>
      <vt:lpstr>YOUR SOLUTION AND ITS VALUE PROPOSITION                          1.Data Preparation.    2.CNN Architecture Design.    3.Training and Optimization.    4.Evaluation Metrics Selection.    5.Deployment and Integration.    6.Performance Monitoring and Updates.</vt:lpstr>
      <vt:lpstr>THE WOW IN YOUR SOLUTION  1.Prepare data: Collect and preprocess images. 2.Design model: Define CNN architecture. 3.Train model: Optimize weights using training data. 4.Evaluate: Assess model performance on test set. 5.Deploy: Export model, integrate into system, and classify incoming images. 1</vt:lpstr>
      <vt:lpstr>PowerPoint Presentation</vt:lpstr>
      <vt:lpstr> RESULTS   1.Accuracy indicates overall classification correctness.  2.Confusion matrix reveals distribution of correct and incorrect classifications.  3.Precision measures accuracy of positive predictions.  4.Recall assesses the ability to identify positives from all actual positives.  5.F1-score provides a balanced measure combining precision and recall.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Raja.P, au962821205044,</dc:title>
  <dc:creator>FRANKLIN MOSES</dc:creator>
  <cp:lastModifiedBy>FRANKLIN MOSES</cp:lastModifiedBy>
  <cp:revision>1</cp:revision>
  <dcterms:created xsi:type="dcterms:W3CDTF">2024-04-05T04:31:46Z</dcterms:created>
  <dcterms:modified xsi:type="dcterms:W3CDTF">2024-04-23T15:46:27Z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