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sldIdLst>
    <p:sldId id="280" r:id="rId2"/>
    <p:sldId id="276" r:id="rId3"/>
    <p:sldId id="258" r:id="rId4"/>
    <p:sldId id="259" r:id="rId5"/>
    <p:sldId id="274" r:id="rId6"/>
    <p:sldId id="272" r:id="rId7"/>
    <p:sldId id="273" r:id="rId8"/>
    <p:sldId id="278" r:id="rId9"/>
    <p:sldId id="263" r:id="rId10"/>
    <p:sldId id="277" r:id="rId11"/>
    <p:sldId id="267" r:id="rId12"/>
    <p:sldId id="264"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9" autoAdjust="0"/>
    <p:restoredTop sz="94660"/>
  </p:normalViewPr>
  <p:slideViewPr>
    <p:cSldViewPr snapToGrid="0">
      <p:cViewPr varScale="1">
        <p:scale>
          <a:sx n="82" d="100"/>
          <a:sy n="82" d="100"/>
        </p:scale>
        <p:origin x="71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6293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73881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76457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611732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02089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44996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756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46160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59369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B77EFC-DB77-4E63-AF12-F4760C9CE520}"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453046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595667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B77EFC-DB77-4E63-AF12-F4760C9CE520}"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108846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B77EFC-DB77-4E63-AF12-F4760C9CE520}"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3125351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B77EFC-DB77-4E63-AF12-F4760C9CE520}"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2869823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Tree>
    <p:extLst>
      <p:ext uri="{BB962C8B-B14F-4D97-AF65-F5344CB8AC3E}">
        <p14:creationId xmlns:p14="http://schemas.microsoft.com/office/powerpoint/2010/main" val="59838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2279E-5B6E-4333-884C-84C5DFCB95CC}" type="slidenum">
              <a:rPr lang="en-IN" smtClean="0"/>
              <a:t>‹#›</a:t>
            </a:fld>
            <a:endParaRPr lang="en-IN"/>
          </a:p>
        </p:txBody>
      </p:sp>
      <p:sp>
        <p:nvSpPr>
          <p:cNvPr id="5" name="Date Placeholder 4"/>
          <p:cNvSpPr>
            <a:spLocks noGrp="1"/>
          </p:cNvSpPr>
          <p:nvPr>
            <p:ph type="dt" sz="half" idx="10"/>
          </p:nvPr>
        </p:nvSpPr>
        <p:spPr/>
        <p:txBody>
          <a:bodyPr/>
          <a:lstStyle/>
          <a:p>
            <a:fld id="{E8B77EFC-DB77-4E63-AF12-F4760C9CE520}" type="datetimeFigureOut">
              <a:rPr lang="en-IN" smtClean="0"/>
              <a:t>05-04-2024</a:t>
            </a:fld>
            <a:endParaRPr lang="en-IN"/>
          </a:p>
        </p:txBody>
      </p:sp>
    </p:spTree>
    <p:extLst>
      <p:ext uri="{BB962C8B-B14F-4D97-AF65-F5344CB8AC3E}">
        <p14:creationId xmlns:p14="http://schemas.microsoft.com/office/powerpoint/2010/main" val="519250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8B77EFC-DB77-4E63-AF12-F4760C9CE520}"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B02279E-5B6E-4333-884C-84C5DFCB95CC}" type="slidenum">
              <a:rPr lang="en-IN" smtClean="0"/>
              <a:t>‹#›</a:t>
            </a:fld>
            <a:endParaRPr lang="en-IN"/>
          </a:p>
        </p:txBody>
      </p:sp>
    </p:spTree>
    <p:extLst>
      <p:ext uri="{BB962C8B-B14F-4D97-AF65-F5344CB8AC3E}">
        <p14:creationId xmlns:p14="http://schemas.microsoft.com/office/powerpoint/2010/main" val="398185461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0E8A7C-84E8-732C-B7D1-6532BEBB888D}"/>
              </a:ext>
            </a:extLst>
          </p:cNvPr>
          <p:cNvPicPr>
            <a:picLocks noChangeAspect="1"/>
          </p:cNvPicPr>
          <p:nvPr/>
        </p:nvPicPr>
        <p:blipFill>
          <a:blip r:embed="rId2"/>
          <a:stretch>
            <a:fillRect/>
          </a:stretch>
        </p:blipFill>
        <p:spPr>
          <a:xfrm>
            <a:off x="1852639" y="1021607"/>
            <a:ext cx="1870610" cy="1575582"/>
          </a:xfrm>
          <a:prstGeom prst="rect">
            <a:avLst/>
          </a:prstGeom>
        </p:spPr>
      </p:pic>
      <p:sp>
        <p:nvSpPr>
          <p:cNvPr id="2" name="Title 1">
            <a:extLst>
              <a:ext uri="{FF2B5EF4-FFF2-40B4-BE49-F238E27FC236}">
                <a16:creationId xmlns:a16="http://schemas.microsoft.com/office/drawing/2014/main" id="{C8A3E0B9-32AE-068D-66EF-6104A33D962F}"/>
              </a:ext>
            </a:extLst>
          </p:cNvPr>
          <p:cNvSpPr>
            <a:spLocks noGrp="1"/>
          </p:cNvSpPr>
          <p:nvPr>
            <p:ph type="ctrTitle"/>
          </p:nvPr>
        </p:nvSpPr>
        <p:spPr>
          <a:xfrm>
            <a:off x="4300025" y="1314684"/>
            <a:ext cx="4973978" cy="989428"/>
          </a:xfrm>
        </p:spPr>
        <p:txBody>
          <a:bodyPr/>
          <a:lstStyle/>
          <a:p>
            <a:r>
              <a:rPr lang="en-IN" dirty="0">
                <a:solidFill>
                  <a:schemeClr val="bg2">
                    <a:lumMod val="10000"/>
                  </a:schemeClr>
                </a:solidFill>
              </a:rPr>
              <a:t>FINAL PROJECT</a:t>
            </a:r>
          </a:p>
        </p:txBody>
      </p:sp>
      <p:sp>
        <p:nvSpPr>
          <p:cNvPr id="3" name="Subtitle 2">
            <a:extLst>
              <a:ext uri="{FF2B5EF4-FFF2-40B4-BE49-F238E27FC236}">
                <a16:creationId xmlns:a16="http://schemas.microsoft.com/office/drawing/2014/main" id="{9267F142-AFD0-3520-D818-922F4CD3E4AD}"/>
              </a:ext>
            </a:extLst>
          </p:cNvPr>
          <p:cNvSpPr>
            <a:spLocks noGrp="1"/>
          </p:cNvSpPr>
          <p:nvPr>
            <p:ph type="subTitle" idx="1"/>
          </p:nvPr>
        </p:nvSpPr>
        <p:spPr>
          <a:xfrm>
            <a:off x="1917895" y="3226191"/>
            <a:ext cx="7356108" cy="2391507"/>
          </a:xfrm>
        </p:spPr>
        <p:txBody>
          <a:bodyPr>
            <a:normAutofit/>
          </a:bodyPr>
          <a:lstStyle/>
          <a:p>
            <a:pPr algn="l"/>
            <a:r>
              <a:rPr lang="en-IN" dirty="0">
                <a:solidFill>
                  <a:schemeClr val="bg2">
                    <a:lumMod val="10000"/>
                  </a:schemeClr>
                </a:solidFill>
              </a:rPr>
              <a:t>Name	: Raja Mallika K J</a:t>
            </a:r>
          </a:p>
          <a:p>
            <a:pPr algn="l"/>
            <a:r>
              <a:rPr lang="en-IN" dirty="0">
                <a:solidFill>
                  <a:schemeClr val="bg2">
                    <a:lumMod val="10000"/>
                  </a:schemeClr>
                </a:solidFill>
              </a:rPr>
              <a:t>College	: Rohini College of Engineering and Technology</a:t>
            </a:r>
          </a:p>
          <a:p>
            <a:pPr algn="l"/>
            <a:r>
              <a:rPr lang="en-IN" dirty="0">
                <a:solidFill>
                  <a:schemeClr val="bg2">
                    <a:lumMod val="10000"/>
                  </a:schemeClr>
                </a:solidFill>
              </a:rPr>
              <a:t>Stream	: Computer Science and Engineering</a:t>
            </a:r>
          </a:p>
          <a:p>
            <a:pPr algn="l"/>
            <a:r>
              <a:rPr lang="en-IN" dirty="0">
                <a:solidFill>
                  <a:schemeClr val="bg2">
                    <a:lumMod val="10000"/>
                  </a:schemeClr>
                </a:solidFill>
              </a:rPr>
              <a:t>Degree	: BE</a:t>
            </a:r>
          </a:p>
          <a:p>
            <a:pPr algn="l"/>
            <a:r>
              <a:rPr lang="en-IN" dirty="0">
                <a:solidFill>
                  <a:schemeClr val="bg2">
                    <a:lumMod val="10000"/>
                  </a:schemeClr>
                </a:solidFill>
              </a:rPr>
              <a:t>Email ID	: rajamallikakj@gmail.com</a:t>
            </a:r>
          </a:p>
          <a:p>
            <a:pPr algn="l"/>
            <a:r>
              <a:rPr lang="en-IN" dirty="0">
                <a:solidFill>
                  <a:schemeClr val="bg2">
                    <a:lumMod val="10000"/>
                  </a:schemeClr>
                </a:solidFill>
              </a:rPr>
              <a:t>NM ID	: au963321104041	</a:t>
            </a:r>
          </a:p>
        </p:txBody>
      </p:sp>
    </p:spTree>
    <p:extLst>
      <p:ext uri="{BB962C8B-B14F-4D97-AF65-F5344CB8AC3E}">
        <p14:creationId xmlns:p14="http://schemas.microsoft.com/office/powerpoint/2010/main" val="2611058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DA20-CD9E-AFCE-B04E-60D8DB7749D5}"/>
              </a:ext>
            </a:extLst>
          </p:cNvPr>
          <p:cNvSpPr>
            <a:spLocks noGrp="1"/>
          </p:cNvSpPr>
          <p:nvPr>
            <p:ph type="title"/>
          </p:nvPr>
        </p:nvSpPr>
        <p:spPr>
          <a:xfrm>
            <a:off x="677334" y="740898"/>
            <a:ext cx="8596668" cy="876886"/>
          </a:xfrm>
        </p:spPr>
        <p:txBody>
          <a:bodyPr>
            <a:normAutofit/>
          </a:bodyPr>
          <a:lstStyle/>
          <a:p>
            <a:r>
              <a:rPr lang="en-IN" sz="4000" b="1" dirty="0">
                <a:solidFill>
                  <a:schemeClr val="bg2">
                    <a:lumMod val="10000"/>
                  </a:schemeClr>
                </a:solidFill>
              </a:rPr>
              <a:t>MODELLING</a:t>
            </a:r>
          </a:p>
        </p:txBody>
      </p:sp>
      <p:sp>
        <p:nvSpPr>
          <p:cNvPr id="3" name="Content Placeholder 2">
            <a:extLst>
              <a:ext uri="{FF2B5EF4-FFF2-40B4-BE49-F238E27FC236}">
                <a16:creationId xmlns:a16="http://schemas.microsoft.com/office/drawing/2014/main" id="{EE0BA6B0-6840-0C6E-85F8-77142F83FA4F}"/>
              </a:ext>
            </a:extLst>
          </p:cNvPr>
          <p:cNvSpPr>
            <a:spLocks noGrp="1"/>
          </p:cNvSpPr>
          <p:nvPr>
            <p:ph idx="1"/>
          </p:nvPr>
        </p:nvSpPr>
        <p:spPr>
          <a:xfrm>
            <a:off x="677334" y="1791287"/>
            <a:ext cx="8596668" cy="4250076"/>
          </a:xfrm>
        </p:spPr>
        <p:txBody>
          <a:bodyPr>
            <a:normAutofit fontScale="85000" lnSpcReduction="20000"/>
          </a:bodyPr>
          <a:lstStyle/>
          <a:p>
            <a:r>
              <a:rPr lang="en-IN" sz="2000" b="1" dirty="0">
                <a:solidFill>
                  <a:schemeClr val="tx1"/>
                </a:solidFill>
                <a:cs typeface="Arial" panose="020B0604020202020204" pitchFamily="34" charset="0"/>
              </a:rPr>
              <a:t>LSTM Architectural Design:</a:t>
            </a:r>
          </a:p>
          <a:p>
            <a:pPr marL="0" indent="0" algn="just">
              <a:lnSpc>
                <a:spcPct val="150000"/>
              </a:lnSpc>
              <a:buNone/>
            </a:pPr>
            <a:r>
              <a:rPr lang="en-IN" b="1" dirty="0">
                <a:solidFill>
                  <a:schemeClr val="tx1"/>
                </a:solidFill>
                <a:cs typeface="Arial" panose="020B0604020202020204" pitchFamily="34" charset="0"/>
              </a:rPr>
              <a:t>	</a:t>
            </a:r>
            <a:r>
              <a:rPr lang="en-GB" sz="1800" dirty="0">
                <a:solidFill>
                  <a:schemeClr val="tx1"/>
                </a:solidFill>
                <a:cs typeface="Arial" panose="020B0604020202020204" pitchFamily="34" charset="0"/>
              </a:rPr>
              <a:t>LSTM (Long Short-Term Memory) networks are a type of recurrent neural network (RNN) 	architecture designed to handle the vanishing gradient problem and capture long-term 	dependencies 	in sequential data.</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 Encoder: </a:t>
            </a:r>
            <a:r>
              <a:rPr lang="en-GB" sz="1800" dirty="0">
                <a:solidFill>
                  <a:schemeClr val="tx1"/>
                </a:solidFill>
                <a:cs typeface="Arial" panose="020B0604020202020204" pitchFamily="34" charset="0"/>
              </a:rPr>
              <a:t>Construct an LSTM network to encode the input text into a fixed-length vector representation. Experiment with variations in LSTM layer sizes, the number of layers, and dropout rates to optimize performance.</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Decoder:</a:t>
            </a:r>
            <a:r>
              <a:rPr lang="en-GB" sz="1800" dirty="0">
                <a:solidFill>
                  <a:schemeClr val="tx1"/>
                </a:solidFill>
                <a:cs typeface="Arial" panose="020B0604020202020204" pitchFamily="34" charset="0"/>
              </a:rPr>
              <a:t> Implement another LSTM network as the decoder to generate the summary based on the encoded vector. Use techniques such as teacher forcing to train the decoder efficiently.</a:t>
            </a:r>
          </a:p>
          <a:p>
            <a:pPr algn="just">
              <a:lnSpc>
                <a:spcPct val="150000"/>
              </a:lnSpc>
              <a:buFont typeface="Wingdings" panose="05000000000000000000" pitchFamily="2" charset="2"/>
              <a:buChar char="§"/>
            </a:pPr>
            <a:r>
              <a:rPr lang="en-GB" sz="1800" b="1" dirty="0">
                <a:solidFill>
                  <a:schemeClr val="tx1"/>
                </a:solidFill>
                <a:cs typeface="Arial" panose="020B0604020202020204" pitchFamily="34" charset="0"/>
              </a:rPr>
              <a:t>Attention Mechanism: </a:t>
            </a:r>
            <a:r>
              <a:rPr lang="en-GB" sz="1800" dirty="0">
                <a:solidFill>
                  <a:schemeClr val="tx1"/>
                </a:solidFill>
                <a:cs typeface="Arial" panose="020B0604020202020204" pitchFamily="34" charset="0"/>
              </a:rPr>
              <a:t>Incorporate an attention mechanism to allow the model to focus on relevant parts of the input text during summarization.</a:t>
            </a:r>
            <a:endParaRPr lang="en-IN" sz="1800" dirty="0">
              <a:solidFill>
                <a:schemeClr val="tx1"/>
              </a:solidFill>
              <a:cs typeface="Arial" panose="020B0604020202020204" pitchFamily="34" charset="0"/>
            </a:endParaRPr>
          </a:p>
          <a:p>
            <a:endParaRPr lang="en-IN" dirty="0"/>
          </a:p>
        </p:txBody>
      </p:sp>
    </p:spTree>
    <p:extLst>
      <p:ext uri="{BB962C8B-B14F-4D97-AF65-F5344CB8AC3E}">
        <p14:creationId xmlns:p14="http://schemas.microsoft.com/office/powerpoint/2010/main" val="3274462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8077-4645-41BD-4047-95D636297384}"/>
              </a:ext>
            </a:extLst>
          </p:cNvPr>
          <p:cNvSpPr>
            <a:spLocks noGrp="1"/>
          </p:cNvSpPr>
          <p:nvPr>
            <p:ph type="title"/>
          </p:nvPr>
        </p:nvSpPr>
        <p:spPr>
          <a:xfrm>
            <a:off x="677334" y="609600"/>
            <a:ext cx="8596668" cy="604911"/>
          </a:xfrm>
        </p:spPr>
        <p:txBody>
          <a:bodyPr>
            <a:noAutofit/>
          </a:bodyPr>
          <a:lstStyle/>
          <a:p>
            <a:r>
              <a:rPr lang="en-IN" b="1" dirty="0">
                <a:solidFill>
                  <a:schemeClr val="bg2">
                    <a:lumMod val="10000"/>
                  </a:schemeClr>
                </a:solidFill>
                <a:cs typeface="Arial" panose="020B0604020202020204" pitchFamily="34" charset="0"/>
              </a:rPr>
              <a:t>MODELLING</a:t>
            </a:r>
            <a:endParaRPr lang="en-IN" dirty="0">
              <a:solidFill>
                <a:schemeClr val="bg2">
                  <a:lumMod val="10000"/>
                </a:schemeClr>
              </a:solidFill>
            </a:endParaRPr>
          </a:p>
        </p:txBody>
      </p:sp>
      <p:sp>
        <p:nvSpPr>
          <p:cNvPr id="3" name="Content Placeholder 2">
            <a:extLst>
              <a:ext uri="{FF2B5EF4-FFF2-40B4-BE49-F238E27FC236}">
                <a16:creationId xmlns:a16="http://schemas.microsoft.com/office/drawing/2014/main" id="{DD7B5878-DA2A-3833-46BC-35796755E244}"/>
              </a:ext>
            </a:extLst>
          </p:cNvPr>
          <p:cNvSpPr>
            <a:spLocks noGrp="1"/>
          </p:cNvSpPr>
          <p:nvPr>
            <p:ph idx="1"/>
          </p:nvPr>
        </p:nvSpPr>
        <p:spPr>
          <a:xfrm>
            <a:off x="1003496" y="1392702"/>
            <a:ext cx="8328074" cy="5036233"/>
          </a:xfrm>
        </p:spPr>
        <p:txBody>
          <a:bodyPr>
            <a:normAutofit lnSpcReduction="10000"/>
          </a:bodyPr>
          <a:lstStyle/>
          <a:p>
            <a:pPr>
              <a:lnSpc>
                <a:spcPct val="120000"/>
              </a:lnSpc>
            </a:pPr>
            <a:r>
              <a:rPr lang="en-GB" sz="1600" b="1" dirty="0">
                <a:solidFill>
                  <a:schemeClr val="tx1"/>
                </a:solidFill>
                <a:cs typeface="Arial" panose="020B0604020202020204" pitchFamily="34" charset="0"/>
              </a:rPr>
              <a:t>Hyperparameters Tuning:</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Conducted hyperparameter tuning experiments to optimize the model performance.</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Explored variations in learning batch size, latent </a:t>
            </a:r>
            <a:r>
              <a:rPr lang="en-GB" sz="1400" dirty="0" err="1">
                <a:solidFill>
                  <a:schemeClr val="tx1"/>
                </a:solidFill>
                <a:cs typeface="Arial" panose="020B0604020202020204" pitchFamily="34" charset="0"/>
              </a:rPr>
              <a:t>dimension,embedding</a:t>
            </a:r>
            <a:r>
              <a:rPr lang="en-GB" sz="1400" dirty="0">
                <a:solidFill>
                  <a:schemeClr val="tx1"/>
                </a:solidFill>
                <a:cs typeface="Arial" panose="020B0604020202020204" pitchFamily="34" charset="0"/>
              </a:rPr>
              <a:t> dimension.</a:t>
            </a:r>
          </a:p>
          <a:p>
            <a:pPr algn="just">
              <a:lnSpc>
                <a:spcPct val="120000"/>
              </a:lnSpc>
              <a:buFont typeface="Arial" panose="020B0604020202020204" pitchFamily="34" charset="0"/>
              <a:buChar char="•"/>
            </a:pPr>
            <a:r>
              <a:rPr lang="en-GB" sz="1400" dirty="0">
                <a:solidFill>
                  <a:schemeClr val="tx1"/>
                </a:solidFill>
                <a:cs typeface="Arial" panose="020B0604020202020204" pitchFamily="34" charset="0"/>
              </a:rPr>
              <a:t>Selected the hyperparameters that lead to the best performance based on evaluation metrics.</a:t>
            </a:r>
          </a:p>
          <a:p>
            <a:pPr algn="just">
              <a:lnSpc>
                <a:spcPct val="120000"/>
              </a:lnSpc>
            </a:pPr>
            <a:r>
              <a:rPr lang="en-IN" sz="1600" b="1" i="0" dirty="0">
                <a:solidFill>
                  <a:schemeClr val="tx1"/>
                </a:solidFill>
                <a:effectLst/>
                <a:cs typeface="Arial" panose="020B0604020202020204" pitchFamily="34" charset="0"/>
              </a:rPr>
              <a:t>Model Testing and Evaluation:</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As the model is trained and ready to test and evaluate the model. To do this trained layers prepared for single prediction.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Then, Some functions should be defined that transform sequences to texts and texts to sequences. </a:t>
            </a:r>
          </a:p>
          <a:p>
            <a:pPr algn="just">
              <a:lnSpc>
                <a:spcPct val="120000"/>
              </a:lnSpc>
              <a:buFont typeface="Arial" panose="020B0604020202020204" pitchFamily="34" charset="0"/>
              <a:buChar char="•"/>
            </a:pPr>
            <a:r>
              <a:rPr lang="en-GB" sz="1400" b="0" i="0" dirty="0">
                <a:solidFill>
                  <a:schemeClr val="tx1"/>
                </a:solidFill>
                <a:effectLst/>
                <a:cs typeface="Arial" panose="020B0604020202020204" pitchFamily="34" charset="0"/>
              </a:rPr>
              <a:t>At the </a:t>
            </a:r>
            <a:r>
              <a:rPr lang="en-GB" sz="1400" b="0" i="0" dirty="0" err="1">
                <a:solidFill>
                  <a:schemeClr val="tx1"/>
                </a:solidFill>
                <a:effectLst/>
                <a:cs typeface="Arial" panose="020B0604020202020204" pitchFamily="34" charset="0"/>
              </a:rPr>
              <a:t>end,define</a:t>
            </a:r>
            <a:r>
              <a:rPr lang="en-GB" sz="1400" b="0" i="0" dirty="0">
                <a:solidFill>
                  <a:schemeClr val="tx1"/>
                </a:solidFill>
                <a:effectLst/>
                <a:cs typeface="Arial" panose="020B0604020202020204" pitchFamily="34" charset="0"/>
              </a:rPr>
              <a:t> a function for single prediction.</a:t>
            </a:r>
            <a:endParaRPr lang="en-IN" sz="1400" b="1" i="0" dirty="0">
              <a:solidFill>
                <a:schemeClr val="tx1"/>
              </a:solidFill>
              <a:effectLst/>
              <a:cs typeface="Arial" panose="020B0604020202020204" pitchFamily="34" charset="0"/>
            </a:endParaRPr>
          </a:p>
          <a:p>
            <a:r>
              <a:rPr lang="en-IN" sz="1600" b="1" dirty="0">
                <a:solidFill>
                  <a:schemeClr val="tx1"/>
                </a:solidFill>
                <a:cs typeface="Arial" panose="020B0604020202020204" pitchFamily="34" charset="0"/>
              </a:rPr>
              <a:t>Deployment:</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The trained model and associated code are deployed into a GitHub repository.</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Included instructions for setting up the environment and running the code.</a:t>
            </a:r>
          </a:p>
          <a:p>
            <a:pPr algn="just">
              <a:lnSpc>
                <a:spcPct val="110000"/>
              </a:lnSpc>
              <a:buFont typeface="Arial" panose="020B0604020202020204" pitchFamily="34" charset="0"/>
              <a:buChar char="•"/>
            </a:pPr>
            <a:r>
              <a:rPr lang="en-GB" sz="1400" dirty="0">
                <a:solidFill>
                  <a:schemeClr val="tx1"/>
                </a:solidFill>
                <a:cs typeface="Arial" panose="020B0604020202020204" pitchFamily="34" charset="0"/>
              </a:rPr>
              <a:t>Created documentation and README files explaining the project, algorithm RESULT instructions.</a:t>
            </a:r>
            <a:endParaRPr lang="en-IN" sz="1400" dirty="0">
              <a:solidFill>
                <a:schemeClr val="tx1"/>
              </a:solidFill>
              <a:cs typeface="Arial" panose="020B0604020202020204" pitchFamily="34" charset="0"/>
            </a:endParaRPr>
          </a:p>
          <a:p>
            <a:pPr marL="0" indent="0" algn="just">
              <a:lnSpc>
                <a:spcPct val="110000"/>
              </a:lnSpc>
              <a:buNone/>
            </a:pPr>
            <a:endParaRPr lang="en-GB" sz="1400" dirty="0">
              <a:cs typeface="Arial" panose="020B0604020202020204" pitchFamily="34" charset="0"/>
            </a:endParaRPr>
          </a:p>
          <a:p>
            <a:endParaRPr lang="en-IN" dirty="0"/>
          </a:p>
        </p:txBody>
      </p:sp>
    </p:spTree>
    <p:extLst>
      <p:ext uri="{BB962C8B-B14F-4D97-AF65-F5344CB8AC3E}">
        <p14:creationId xmlns:p14="http://schemas.microsoft.com/office/powerpoint/2010/main" val="1457488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998E-2595-6810-01A4-F1936E12E868}"/>
              </a:ext>
            </a:extLst>
          </p:cNvPr>
          <p:cNvSpPr>
            <a:spLocks noGrp="1"/>
          </p:cNvSpPr>
          <p:nvPr>
            <p:ph type="title"/>
          </p:nvPr>
        </p:nvSpPr>
        <p:spPr>
          <a:xfrm>
            <a:off x="686713" y="609600"/>
            <a:ext cx="8596668" cy="628357"/>
          </a:xfrm>
        </p:spPr>
        <p:txBody>
          <a:bodyPr>
            <a:noAutofit/>
          </a:bodyPr>
          <a:lstStyle/>
          <a:p>
            <a:r>
              <a:rPr lang="en-IN" b="1" dirty="0">
                <a:solidFill>
                  <a:schemeClr val="bg2">
                    <a:lumMod val="10000"/>
                  </a:schemeClr>
                </a:solidFill>
                <a:cs typeface="Arial" panose="020B0604020202020204" pitchFamily="34" charset="0"/>
              </a:rPr>
              <a:t>RESULTS</a:t>
            </a:r>
          </a:p>
        </p:txBody>
      </p:sp>
      <p:pic>
        <p:nvPicPr>
          <p:cNvPr id="5" name="Picture 4">
            <a:extLst>
              <a:ext uri="{FF2B5EF4-FFF2-40B4-BE49-F238E27FC236}">
                <a16:creationId xmlns:a16="http://schemas.microsoft.com/office/drawing/2014/main" id="{D7556933-044C-F9AA-FF69-0514E73C0138}"/>
              </a:ext>
            </a:extLst>
          </p:cNvPr>
          <p:cNvPicPr>
            <a:picLocks noChangeAspect="1"/>
          </p:cNvPicPr>
          <p:nvPr/>
        </p:nvPicPr>
        <p:blipFill>
          <a:blip r:embed="rId2"/>
          <a:stretch>
            <a:fillRect/>
          </a:stretch>
        </p:blipFill>
        <p:spPr>
          <a:xfrm>
            <a:off x="1053381" y="1371296"/>
            <a:ext cx="3889067" cy="2933418"/>
          </a:xfrm>
          <a:prstGeom prst="rect">
            <a:avLst/>
          </a:prstGeom>
        </p:spPr>
      </p:pic>
      <p:pic>
        <p:nvPicPr>
          <p:cNvPr id="6" name="Picture 5">
            <a:extLst>
              <a:ext uri="{FF2B5EF4-FFF2-40B4-BE49-F238E27FC236}">
                <a16:creationId xmlns:a16="http://schemas.microsoft.com/office/drawing/2014/main" id="{F2930BF8-7AED-B460-9885-18CD29D6DBFD}"/>
              </a:ext>
            </a:extLst>
          </p:cNvPr>
          <p:cNvPicPr>
            <a:picLocks noChangeAspect="1"/>
          </p:cNvPicPr>
          <p:nvPr/>
        </p:nvPicPr>
        <p:blipFill>
          <a:blip r:embed="rId3"/>
          <a:stretch>
            <a:fillRect/>
          </a:stretch>
        </p:blipFill>
        <p:spPr>
          <a:xfrm>
            <a:off x="5288670" y="1408810"/>
            <a:ext cx="3935047" cy="2895904"/>
          </a:xfrm>
          <a:prstGeom prst="rect">
            <a:avLst/>
          </a:prstGeom>
        </p:spPr>
      </p:pic>
      <p:sp>
        <p:nvSpPr>
          <p:cNvPr id="8" name="TextBox 7">
            <a:extLst>
              <a:ext uri="{FF2B5EF4-FFF2-40B4-BE49-F238E27FC236}">
                <a16:creationId xmlns:a16="http://schemas.microsoft.com/office/drawing/2014/main" id="{35ECD877-5A4E-4610-9F6C-1F2FA306FB07}"/>
              </a:ext>
            </a:extLst>
          </p:cNvPr>
          <p:cNvSpPr txBox="1"/>
          <p:nvPr/>
        </p:nvSpPr>
        <p:spPr>
          <a:xfrm>
            <a:off x="850836" y="4519078"/>
            <a:ext cx="8372881" cy="1287981"/>
          </a:xfrm>
          <a:prstGeom prst="rect">
            <a:avLst/>
          </a:prstGeom>
          <a:noFill/>
        </p:spPr>
        <p:txBody>
          <a:bodyPr wrap="square">
            <a:spAutoFit/>
          </a:bodyPr>
          <a:lstStyle/>
          <a:p>
            <a:pPr>
              <a:lnSpc>
                <a:spcPct val="150000"/>
              </a:lnSpc>
            </a:pPr>
            <a:r>
              <a:rPr lang="en-IN" sz="1800" dirty="0">
                <a:cs typeface="Arial" panose="020B0604020202020204" pitchFamily="34" charset="0"/>
              </a:rPr>
              <a:t>Demo </a:t>
            </a:r>
            <a:r>
              <a:rPr lang="en-IN" sz="1800" dirty="0" err="1">
                <a:cs typeface="Arial" panose="020B0604020202020204" pitchFamily="34" charset="0"/>
              </a:rPr>
              <a:t>link:</a:t>
            </a:r>
            <a:r>
              <a:rPr lang="en-IN" sz="1800" u="sng" dirty="0" err="1">
                <a:cs typeface="Arial" panose="020B0604020202020204" pitchFamily="34" charset="0"/>
              </a:rPr>
              <a:t>https</a:t>
            </a:r>
            <a:r>
              <a:rPr lang="en-IN" sz="1800" u="sng" dirty="0">
                <a:cs typeface="Arial" panose="020B0604020202020204" pitchFamily="34" charset="0"/>
              </a:rPr>
              <a:t>://github.com/</a:t>
            </a:r>
            <a:r>
              <a:rPr lang="en-IN" sz="1800" u="sng" dirty="0" err="1">
                <a:cs typeface="Arial" panose="020B0604020202020204" pitchFamily="34" charset="0"/>
              </a:rPr>
              <a:t>RajaMallika</a:t>
            </a:r>
            <a:r>
              <a:rPr lang="en-IN" sz="1800" u="sng" dirty="0">
                <a:cs typeface="Arial" panose="020B0604020202020204" pitchFamily="34" charset="0"/>
              </a:rPr>
              <a:t>/TNSDC--Generative-AI-for-Engineering/blob/main/Text%20Summarization%20using%20LSTM%20in%20RNN.ipynb</a:t>
            </a:r>
          </a:p>
        </p:txBody>
      </p:sp>
    </p:spTree>
    <p:extLst>
      <p:ext uri="{BB962C8B-B14F-4D97-AF65-F5344CB8AC3E}">
        <p14:creationId xmlns:p14="http://schemas.microsoft.com/office/powerpoint/2010/main" val="2971176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87854-FAB4-DAA7-005F-F162C7A120B2}"/>
              </a:ext>
            </a:extLst>
          </p:cNvPr>
          <p:cNvSpPr>
            <a:spLocks noGrp="1"/>
          </p:cNvSpPr>
          <p:nvPr>
            <p:ph type="title"/>
          </p:nvPr>
        </p:nvSpPr>
        <p:spPr>
          <a:xfrm>
            <a:off x="747672" y="937846"/>
            <a:ext cx="8596668" cy="671339"/>
          </a:xfrm>
        </p:spPr>
        <p:txBody>
          <a:bodyPr>
            <a:normAutofit/>
          </a:bodyPr>
          <a:lstStyle/>
          <a:p>
            <a:r>
              <a:rPr lang="en-IN" b="1" dirty="0">
                <a:solidFill>
                  <a:schemeClr val="bg2">
                    <a:lumMod val="10000"/>
                  </a:schemeClr>
                </a:solidFill>
                <a:cs typeface="Arial" panose="020B0604020202020204" pitchFamily="34" charset="0"/>
              </a:rPr>
              <a:t>CONCLUSION</a:t>
            </a:r>
          </a:p>
        </p:txBody>
      </p:sp>
      <p:sp>
        <p:nvSpPr>
          <p:cNvPr id="4" name="TextBox 3">
            <a:extLst>
              <a:ext uri="{FF2B5EF4-FFF2-40B4-BE49-F238E27FC236}">
                <a16:creationId xmlns:a16="http://schemas.microsoft.com/office/drawing/2014/main" id="{D31137AC-C75E-8EDE-E8A4-73402269BCC6}"/>
              </a:ext>
            </a:extLst>
          </p:cNvPr>
          <p:cNvSpPr txBox="1"/>
          <p:nvPr/>
        </p:nvSpPr>
        <p:spPr>
          <a:xfrm>
            <a:off x="747672" y="1786979"/>
            <a:ext cx="8481522" cy="4530536"/>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This project </a:t>
            </a:r>
            <a:r>
              <a:rPr lang="en-IN" dirty="0" err="1">
                <a:cs typeface="Arial" panose="020B0604020202020204" pitchFamily="34" charset="0"/>
              </a:rPr>
              <a:t>demonstates</a:t>
            </a:r>
            <a:r>
              <a:rPr lang="en-IN" dirty="0">
                <a:cs typeface="Arial" panose="020B0604020202020204" pitchFamily="34" charset="0"/>
              </a:rPr>
              <a:t> the capabilities of LSTM networks in text summarization, highlighting their effectiveness in condensing large bodies of text into concise summaries. Moving forward, continued research and experimentation will undoubtedly enhance the performance and applicability of LSTM-based summarization techniques, opening up new avenues for efficient information processing and knowledge extraction.</a:t>
            </a:r>
          </a:p>
          <a:p>
            <a:pPr algn="just">
              <a:lnSpc>
                <a:spcPct val="150000"/>
              </a:lnSpc>
            </a:pPr>
            <a:endParaRPr lang="en-IN" sz="1800" dirty="0">
              <a:solidFill>
                <a:schemeClr val="tx1"/>
              </a:solidFill>
              <a:cs typeface="Arial" panose="020B0604020202020204" pitchFamily="34" charset="0"/>
            </a:endParaRPr>
          </a:p>
          <a:p>
            <a:pPr algn="just">
              <a:lnSpc>
                <a:spcPct val="150000"/>
              </a:lnSpc>
            </a:pPr>
            <a:endParaRPr lang="en-IN" dirty="0">
              <a:cs typeface="Arial" panose="020B0604020202020204" pitchFamily="34" charset="0"/>
            </a:endParaRPr>
          </a:p>
          <a:p>
            <a:pPr>
              <a:lnSpc>
                <a:spcPct val="150000"/>
              </a:lnSpc>
            </a:pPr>
            <a:r>
              <a:rPr lang="en-IN" sz="1800" dirty="0">
                <a:solidFill>
                  <a:schemeClr val="tx1"/>
                </a:solidFill>
                <a:cs typeface="Arial" panose="020B0604020202020204" pitchFamily="34" charset="0"/>
              </a:rPr>
              <a:t>Dataset Link</a:t>
            </a:r>
            <a:r>
              <a:rPr lang="en-IN" dirty="0">
                <a:cs typeface="Arial" panose="020B0604020202020204" pitchFamily="34" charset="0"/>
              </a:rPr>
              <a:t> </a:t>
            </a:r>
            <a:r>
              <a:rPr lang="en-IN" dirty="0">
                <a:solidFill>
                  <a:schemeClr val="tx1"/>
                </a:solidFill>
                <a:cs typeface="Arial" panose="020B0604020202020204" pitchFamily="34" charset="0"/>
              </a:rPr>
              <a:t>:</a:t>
            </a:r>
            <a:r>
              <a:rPr lang="en-IN" sz="1600" dirty="0">
                <a:solidFill>
                  <a:schemeClr val="tx1"/>
                </a:solidFill>
                <a:cs typeface="Arial" panose="020B0604020202020204" pitchFamily="34" charset="0"/>
              </a:rPr>
              <a:t> </a:t>
            </a:r>
            <a:r>
              <a:rPr lang="en-IN" sz="1600" dirty="0">
                <a:solidFill>
                  <a:schemeClr val="accent1"/>
                </a:solidFill>
                <a:cs typeface="Arial" panose="020B0604020202020204" pitchFamily="34" charset="0"/>
                <a:hlinkClick r:id="rId2">
                  <a:extLst>
                    <a:ext uri="{A12FA001-AC4F-418D-AE19-62706E023703}">
                      <ahyp:hlinkClr xmlns:ahyp="http://schemas.microsoft.com/office/drawing/2018/hyperlinkcolor" val="tx"/>
                    </a:ext>
                  </a:extLst>
                </a:hlinkClick>
              </a:rPr>
              <a:t>https://www.kaggle.com/datasets/snap/amazon-fine-food-reviews</a:t>
            </a:r>
            <a:endParaRPr lang="en-IN" sz="1600" dirty="0">
              <a:solidFill>
                <a:schemeClr val="accent1"/>
              </a:solidFill>
              <a:cs typeface="Arial" panose="020B0604020202020204" pitchFamily="34" charset="0"/>
            </a:endParaRPr>
          </a:p>
          <a:p>
            <a:pPr algn="just">
              <a:lnSpc>
                <a:spcPct val="150000"/>
              </a:lnSpc>
            </a:pPr>
            <a:endParaRPr lang="en-IN" dirty="0">
              <a:latin typeface="Arial" panose="020B0604020202020204" pitchFamily="34" charset="0"/>
              <a:cs typeface="Arial" panose="020B0604020202020204" pitchFamily="34" charset="0"/>
            </a:endParaRPr>
          </a:p>
          <a:p>
            <a:pPr>
              <a:lnSpc>
                <a:spcPct val="150000"/>
              </a:lnSpc>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764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CAAE7-06BE-7801-70AE-C03BEA4E382E}"/>
              </a:ext>
            </a:extLst>
          </p:cNvPr>
          <p:cNvSpPr>
            <a:spLocks noGrp="1"/>
          </p:cNvSpPr>
          <p:nvPr>
            <p:ph type="title"/>
          </p:nvPr>
        </p:nvSpPr>
        <p:spPr>
          <a:xfrm>
            <a:off x="677335" y="609600"/>
            <a:ext cx="8596668" cy="829994"/>
          </a:xfrm>
        </p:spPr>
        <p:txBody>
          <a:bodyPr/>
          <a:lstStyle/>
          <a:p>
            <a:r>
              <a:rPr lang="en-IN" b="1" dirty="0">
                <a:solidFill>
                  <a:schemeClr val="bg2">
                    <a:lumMod val="10000"/>
                  </a:schemeClr>
                </a:solidFill>
              </a:rPr>
              <a:t>PROJECT TITLE</a:t>
            </a:r>
          </a:p>
        </p:txBody>
      </p:sp>
      <p:sp>
        <p:nvSpPr>
          <p:cNvPr id="3" name="Text Placeholder 2">
            <a:extLst>
              <a:ext uri="{FF2B5EF4-FFF2-40B4-BE49-F238E27FC236}">
                <a16:creationId xmlns:a16="http://schemas.microsoft.com/office/drawing/2014/main" id="{F1CFF297-9927-0024-0F7A-55F0CACEAC08}"/>
              </a:ext>
            </a:extLst>
          </p:cNvPr>
          <p:cNvSpPr>
            <a:spLocks noGrp="1"/>
          </p:cNvSpPr>
          <p:nvPr>
            <p:ph type="body" idx="1"/>
          </p:nvPr>
        </p:nvSpPr>
        <p:spPr>
          <a:xfrm>
            <a:off x="1108744" y="2152356"/>
            <a:ext cx="8596668" cy="1936653"/>
          </a:xfrm>
        </p:spPr>
        <p:txBody>
          <a:bodyPr>
            <a:normAutofit/>
          </a:bodyPr>
          <a:lstStyle/>
          <a:p>
            <a:r>
              <a:rPr lang="en-IN" sz="3600" b="1" dirty="0"/>
              <a:t>TEXT SUMMARIZATION USING LSTM-RNN</a:t>
            </a:r>
          </a:p>
        </p:txBody>
      </p:sp>
    </p:spTree>
    <p:extLst>
      <p:ext uri="{BB962C8B-B14F-4D97-AF65-F5344CB8AC3E}">
        <p14:creationId xmlns:p14="http://schemas.microsoft.com/office/powerpoint/2010/main" val="4123120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913F1-4A9F-19DF-AF2E-DCA7429AA353}"/>
              </a:ext>
            </a:extLst>
          </p:cNvPr>
          <p:cNvSpPr>
            <a:spLocks noGrp="1"/>
          </p:cNvSpPr>
          <p:nvPr>
            <p:ph type="title"/>
          </p:nvPr>
        </p:nvSpPr>
        <p:spPr>
          <a:xfrm>
            <a:off x="708074" y="867507"/>
            <a:ext cx="8608130" cy="642425"/>
          </a:xfrm>
        </p:spPr>
        <p:txBody>
          <a:bodyPr>
            <a:normAutofit/>
          </a:bodyPr>
          <a:lstStyle/>
          <a:p>
            <a:r>
              <a:rPr lang="en-IN" b="1" dirty="0">
                <a:solidFill>
                  <a:schemeClr val="bg2">
                    <a:lumMod val="10000"/>
                  </a:schemeClr>
                </a:solidFill>
                <a:cs typeface="Arial" panose="020B0604020202020204" pitchFamily="34" charset="0"/>
              </a:rPr>
              <a:t>AGENDA</a:t>
            </a:r>
          </a:p>
        </p:txBody>
      </p:sp>
      <p:sp>
        <p:nvSpPr>
          <p:cNvPr id="3" name="Content Placeholder 2">
            <a:extLst>
              <a:ext uri="{FF2B5EF4-FFF2-40B4-BE49-F238E27FC236}">
                <a16:creationId xmlns:a16="http://schemas.microsoft.com/office/drawing/2014/main" id="{4146AEF6-C119-EFD5-9044-AEC1AFEF2648}"/>
              </a:ext>
            </a:extLst>
          </p:cNvPr>
          <p:cNvSpPr>
            <a:spLocks noGrp="1"/>
          </p:cNvSpPr>
          <p:nvPr>
            <p:ph idx="1"/>
          </p:nvPr>
        </p:nvSpPr>
        <p:spPr>
          <a:xfrm>
            <a:off x="1154954" y="1903828"/>
            <a:ext cx="8825659" cy="4314092"/>
          </a:xfrm>
        </p:spPr>
        <p:txBody>
          <a:bodyPr>
            <a:normAutofit/>
          </a:bodyPr>
          <a:lstStyle/>
          <a:p>
            <a:r>
              <a:rPr lang="en-IN" dirty="0">
                <a:solidFill>
                  <a:schemeClr val="tx1"/>
                </a:solidFill>
                <a:cs typeface="Arial" panose="020B0604020202020204" pitchFamily="34" charset="0"/>
              </a:rPr>
              <a:t>Problem Statement</a:t>
            </a:r>
          </a:p>
          <a:p>
            <a:r>
              <a:rPr lang="en-IN" dirty="0">
                <a:solidFill>
                  <a:schemeClr val="tx1"/>
                </a:solidFill>
                <a:cs typeface="Arial" panose="020B0604020202020204" pitchFamily="34" charset="0"/>
              </a:rPr>
              <a:t>Project Overview</a:t>
            </a:r>
          </a:p>
          <a:p>
            <a:r>
              <a:rPr lang="en-IN" sz="1800" dirty="0">
                <a:solidFill>
                  <a:schemeClr val="tx1"/>
                </a:solidFill>
                <a:cs typeface="Arial" panose="020B0604020202020204" pitchFamily="34" charset="0"/>
              </a:rPr>
              <a:t>Who Are The End Users?</a:t>
            </a:r>
          </a:p>
          <a:p>
            <a:r>
              <a:rPr lang="en-GB" dirty="0">
                <a:solidFill>
                  <a:schemeClr val="tx1"/>
                </a:solidFill>
                <a:cs typeface="Arial" panose="020B0604020202020204" pitchFamily="34" charset="0"/>
              </a:rPr>
              <a:t>Your Solution and its value proposition</a:t>
            </a:r>
          </a:p>
          <a:p>
            <a:r>
              <a:rPr lang="en-GB" sz="1800" dirty="0">
                <a:solidFill>
                  <a:schemeClr val="tx1"/>
                </a:solidFill>
                <a:cs typeface="Arial" panose="020B0604020202020204" pitchFamily="34" charset="0"/>
              </a:rPr>
              <a:t>The </a:t>
            </a:r>
            <a:r>
              <a:rPr lang="en-GB" dirty="0">
                <a:solidFill>
                  <a:schemeClr val="tx1"/>
                </a:solidFill>
                <a:cs typeface="Arial" panose="020B0604020202020204" pitchFamily="34" charset="0"/>
              </a:rPr>
              <a:t>wow in your solution</a:t>
            </a:r>
            <a:endParaRPr lang="en-IN" sz="1800" dirty="0">
              <a:solidFill>
                <a:schemeClr val="tx1"/>
              </a:solidFill>
              <a:cs typeface="Arial" panose="020B0604020202020204" pitchFamily="34" charset="0"/>
            </a:endParaRPr>
          </a:p>
          <a:p>
            <a:r>
              <a:rPr lang="en-IN" dirty="0">
                <a:solidFill>
                  <a:schemeClr val="tx1"/>
                </a:solidFill>
                <a:cs typeface="Arial" panose="020B0604020202020204" pitchFamily="34" charset="0"/>
              </a:rPr>
              <a:t>Modelling</a:t>
            </a:r>
          </a:p>
          <a:p>
            <a:r>
              <a:rPr lang="en-IN" dirty="0">
                <a:solidFill>
                  <a:schemeClr val="tx1"/>
                </a:solidFill>
                <a:cs typeface="Arial" panose="020B0604020202020204" pitchFamily="34" charset="0"/>
              </a:rPr>
              <a:t>Results</a:t>
            </a:r>
          </a:p>
          <a:p>
            <a:r>
              <a:rPr lang="en-IN" dirty="0">
                <a:solidFill>
                  <a:schemeClr val="tx1"/>
                </a:solidFill>
                <a:cs typeface="Arial" panose="020B0604020202020204" pitchFamily="34" charset="0"/>
              </a:rPr>
              <a:t>Conclusion</a:t>
            </a:r>
          </a:p>
          <a:p>
            <a:pPr marL="0" indent="0">
              <a:buNone/>
            </a:pPr>
            <a:endParaRPr lang="en-IN" b="1" dirty="0">
              <a:latin typeface="Arial" panose="020B0604020202020204" pitchFamily="34" charset="0"/>
              <a:cs typeface="Arial" panose="020B0604020202020204" pitchFamily="34" charset="0"/>
            </a:endParaRPr>
          </a:p>
          <a:p>
            <a:endParaRPr lang="en-IN" b="1" dirty="0"/>
          </a:p>
        </p:txBody>
      </p:sp>
    </p:spTree>
    <p:extLst>
      <p:ext uri="{BB962C8B-B14F-4D97-AF65-F5344CB8AC3E}">
        <p14:creationId xmlns:p14="http://schemas.microsoft.com/office/powerpoint/2010/main" val="392283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EAB9-F83E-23D9-5ED7-D33227484A78}"/>
              </a:ext>
            </a:extLst>
          </p:cNvPr>
          <p:cNvSpPr>
            <a:spLocks noGrp="1"/>
          </p:cNvSpPr>
          <p:nvPr>
            <p:ph type="title"/>
          </p:nvPr>
        </p:nvSpPr>
        <p:spPr>
          <a:xfrm>
            <a:off x="677334" y="947224"/>
            <a:ext cx="8596668" cy="983175"/>
          </a:xfrm>
        </p:spPr>
        <p:txBody>
          <a:bodyPr>
            <a:normAutofit/>
          </a:bodyPr>
          <a:lstStyle/>
          <a:p>
            <a:r>
              <a:rPr lang="en-IN" b="1" dirty="0">
                <a:solidFill>
                  <a:schemeClr val="bg2">
                    <a:lumMod val="10000"/>
                  </a:schemeClr>
                </a:solidFill>
                <a:cs typeface="Arial" panose="020B0604020202020204" pitchFamily="34" charset="0"/>
              </a:rPr>
              <a:t>PROBLEM STATEMENT</a:t>
            </a:r>
          </a:p>
        </p:txBody>
      </p:sp>
      <p:sp>
        <p:nvSpPr>
          <p:cNvPr id="4" name="TextBox 3">
            <a:extLst>
              <a:ext uri="{FF2B5EF4-FFF2-40B4-BE49-F238E27FC236}">
                <a16:creationId xmlns:a16="http://schemas.microsoft.com/office/drawing/2014/main" id="{D644BC9B-380B-38E5-77BF-2691EE2DC519}"/>
              </a:ext>
            </a:extLst>
          </p:cNvPr>
          <p:cNvSpPr txBox="1"/>
          <p:nvPr/>
        </p:nvSpPr>
        <p:spPr>
          <a:xfrm>
            <a:off x="1069145" y="1889149"/>
            <a:ext cx="8204857" cy="2534027"/>
          </a:xfrm>
          <a:prstGeom prst="rect">
            <a:avLst/>
          </a:prstGeom>
          <a:noFill/>
        </p:spPr>
        <p:txBody>
          <a:bodyPr wrap="square">
            <a:spAutoFit/>
          </a:bodyPr>
          <a:lstStyle/>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aims to implement a Long Short-Term Memory (LSTM) network for text summarization, specifically targeting Amazon food reviews dataset. The dataset comprises textual reviews of food products, and the goal is to develop a model capable of generating concise summaries of these reviews, capturing the key information and sentiments expressed by the reviewers.</a:t>
            </a:r>
          </a:p>
        </p:txBody>
      </p:sp>
    </p:spTree>
    <p:extLst>
      <p:ext uri="{BB962C8B-B14F-4D97-AF65-F5344CB8AC3E}">
        <p14:creationId xmlns:p14="http://schemas.microsoft.com/office/powerpoint/2010/main" val="2667115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B5691-35FC-800F-BA34-44F40680DBE7}"/>
              </a:ext>
            </a:extLst>
          </p:cNvPr>
          <p:cNvSpPr>
            <a:spLocks noGrp="1"/>
          </p:cNvSpPr>
          <p:nvPr>
            <p:ph type="title"/>
          </p:nvPr>
        </p:nvSpPr>
        <p:spPr>
          <a:xfrm>
            <a:off x="644509" y="932796"/>
            <a:ext cx="8596668" cy="646392"/>
          </a:xfrm>
        </p:spPr>
        <p:txBody>
          <a:bodyPr>
            <a:normAutofit/>
          </a:bodyPr>
          <a:lstStyle/>
          <a:p>
            <a:r>
              <a:rPr lang="en-IN" b="1" dirty="0">
                <a:solidFill>
                  <a:schemeClr val="bg2">
                    <a:lumMod val="10000"/>
                  </a:schemeClr>
                </a:solidFill>
                <a:cs typeface="Arial" panose="020B0604020202020204" pitchFamily="34" charset="0"/>
              </a:rPr>
              <a:t>PROJECT OVERVIEW</a:t>
            </a:r>
          </a:p>
        </p:txBody>
      </p:sp>
      <p:sp>
        <p:nvSpPr>
          <p:cNvPr id="4" name="TextBox 3">
            <a:extLst>
              <a:ext uri="{FF2B5EF4-FFF2-40B4-BE49-F238E27FC236}">
                <a16:creationId xmlns:a16="http://schemas.microsoft.com/office/drawing/2014/main" id="{10A91B42-12CE-C770-06FC-1B23A6901723}"/>
              </a:ext>
            </a:extLst>
          </p:cNvPr>
          <p:cNvSpPr txBox="1"/>
          <p:nvPr/>
        </p:nvSpPr>
        <p:spPr>
          <a:xfrm>
            <a:off x="889657" y="1405988"/>
            <a:ext cx="8384345" cy="4196020"/>
          </a:xfrm>
          <a:prstGeom prst="rect">
            <a:avLst/>
          </a:prstGeom>
          <a:noFill/>
        </p:spPr>
        <p:txBody>
          <a:bodyPr wrap="square">
            <a:spAutoFit/>
          </a:bodyPr>
          <a:lstStyle/>
          <a:p>
            <a:pPr algn="just">
              <a:lnSpc>
                <a:spcPct val="150000"/>
              </a:lnSpc>
            </a:pPr>
            <a:endParaRPr lang="en-IN" dirty="0">
              <a:latin typeface="Arial" panose="020B0604020202020204" pitchFamily="34" charset="0"/>
              <a:cs typeface="Arial" panose="020B0604020202020204" pitchFamily="34" charset="0"/>
            </a:endParaRPr>
          </a:p>
          <a:p>
            <a:pPr algn="just">
              <a:lnSpc>
                <a:spcPct val="150000"/>
              </a:lnSpc>
            </a:pPr>
            <a:r>
              <a:rPr lang="en-IN" dirty="0">
                <a:latin typeface="Arial" panose="020B0604020202020204" pitchFamily="34" charset="0"/>
                <a:cs typeface="Arial" panose="020B0604020202020204" pitchFamily="34" charset="0"/>
              </a:rPr>
              <a:t>	</a:t>
            </a:r>
            <a:r>
              <a:rPr lang="en-IN" dirty="0">
                <a:cs typeface="Arial" panose="020B0604020202020204" pitchFamily="34" charset="0"/>
              </a:rPr>
              <a:t>The project "Text Summarization using LSTM" aims to develop a system that automatically generates concise summaries of large text documents. This system utilizes Long Short-Term Memory (LSTM) neural networks, a type of recurrent neural network (RNN), to understand the sequential structure of text data and extract the most important information. The project involves preprocessing textual data, training the LSTM model on a dataset of text-summary pairs, and fine-tuning the model to optimize summarization accuracy. The end goal is to provide users with an efficient tool for quickly grasping the key points of lengthy texts, saving time and effort in information consumption.</a:t>
            </a:r>
          </a:p>
        </p:txBody>
      </p:sp>
    </p:spTree>
    <p:extLst>
      <p:ext uri="{BB962C8B-B14F-4D97-AF65-F5344CB8AC3E}">
        <p14:creationId xmlns:p14="http://schemas.microsoft.com/office/powerpoint/2010/main" val="163176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EF53-C0D6-68A6-89E9-0F8816A33C9E}"/>
              </a:ext>
            </a:extLst>
          </p:cNvPr>
          <p:cNvSpPr>
            <a:spLocks noGrp="1"/>
          </p:cNvSpPr>
          <p:nvPr>
            <p:ph type="title"/>
          </p:nvPr>
        </p:nvSpPr>
        <p:spPr>
          <a:xfrm>
            <a:off x="499144" y="975360"/>
            <a:ext cx="8596668" cy="773723"/>
          </a:xfrm>
        </p:spPr>
        <p:txBody>
          <a:bodyPr>
            <a:noAutofit/>
          </a:bodyPr>
          <a:lstStyle/>
          <a:p>
            <a:pPr>
              <a:lnSpc>
                <a:spcPct val="150000"/>
              </a:lnSpc>
            </a:pPr>
            <a:r>
              <a:rPr lang="en-IN" b="1" dirty="0">
                <a:solidFill>
                  <a:schemeClr val="bg2">
                    <a:lumMod val="10000"/>
                  </a:schemeClr>
                </a:solidFill>
                <a:cs typeface="Arial" panose="020B0604020202020204" pitchFamily="34" charset="0"/>
              </a:rPr>
              <a:t>WHO ARE THE END USERS?</a:t>
            </a:r>
          </a:p>
        </p:txBody>
      </p:sp>
      <p:sp>
        <p:nvSpPr>
          <p:cNvPr id="3" name="Content Placeholder 2">
            <a:extLst>
              <a:ext uri="{FF2B5EF4-FFF2-40B4-BE49-F238E27FC236}">
                <a16:creationId xmlns:a16="http://schemas.microsoft.com/office/drawing/2014/main" id="{CDFE0410-5496-3008-8616-1DAF2893B656}"/>
              </a:ext>
            </a:extLst>
          </p:cNvPr>
          <p:cNvSpPr>
            <a:spLocks noGrp="1"/>
          </p:cNvSpPr>
          <p:nvPr>
            <p:ph idx="1"/>
          </p:nvPr>
        </p:nvSpPr>
        <p:spPr>
          <a:xfrm>
            <a:off x="614289" y="1946031"/>
            <a:ext cx="8659713" cy="3754901"/>
          </a:xfrm>
        </p:spPr>
        <p:txBody>
          <a:bodyPr/>
          <a:lstStyle/>
          <a:p>
            <a:pPr marL="0" indent="0" algn="just">
              <a:lnSpc>
                <a:spcPct val="200000"/>
              </a:lnSpc>
              <a:buNone/>
            </a:pPr>
            <a:r>
              <a:rPr lang="en-GB" dirty="0">
                <a:latin typeface="Arial" panose="020B0604020202020204" pitchFamily="34" charset="0"/>
                <a:cs typeface="Arial" panose="020B0604020202020204" pitchFamily="34" charset="0"/>
              </a:rPr>
              <a:t>	</a:t>
            </a:r>
            <a:r>
              <a:rPr lang="en-GB" dirty="0">
                <a:solidFill>
                  <a:schemeClr val="tx1"/>
                </a:solidFill>
                <a:cs typeface="Arial" panose="020B0604020202020204" pitchFamily="34" charset="0"/>
              </a:rPr>
              <a:t>The end users for a text summarization project using LSTM could be anyone who needs to quickly grasp the key points of a lengthy text, such as researchers, students, journalists, or professionals dealing with large volumes of textual data.</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9581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C5382-F465-48AA-FA19-335FF2A52342}"/>
              </a:ext>
            </a:extLst>
          </p:cNvPr>
          <p:cNvSpPr>
            <a:spLocks noGrp="1"/>
          </p:cNvSpPr>
          <p:nvPr>
            <p:ph type="title"/>
          </p:nvPr>
        </p:nvSpPr>
        <p:spPr>
          <a:xfrm>
            <a:off x="724225" y="1035147"/>
            <a:ext cx="8596668" cy="595534"/>
          </a:xfrm>
        </p:spPr>
        <p:txBody>
          <a:bodyPr>
            <a:normAutofit fontScale="90000"/>
          </a:bodyPr>
          <a:lstStyle/>
          <a:p>
            <a:r>
              <a:rPr lang="en-GB" sz="3100" b="1" dirty="0">
                <a:solidFill>
                  <a:schemeClr val="bg2">
                    <a:lumMod val="10000"/>
                  </a:schemeClr>
                </a:solidFill>
                <a:cs typeface="Arial" panose="020B0604020202020204" pitchFamily="34" charset="0"/>
              </a:rPr>
              <a:t>YOUR SOLUTION AND ITS VALUE PROPOSITION</a:t>
            </a:r>
            <a:br>
              <a:rPr lang="en-IN" b="1" dirty="0">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CD05B273-20B5-CAEE-5ABB-E77A016BA3F2}"/>
              </a:ext>
            </a:extLst>
          </p:cNvPr>
          <p:cNvSpPr>
            <a:spLocks noGrp="1"/>
          </p:cNvSpPr>
          <p:nvPr>
            <p:ph idx="1"/>
          </p:nvPr>
        </p:nvSpPr>
        <p:spPr>
          <a:xfrm>
            <a:off x="829994" y="1979831"/>
            <a:ext cx="8698524" cy="3609731"/>
          </a:xfrm>
        </p:spPr>
        <p:txBody>
          <a:bodyPr>
            <a:normAutofit/>
          </a:bodyPr>
          <a:lstStyle/>
          <a:p>
            <a:pPr algn="just">
              <a:lnSpc>
                <a:spcPct val="150000"/>
              </a:lnSpc>
            </a:pPr>
            <a:r>
              <a:rPr lang="en-GB" dirty="0">
                <a:solidFill>
                  <a:schemeClr val="tx1"/>
                </a:solidFill>
                <a:cs typeface="Arial" panose="020B0604020202020204" pitchFamily="34" charset="0"/>
              </a:rPr>
              <a:t>The solution of text summarization using LSTM lies in its ability to mimic human comprehension and condense lengthy texts into concise summaries, effectively extracting the most important information. This technology streamlines information consumption, enabling users to quickly grasp key points without having to read through extensive documents.</a:t>
            </a:r>
          </a:p>
          <a:p>
            <a:pPr algn="just">
              <a:lnSpc>
                <a:spcPct val="150000"/>
              </a:lnSpc>
            </a:pPr>
            <a:r>
              <a:rPr lang="en-GB" dirty="0">
                <a:solidFill>
                  <a:schemeClr val="tx1"/>
                </a:solidFill>
                <a:cs typeface="Arial" panose="020B0604020202020204" pitchFamily="34" charset="0"/>
              </a:rPr>
              <a:t> The value proposition lies in saving time and effort by providing users with condensed and relevant information, enabling quicker understanding and decision-making.</a:t>
            </a:r>
            <a:endParaRPr lang="en-IN" dirty="0">
              <a:solidFill>
                <a:schemeClr val="tx1"/>
              </a:solidFill>
              <a:cs typeface="Arial" panose="020B0604020202020204" pitchFamily="34" charset="0"/>
            </a:endParaRPr>
          </a:p>
        </p:txBody>
      </p:sp>
    </p:spTree>
    <p:extLst>
      <p:ext uri="{BB962C8B-B14F-4D97-AF65-F5344CB8AC3E}">
        <p14:creationId xmlns:p14="http://schemas.microsoft.com/office/powerpoint/2010/main" val="1479972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15A53-C6A3-EC62-E722-509633FABAF0}"/>
              </a:ext>
            </a:extLst>
          </p:cNvPr>
          <p:cNvSpPr>
            <a:spLocks noGrp="1"/>
          </p:cNvSpPr>
          <p:nvPr>
            <p:ph type="title"/>
          </p:nvPr>
        </p:nvSpPr>
        <p:spPr>
          <a:xfrm>
            <a:off x="677334" y="820615"/>
            <a:ext cx="8596668" cy="731520"/>
          </a:xfrm>
        </p:spPr>
        <p:txBody>
          <a:bodyPr>
            <a:normAutofit fontScale="90000"/>
          </a:bodyPr>
          <a:lstStyle/>
          <a:p>
            <a:r>
              <a:rPr lang="en-GB" sz="3600" b="1" dirty="0">
                <a:solidFill>
                  <a:schemeClr val="bg2">
                    <a:lumMod val="10000"/>
                  </a:schemeClr>
                </a:solidFill>
                <a:latin typeface="Arial" panose="020B0604020202020204" pitchFamily="34" charset="0"/>
                <a:cs typeface="Arial" panose="020B0604020202020204" pitchFamily="34" charset="0"/>
              </a:rPr>
              <a:t>THE </a:t>
            </a:r>
            <a:r>
              <a:rPr lang="en-GB" b="1" dirty="0">
                <a:solidFill>
                  <a:schemeClr val="bg2">
                    <a:lumMod val="10000"/>
                  </a:schemeClr>
                </a:solidFill>
                <a:latin typeface="Arial" panose="020B0604020202020204" pitchFamily="34" charset="0"/>
                <a:cs typeface="Arial" panose="020B0604020202020204" pitchFamily="34" charset="0"/>
              </a:rPr>
              <a:t>WOW IN YOUR SOLUTION</a:t>
            </a:r>
            <a:br>
              <a:rPr lang="en-IN" sz="3600" dirty="0">
                <a:solidFill>
                  <a:schemeClr val="tx1"/>
                </a:solidFill>
                <a:latin typeface="Arial" panose="020B0604020202020204" pitchFamily="34" charset="0"/>
                <a:cs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58AC4830-34B7-9175-C69E-BF03B093046B}"/>
              </a:ext>
            </a:extLst>
          </p:cNvPr>
          <p:cNvSpPr>
            <a:spLocks noGrp="1"/>
          </p:cNvSpPr>
          <p:nvPr>
            <p:ph idx="1"/>
          </p:nvPr>
        </p:nvSpPr>
        <p:spPr>
          <a:xfrm>
            <a:off x="677334" y="1603717"/>
            <a:ext cx="8687060" cy="3995225"/>
          </a:xfrm>
        </p:spPr>
        <p:txBody>
          <a:bodyPr>
            <a:normAutofit lnSpcReduction="10000"/>
          </a:bodyPr>
          <a:lstStyle/>
          <a:p>
            <a:pPr marL="0" indent="0" algn="just">
              <a:lnSpc>
                <a:spcPct val="150000"/>
              </a:lnSpc>
              <a:buNone/>
            </a:pPr>
            <a:r>
              <a:rPr lang="en-GB" dirty="0"/>
              <a:t>	Delving into the intricate world of text summarization with LSTM (Long Short-Term Memory) technology opens new vistas of efficiency and insight. LSTM, a specialized form of recurrent neural network (RNN), exhibits remarkable prowess in understanding and synthesizing textual data, making it a prime candidate for summarization tasks. By leveraging LSTM's ability to capture long-range dependencies and preserve essential context, text summarization reaches unprecedented levels of accuracy and coherence. Whether it's condensing lengthy articles, extracting key insights from documents, or generating concise summaries of vast datasets, LSTM-driven text summarization offers a transformative solution with the potential to revolutionize information processing across diverse domains.</a:t>
            </a:r>
            <a:endParaRPr lang="en-IN" dirty="0"/>
          </a:p>
        </p:txBody>
      </p:sp>
    </p:spTree>
    <p:extLst>
      <p:ext uri="{BB962C8B-B14F-4D97-AF65-F5344CB8AC3E}">
        <p14:creationId xmlns:p14="http://schemas.microsoft.com/office/powerpoint/2010/main" val="1280353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2024-2DE2-3987-C21F-FB46F776954A}"/>
              </a:ext>
            </a:extLst>
          </p:cNvPr>
          <p:cNvSpPr>
            <a:spLocks noGrp="1"/>
          </p:cNvSpPr>
          <p:nvPr>
            <p:ph type="title"/>
          </p:nvPr>
        </p:nvSpPr>
        <p:spPr>
          <a:xfrm>
            <a:off x="663266" y="717452"/>
            <a:ext cx="8596668" cy="590843"/>
          </a:xfrm>
        </p:spPr>
        <p:txBody>
          <a:bodyPr>
            <a:noAutofit/>
          </a:bodyPr>
          <a:lstStyle/>
          <a:p>
            <a:r>
              <a:rPr lang="en-IN" b="1" dirty="0">
                <a:solidFill>
                  <a:schemeClr val="bg2">
                    <a:lumMod val="10000"/>
                  </a:schemeClr>
                </a:solidFill>
                <a:cs typeface="Arial" panose="020B0604020202020204" pitchFamily="34" charset="0"/>
              </a:rPr>
              <a:t>MODELLING</a:t>
            </a:r>
          </a:p>
        </p:txBody>
      </p:sp>
      <p:sp>
        <p:nvSpPr>
          <p:cNvPr id="3" name="Content Placeholder 2">
            <a:extLst>
              <a:ext uri="{FF2B5EF4-FFF2-40B4-BE49-F238E27FC236}">
                <a16:creationId xmlns:a16="http://schemas.microsoft.com/office/drawing/2014/main" id="{F604B63B-2AFB-A7C6-CE52-9E3F2751B535}"/>
              </a:ext>
            </a:extLst>
          </p:cNvPr>
          <p:cNvSpPr>
            <a:spLocks noGrp="1"/>
          </p:cNvSpPr>
          <p:nvPr>
            <p:ph idx="1"/>
          </p:nvPr>
        </p:nvSpPr>
        <p:spPr>
          <a:xfrm>
            <a:off x="716144" y="1580271"/>
            <a:ext cx="8596668" cy="4919003"/>
          </a:xfrm>
        </p:spPr>
        <p:txBody>
          <a:bodyPr>
            <a:normAutofit fontScale="55000" lnSpcReduction="20000"/>
          </a:bodyPr>
          <a:lstStyle/>
          <a:p>
            <a:pPr algn="just"/>
            <a:r>
              <a:rPr lang="en-IN" sz="2900" b="1" dirty="0">
                <a:solidFill>
                  <a:schemeClr val="tx1"/>
                </a:solidFill>
                <a:cs typeface="Arial" panose="020B0604020202020204" pitchFamily="34" charset="0"/>
              </a:rPr>
              <a:t>Data Preparation:</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Downloaded the Amazon fine food reviews dataset</a:t>
            </a:r>
          </a:p>
          <a:p>
            <a:pPr algn="just">
              <a:lnSpc>
                <a:spcPct val="150000"/>
              </a:lnSpc>
              <a:buFont typeface="Arial" panose="020B0604020202020204" pitchFamily="34" charset="0"/>
              <a:buChar char="•"/>
            </a:pPr>
            <a:r>
              <a:rPr lang="en-IN" sz="2500" dirty="0">
                <a:solidFill>
                  <a:schemeClr val="tx1"/>
                </a:solidFill>
                <a:cs typeface="Arial" panose="020B0604020202020204" pitchFamily="34" charset="0"/>
              </a:rPr>
              <a:t>Dataset Link : </a:t>
            </a:r>
            <a:r>
              <a:rPr lang="en-IN" sz="2500" dirty="0">
                <a:solidFill>
                  <a:schemeClr val="tx1"/>
                </a:solidFill>
                <a:cs typeface="Arial" panose="020B0604020202020204" pitchFamily="34" charset="0"/>
                <a:hlinkClick r:id="rId2">
                  <a:extLst>
                    <a:ext uri="{A12FA001-AC4F-418D-AE19-62706E023703}">
                      <ahyp:hlinkClr xmlns:ahyp="http://schemas.microsoft.com/office/drawing/2018/hyperlinkcolor" val="tx"/>
                    </a:ext>
                  </a:extLst>
                </a:hlinkClick>
              </a:rPr>
              <a:t>https://www.kaggle.com/datasets/snap/amazon-fine-food-reviews</a:t>
            </a:r>
            <a:endParaRPr lang="en-IN" sz="2500" dirty="0">
              <a:solidFill>
                <a:schemeClr val="tx1"/>
              </a:solidFill>
              <a:cs typeface="Arial" panose="020B0604020202020204" pitchFamily="34" charset="0"/>
            </a:endParaRPr>
          </a:p>
          <a:p>
            <a:pPr algn="just">
              <a:lnSpc>
                <a:spcPct val="150000"/>
              </a:lnSpc>
              <a:buFont typeface="Arial" panose="020B0604020202020204" pitchFamily="34" charset="0"/>
              <a:buChar char="•"/>
            </a:pPr>
            <a:r>
              <a:rPr lang="en-GB" sz="2500" dirty="0">
                <a:solidFill>
                  <a:schemeClr val="tx1"/>
                </a:solidFill>
                <a:cs typeface="Arial" panose="020B0604020202020204" pitchFamily="34" charset="0"/>
              </a:rPr>
              <a:t>To preprocess the dataset, there are several things that should be done. First, the data must be cleaned. All of the </a:t>
            </a:r>
            <a:r>
              <a:rPr lang="en-GB" sz="2500" dirty="0" err="1">
                <a:solidFill>
                  <a:schemeClr val="tx1"/>
                </a:solidFill>
                <a:cs typeface="Arial" panose="020B0604020202020204" pitchFamily="34" charset="0"/>
              </a:rPr>
              <a:t>stopwords</a:t>
            </a:r>
            <a:r>
              <a:rPr lang="en-GB" sz="2500" dirty="0">
                <a:solidFill>
                  <a:schemeClr val="tx1"/>
                </a:solidFill>
                <a:cs typeface="Arial" panose="020B0604020202020204" pitchFamily="34" charset="0"/>
              </a:rPr>
              <a:t>, symbols, etc should be removed and contraction mapping should be done. After </a:t>
            </a:r>
            <a:r>
              <a:rPr lang="en-GB" sz="2500" dirty="0" err="1">
                <a:solidFill>
                  <a:schemeClr val="tx1"/>
                </a:solidFill>
                <a:cs typeface="Arial" panose="020B0604020202020204" pitchFamily="34" charset="0"/>
              </a:rPr>
              <a:t>this,split</a:t>
            </a:r>
            <a:r>
              <a:rPr lang="en-GB" sz="2500" dirty="0">
                <a:solidFill>
                  <a:schemeClr val="tx1"/>
                </a:solidFill>
                <a:cs typeface="Arial" panose="020B0604020202020204" pitchFamily="34" charset="0"/>
              </a:rPr>
              <a:t> the data for tokenization. It will be tokenized and ready for the model's training.</a:t>
            </a:r>
          </a:p>
          <a:p>
            <a:pPr algn="just">
              <a:lnSpc>
                <a:spcPct val="150000"/>
              </a:lnSpc>
            </a:pPr>
            <a:r>
              <a:rPr lang="en-GB" sz="2900" b="1" dirty="0">
                <a:solidFill>
                  <a:schemeClr val="tx1"/>
                </a:solidFill>
                <a:cs typeface="Arial" panose="020B0604020202020204" pitchFamily="34" charset="0"/>
              </a:rPr>
              <a:t>Model Building and Training:</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T</a:t>
            </a:r>
            <a:r>
              <a:rPr lang="en-GB" sz="2500" b="0" i="0" dirty="0">
                <a:solidFill>
                  <a:schemeClr val="tx1"/>
                </a:solidFill>
                <a:effectLst/>
                <a:cs typeface="Arial" panose="020B0604020202020204" pitchFamily="34" charset="0"/>
              </a:rPr>
              <a:t>his project having a sequence as our input and a sequence for our output and because of that, Calling the model Seq2Seq (Sequence to Sequence) is done. </a:t>
            </a:r>
          </a:p>
          <a:p>
            <a:pPr algn="just">
              <a:lnSpc>
                <a:spcPct val="170000"/>
              </a:lnSpc>
              <a:buFont typeface="Arial" panose="020B0604020202020204" pitchFamily="34" charset="0"/>
              <a:buChar char="•"/>
            </a:pPr>
            <a:r>
              <a:rPr lang="en-GB" sz="2500" dirty="0">
                <a:solidFill>
                  <a:schemeClr val="tx1"/>
                </a:solidFill>
                <a:cs typeface="Arial" panose="020B0604020202020204" pitchFamily="34" charset="0"/>
              </a:rPr>
              <a:t>I</a:t>
            </a:r>
            <a:r>
              <a:rPr lang="en-GB" sz="2500" b="0" i="0" dirty="0">
                <a:solidFill>
                  <a:schemeClr val="tx1"/>
                </a:solidFill>
                <a:effectLst/>
                <a:cs typeface="Arial" panose="020B0604020202020204" pitchFamily="34" charset="0"/>
              </a:rPr>
              <a:t>mplementing the seq2seq model using LSTM-</a:t>
            </a:r>
            <a:r>
              <a:rPr lang="en-GB" sz="2500" b="0" i="0" dirty="0" err="1">
                <a:solidFill>
                  <a:schemeClr val="tx1"/>
                </a:solidFill>
                <a:effectLst/>
                <a:cs typeface="Arial" panose="020B0604020202020204" pitchFamily="34" charset="0"/>
              </a:rPr>
              <a:t>RNN.First</a:t>
            </a:r>
            <a:r>
              <a:rPr lang="en-GB" sz="2500" dirty="0">
                <a:solidFill>
                  <a:schemeClr val="tx1"/>
                </a:solidFill>
                <a:cs typeface="Arial" panose="020B0604020202020204" pitchFamily="34" charset="0"/>
              </a:rPr>
              <a:t> input should be defined</a:t>
            </a:r>
            <a:r>
              <a:rPr lang="en-GB" sz="2500" b="0" i="0" dirty="0">
                <a:solidFill>
                  <a:schemeClr val="tx1"/>
                </a:solidFill>
                <a:effectLst/>
                <a:cs typeface="Arial" panose="020B0604020202020204" pitchFamily="34" charset="0"/>
              </a:rPr>
              <a:t>. The input goes to the encoder. The state of the encoder gets to the decoder. Then the result of the decoder goes to a attention layer. This layer gets the main focus of the subject and adjust the weights and biases.</a:t>
            </a:r>
          </a:p>
          <a:p>
            <a:pPr algn="just">
              <a:lnSpc>
                <a:spcPct val="170000"/>
              </a:lnSpc>
              <a:buFont typeface="Arial" panose="020B0604020202020204" pitchFamily="34" charset="0"/>
              <a:buChar char="•"/>
            </a:pPr>
            <a:endParaRPr lang="en-GB" sz="2500" dirty="0">
              <a:solidFill>
                <a:schemeClr val="tx1"/>
              </a:solidFill>
              <a:cs typeface="Arial" panose="020B0604020202020204" pitchFamily="34" charset="0"/>
            </a:endParaRPr>
          </a:p>
          <a:p>
            <a:pPr>
              <a:lnSpc>
                <a:spcPct val="170000"/>
              </a:lnSpc>
              <a:buFont typeface="Arial" panose="020B0604020202020204" pitchFamily="34" charset="0"/>
              <a:buChar char="•"/>
            </a:pPr>
            <a:endParaRPr lang="en-GB" sz="2500" b="0" i="0" dirty="0">
              <a:effectLst/>
              <a:latin typeface="Arial" panose="020B0604020202020204" pitchFamily="34" charset="0"/>
              <a:cs typeface="Arial" panose="020B0604020202020204" pitchFamily="34" charset="0"/>
            </a:endParaRPr>
          </a:p>
          <a:p>
            <a:pPr marL="0" indent="0">
              <a:lnSpc>
                <a:spcPct val="170000"/>
              </a:lnSpc>
              <a:buNone/>
            </a:pPr>
            <a:endParaRPr lang="en-GB" sz="2500" b="0" i="0" dirty="0">
              <a:effectLst/>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a:p>
            <a:pPr>
              <a:lnSpc>
                <a:spcPct val="170000"/>
              </a:lnSpc>
              <a:buFont typeface="Arial" panose="020B0604020202020204" pitchFamily="34" charset="0"/>
              <a:buChar char="•"/>
            </a:pPr>
            <a:endParaRPr lang="en-GB" sz="2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46271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599</TotalTime>
  <Words>1074</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Trebuchet MS</vt:lpstr>
      <vt:lpstr>Wingdings</vt:lpstr>
      <vt:lpstr>Wingdings 3</vt:lpstr>
      <vt:lpstr>Facet</vt:lpstr>
      <vt:lpstr>FINAL PROJECT</vt:lpstr>
      <vt:lpstr>PROJECT TITLE</vt:lpstr>
      <vt:lpstr>AGENDA</vt:lpstr>
      <vt:lpstr>PROBLEM STATEMENT</vt:lpstr>
      <vt:lpstr>PROJECT OVERVIEW</vt:lpstr>
      <vt:lpstr>WHO ARE THE END USERS?</vt:lpstr>
      <vt:lpstr>YOUR SOLUTION AND ITS VALUE PROPOSITION </vt:lpstr>
      <vt:lpstr>THE WOW IN YOUR SOLUTION </vt:lpstr>
      <vt:lpstr>MODELLING</vt:lpstr>
      <vt:lpstr>MODELLING</vt:lpstr>
      <vt:lpstr>MODELLING</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Jeyashree K</dc:creator>
  <cp:lastModifiedBy>Esther abiya</cp:lastModifiedBy>
  <cp:revision>22</cp:revision>
  <dcterms:created xsi:type="dcterms:W3CDTF">2024-03-29T10:30:56Z</dcterms:created>
  <dcterms:modified xsi:type="dcterms:W3CDTF">2024-04-05T16:37:53Z</dcterms:modified>
</cp:coreProperties>
</file>