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1" r:id="rId1"/>
  </p:sldMasterIdLst>
  <p:sldIdLst>
    <p:sldId id="256" r:id="rId2"/>
    <p:sldId id="257" r:id="rId3"/>
    <p:sldId id="258" r:id="rId4"/>
    <p:sldId id="262" r:id="rId5"/>
    <p:sldId id="263" r:id="rId6"/>
    <p:sldId id="268" r:id="rId7"/>
    <p:sldId id="269" r:id="rId8"/>
    <p:sldId id="264" r:id="rId9"/>
    <p:sldId id="259" r:id="rId10"/>
    <p:sldId id="260" r:id="rId11"/>
    <p:sldId id="261" r:id="rId12"/>
    <p:sldId id="265" r:id="rId13"/>
    <p:sldId id="266" r:id="rId14"/>
    <p:sldId id="267"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B46F4-0522-415F-9013-A5BC9A7CB547}" v="62" dt="2024-05-01T07:32:30.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kaze Minato" userId="121ac5200a3eb6d3" providerId="LiveId" clId="{4FAB46F4-0522-415F-9013-A5BC9A7CB547}"/>
    <pc:docChg chg="undo custSel addSld modSld sldOrd">
      <pc:chgData name="Namikaze Minato" userId="121ac5200a3eb6d3" providerId="LiveId" clId="{4FAB46F4-0522-415F-9013-A5BC9A7CB547}" dt="2024-05-01T08:08:25.228" v="916" actId="27636"/>
      <pc:docMkLst>
        <pc:docMk/>
      </pc:docMkLst>
      <pc:sldChg chg="ord">
        <pc:chgData name="Namikaze Minato" userId="121ac5200a3eb6d3" providerId="LiveId" clId="{4FAB46F4-0522-415F-9013-A5BC9A7CB547}" dt="2024-04-30T08:28:39.646" v="148"/>
        <pc:sldMkLst>
          <pc:docMk/>
          <pc:sldMk cId="2199362161" sldId="261"/>
        </pc:sldMkLst>
      </pc:sldChg>
      <pc:sldChg chg="modSp new mod ord">
        <pc:chgData name="Namikaze Minato" userId="121ac5200a3eb6d3" providerId="LiveId" clId="{4FAB46F4-0522-415F-9013-A5BC9A7CB547}" dt="2024-05-01T08:02:01.682" v="762"/>
        <pc:sldMkLst>
          <pc:docMk/>
          <pc:sldMk cId="1314164025" sldId="262"/>
        </pc:sldMkLst>
        <pc:spChg chg="mod">
          <ac:chgData name="Namikaze Minato" userId="121ac5200a3eb6d3" providerId="LiveId" clId="{4FAB46F4-0522-415F-9013-A5BC9A7CB547}" dt="2024-04-30T08:19:27.897" v="54" actId="14100"/>
          <ac:spMkLst>
            <pc:docMk/>
            <pc:sldMk cId="1314164025" sldId="262"/>
            <ac:spMk id="2" creationId="{1B02E3E2-361B-0727-7D01-E32AE572EB14}"/>
          </ac:spMkLst>
        </pc:spChg>
        <pc:spChg chg="mod">
          <ac:chgData name="Namikaze Minato" userId="121ac5200a3eb6d3" providerId="LiveId" clId="{4FAB46F4-0522-415F-9013-A5BC9A7CB547}" dt="2024-04-30T08:29:10.063" v="150" actId="27636"/>
          <ac:spMkLst>
            <pc:docMk/>
            <pc:sldMk cId="1314164025" sldId="262"/>
            <ac:spMk id="3" creationId="{98CE9CE6-4090-7359-9597-51230B3BD748}"/>
          </ac:spMkLst>
        </pc:spChg>
      </pc:sldChg>
      <pc:sldChg chg="modSp new mod ord setBg">
        <pc:chgData name="Namikaze Minato" userId="121ac5200a3eb6d3" providerId="LiveId" clId="{4FAB46F4-0522-415F-9013-A5BC9A7CB547}" dt="2024-05-01T08:02:12.333" v="764"/>
        <pc:sldMkLst>
          <pc:docMk/>
          <pc:sldMk cId="3558404798" sldId="263"/>
        </pc:sldMkLst>
        <pc:spChg chg="mod">
          <ac:chgData name="Namikaze Minato" userId="121ac5200a3eb6d3" providerId="LiveId" clId="{4FAB46F4-0522-415F-9013-A5BC9A7CB547}" dt="2024-04-30T08:30:07.569" v="157" actId="14100"/>
          <ac:spMkLst>
            <pc:docMk/>
            <pc:sldMk cId="3558404798" sldId="263"/>
            <ac:spMk id="2" creationId="{17AB6CCF-0F42-6902-E8E2-CC483681CDDD}"/>
          </ac:spMkLst>
        </pc:spChg>
        <pc:spChg chg="mod">
          <ac:chgData name="Namikaze Minato" userId="121ac5200a3eb6d3" providerId="LiveId" clId="{4FAB46F4-0522-415F-9013-A5BC9A7CB547}" dt="2024-04-30T08:30:16.712" v="159" actId="27636"/>
          <ac:spMkLst>
            <pc:docMk/>
            <pc:sldMk cId="3558404798" sldId="263"/>
            <ac:spMk id="3" creationId="{8C747571-6D90-A680-867A-1FF47FF4D03C}"/>
          </ac:spMkLst>
        </pc:spChg>
      </pc:sldChg>
      <pc:sldChg chg="addSp delSp modSp new mod ord setBg">
        <pc:chgData name="Namikaze Minato" userId="121ac5200a3eb6d3" providerId="LiveId" clId="{4FAB46F4-0522-415F-9013-A5BC9A7CB547}" dt="2024-05-01T08:02:17.329" v="766"/>
        <pc:sldMkLst>
          <pc:docMk/>
          <pc:sldMk cId="1863979701" sldId="264"/>
        </pc:sldMkLst>
        <pc:spChg chg="mod">
          <ac:chgData name="Namikaze Minato" userId="121ac5200a3eb6d3" providerId="LiveId" clId="{4FAB46F4-0522-415F-9013-A5BC9A7CB547}" dt="2024-04-30T08:35:14.955" v="256" actId="207"/>
          <ac:spMkLst>
            <pc:docMk/>
            <pc:sldMk cId="1863979701" sldId="264"/>
            <ac:spMk id="2" creationId="{3EEF5125-ECF1-CAE7-67F4-F1B82717A85E}"/>
          </ac:spMkLst>
        </pc:spChg>
        <pc:spChg chg="del mod">
          <ac:chgData name="Namikaze Minato" userId="121ac5200a3eb6d3" providerId="LiveId" clId="{4FAB46F4-0522-415F-9013-A5BC9A7CB547}" dt="2024-04-30T08:31:56.446" v="194" actId="931"/>
          <ac:spMkLst>
            <pc:docMk/>
            <pc:sldMk cId="1863979701" sldId="264"/>
            <ac:spMk id="3" creationId="{CF30F64D-C468-FFF2-5187-2D93DDF7E8EB}"/>
          </ac:spMkLst>
        </pc:spChg>
        <pc:picChg chg="add mod">
          <ac:chgData name="Namikaze Minato" userId="121ac5200a3eb6d3" providerId="LiveId" clId="{4FAB46F4-0522-415F-9013-A5BC9A7CB547}" dt="2024-04-30T08:32:05.520" v="196" actId="1076"/>
          <ac:picMkLst>
            <pc:docMk/>
            <pc:sldMk cId="1863979701" sldId="264"/>
            <ac:picMk id="5" creationId="{E77F1CFF-44A7-A878-7373-98C680E72194}"/>
          </ac:picMkLst>
        </pc:picChg>
      </pc:sldChg>
      <pc:sldChg chg="modSp new mod">
        <pc:chgData name="Namikaze Minato" userId="121ac5200a3eb6d3" providerId="LiveId" clId="{4FAB46F4-0522-415F-9013-A5BC9A7CB547}" dt="2024-05-01T06:54:50.503" v="268" actId="12"/>
        <pc:sldMkLst>
          <pc:docMk/>
          <pc:sldMk cId="3667300164" sldId="265"/>
        </pc:sldMkLst>
        <pc:spChg chg="mod">
          <ac:chgData name="Namikaze Minato" userId="121ac5200a3eb6d3" providerId="LiveId" clId="{4FAB46F4-0522-415F-9013-A5BC9A7CB547}" dt="2024-05-01T06:54:28.929" v="266" actId="2711"/>
          <ac:spMkLst>
            <pc:docMk/>
            <pc:sldMk cId="3667300164" sldId="265"/>
            <ac:spMk id="2" creationId="{33AA87C8-9212-318A-F705-C6BFF9767314}"/>
          </ac:spMkLst>
        </pc:spChg>
        <pc:spChg chg="mod">
          <ac:chgData name="Namikaze Minato" userId="121ac5200a3eb6d3" providerId="LiveId" clId="{4FAB46F4-0522-415F-9013-A5BC9A7CB547}" dt="2024-05-01T06:54:50.503" v="268" actId="12"/>
          <ac:spMkLst>
            <pc:docMk/>
            <pc:sldMk cId="3667300164" sldId="265"/>
            <ac:spMk id="3" creationId="{96AE7EE0-4889-7AC2-CD41-B041952FC714}"/>
          </ac:spMkLst>
        </pc:spChg>
      </pc:sldChg>
      <pc:sldChg chg="modSp new mod">
        <pc:chgData name="Namikaze Minato" userId="121ac5200a3eb6d3" providerId="LiveId" clId="{4FAB46F4-0522-415F-9013-A5BC9A7CB547}" dt="2024-05-01T06:58:31.402" v="294" actId="20577"/>
        <pc:sldMkLst>
          <pc:docMk/>
          <pc:sldMk cId="1767044805" sldId="266"/>
        </pc:sldMkLst>
        <pc:spChg chg="mod">
          <ac:chgData name="Namikaze Minato" userId="121ac5200a3eb6d3" providerId="LiveId" clId="{4FAB46F4-0522-415F-9013-A5BC9A7CB547}" dt="2024-05-01T06:56:37.615" v="284" actId="2711"/>
          <ac:spMkLst>
            <pc:docMk/>
            <pc:sldMk cId="1767044805" sldId="266"/>
            <ac:spMk id="2" creationId="{6DF5529B-0099-8A52-D887-89C1A56CF7A6}"/>
          </ac:spMkLst>
        </pc:spChg>
        <pc:spChg chg="mod">
          <ac:chgData name="Namikaze Minato" userId="121ac5200a3eb6d3" providerId="LiveId" clId="{4FAB46F4-0522-415F-9013-A5BC9A7CB547}" dt="2024-05-01T06:58:31.402" v="294" actId="20577"/>
          <ac:spMkLst>
            <pc:docMk/>
            <pc:sldMk cId="1767044805" sldId="266"/>
            <ac:spMk id="3" creationId="{480D943D-F8E8-7E45-1F6B-E97612F301FC}"/>
          </ac:spMkLst>
        </pc:spChg>
      </pc:sldChg>
      <pc:sldChg chg="modSp new mod">
        <pc:chgData name="Namikaze Minato" userId="121ac5200a3eb6d3" providerId="LiveId" clId="{4FAB46F4-0522-415F-9013-A5BC9A7CB547}" dt="2024-05-01T08:08:25.228" v="916" actId="27636"/>
        <pc:sldMkLst>
          <pc:docMk/>
          <pc:sldMk cId="2910101761" sldId="267"/>
        </pc:sldMkLst>
        <pc:spChg chg="mod">
          <ac:chgData name="Namikaze Minato" userId="121ac5200a3eb6d3" providerId="LiveId" clId="{4FAB46F4-0522-415F-9013-A5BC9A7CB547}" dt="2024-05-01T08:03:11.223" v="771" actId="14100"/>
          <ac:spMkLst>
            <pc:docMk/>
            <pc:sldMk cId="2910101761" sldId="267"/>
            <ac:spMk id="2" creationId="{E241F451-D4AF-A27D-F3CE-3F3E12214A93}"/>
          </ac:spMkLst>
        </pc:spChg>
        <pc:spChg chg="mod">
          <ac:chgData name="Namikaze Minato" userId="121ac5200a3eb6d3" providerId="LiveId" clId="{4FAB46F4-0522-415F-9013-A5BC9A7CB547}" dt="2024-05-01T08:08:25.228" v="916" actId="27636"/>
          <ac:spMkLst>
            <pc:docMk/>
            <pc:sldMk cId="2910101761" sldId="267"/>
            <ac:spMk id="3" creationId="{AAE76596-E380-C2E2-D8E4-2224EF873E71}"/>
          </ac:spMkLst>
        </pc:spChg>
      </pc:sldChg>
      <pc:sldChg chg="modSp new mod ord">
        <pc:chgData name="Namikaze Minato" userId="121ac5200a3eb6d3" providerId="LiveId" clId="{4FAB46F4-0522-415F-9013-A5BC9A7CB547}" dt="2024-05-01T08:02:48.812" v="768"/>
        <pc:sldMkLst>
          <pc:docMk/>
          <pc:sldMk cId="2979931942" sldId="268"/>
        </pc:sldMkLst>
        <pc:spChg chg="mod">
          <ac:chgData name="Namikaze Minato" userId="121ac5200a3eb6d3" providerId="LiveId" clId="{4FAB46F4-0522-415F-9013-A5BC9A7CB547}" dt="2024-05-01T07:37:26.835" v="581" actId="20577"/>
          <ac:spMkLst>
            <pc:docMk/>
            <pc:sldMk cId="2979931942" sldId="268"/>
            <ac:spMk id="2" creationId="{87EC3E88-1D57-8BB0-63D2-01F84431FBBF}"/>
          </ac:spMkLst>
        </pc:spChg>
        <pc:spChg chg="mod">
          <ac:chgData name="Namikaze Minato" userId="121ac5200a3eb6d3" providerId="LiveId" clId="{4FAB46F4-0522-415F-9013-A5BC9A7CB547}" dt="2024-05-01T07:17:21.288" v="485" actId="12"/>
          <ac:spMkLst>
            <pc:docMk/>
            <pc:sldMk cId="2979931942" sldId="268"/>
            <ac:spMk id="3" creationId="{8F59F610-C8DD-06A0-8E82-163C4BBDF6B8}"/>
          </ac:spMkLst>
        </pc:spChg>
      </pc:sldChg>
      <pc:sldChg chg="delSp modSp new mod">
        <pc:chgData name="Namikaze Minato" userId="121ac5200a3eb6d3" providerId="LiveId" clId="{4FAB46F4-0522-415F-9013-A5BC9A7CB547}" dt="2024-05-01T07:37:51.595" v="583" actId="255"/>
        <pc:sldMkLst>
          <pc:docMk/>
          <pc:sldMk cId="2896755411" sldId="269"/>
        </pc:sldMkLst>
        <pc:spChg chg="del">
          <ac:chgData name="Namikaze Minato" userId="121ac5200a3eb6d3" providerId="LiveId" clId="{4FAB46F4-0522-415F-9013-A5BC9A7CB547}" dt="2024-05-01T07:12:38.052" v="400" actId="478"/>
          <ac:spMkLst>
            <pc:docMk/>
            <pc:sldMk cId="2896755411" sldId="269"/>
            <ac:spMk id="2" creationId="{0E4B03BB-318C-FF69-0565-D759FB62E30A}"/>
          </ac:spMkLst>
        </pc:spChg>
        <pc:spChg chg="mod">
          <ac:chgData name="Namikaze Minato" userId="121ac5200a3eb6d3" providerId="LiveId" clId="{4FAB46F4-0522-415F-9013-A5BC9A7CB547}" dt="2024-05-01T07:37:51.595" v="583" actId="255"/>
          <ac:spMkLst>
            <pc:docMk/>
            <pc:sldMk cId="2896755411" sldId="269"/>
            <ac:spMk id="3" creationId="{413E81DA-2420-3AE1-916D-CCD91B41E072}"/>
          </ac:spMkLst>
        </pc:spChg>
      </pc:sldChg>
      <pc:sldChg chg="delSp modSp new mod">
        <pc:chgData name="Namikaze Minato" userId="121ac5200a3eb6d3" providerId="LiveId" clId="{4FAB46F4-0522-415F-9013-A5BC9A7CB547}" dt="2024-05-01T07:34:37.459" v="519" actId="12"/>
        <pc:sldMkLst>
          <pc:docMk/>
          <pc:sldMk cId="52006218" sldId="270"/>
        </pc:sldMkLst>
        <pc:spChg chg="del">
          <ac:chgData name="Namikaze Minato" userId="121ac5200a3eb6d3" providerId="LiveId" clId="{4FAB46F4-0522-415F-9013-A5BC9A7CB547}" dt="2024-05-01T07:30:28.811" v="487" actId="478"/>
          <ac:spMkLst>
            <pc:docMk/>
            <pc:sldMk cId="52006218" sldId="270"/>
            <ac:spMk id="2" creationId="{D503CCD7-C3DB-A9E1-062C-5C89B9712A4E}"/>
          </ac:spMkLst>
        </pc:spChg>
        <pc:spChg chg="mod">
          <ac:chgData name="Namikaze Minato" userId="121ac5200a3eb6d3" providerId="LiveId" clId="{4FAB46F4-0522-415F-9013-A5BC9A7CB547}" dt="2024-05-01T07:34:37.459" v="519" actId="12"/>
          <ac:spMkLst>
            <pc:docMk/>
            <pc:sldMk cId="52006218" sldId="270"/>
            <ac:spMk id="3" creationId="{833091D6-2861-BB71-508D-E2F93A8B2642}"/>
          </ac:spMkLst>
        </pc:spChg>
      </pc:sldChg>
      <pc:sldChg chg="modSp new mod">
        <pc:chgData name="Namikaze Minato" userId="121ac5200a3eb6d3" providerId="LiveId" clId="{4FAB46F4-0522-415F-9013-A5BC9A7CB547}" dt="2024-05-01T08:06:16.849" v="914" actId="207"/>
        <pc:sldMkLst>
          <pc:docMk/>
          <pc:sldMk cId="152449031" sldId="271"/>
        </pc:sldMkLst>
        <pc:spChg chg="mod">
          <ac:chgData name="Namikaze Minato" userId="121ac5200a3eb6d3" providerId="LiveId" clId="{4FAB46F4-0522-415F-9013-A5BC9A7CB547}" dt="2024-05-01T08:03:25" v="772" actId="2711"/>
          <ac:spMkLst>
            <pc:docMk/>
            <pc:sldMk cId="152449031" sldId="271"/>
            <ac:spMk id="2" creationId="{F35E0DF7-BD29-2B64-3FCF-2B5FEB711E3B}"/>
          </ac:spMkLst>
        </pc:spChg>
        <pc:spChg chg="mod">
          <ac:chgData name="Namikaze Minato" userId="121ac5200a3eb6d3" providerId="LiveId" clId="{4FAB46F4-0522-415F-9013-A5BC9A7CB547}" dt="2024-05-01T08:06:16.849" v="914" actId="207"/>
          <ac:spMkLst>
            <pc:docMk/>
            <pc:sldMk cId="152449031" sldId="271"/>
            <ac:spMk id="3" creationId="{1A3246D8-60AB-8B98-4C9A-E2DE6846FA26}"/>
          </ac:spMkLst>
        </pc:spChg>
      </pc:sldChg>
      <pc:sldChg chg="modSp new mod">
        <pc:chgData name="Namikaze Minato" userId="121ac5200a3eb6d3" providerId="LiveId" clId="{4FAB46F4-0522-415F-9013-A5BC9A7CB547}" dt="2024-05-01T08:00:16.150" v="721" actId="12"/>
        <pc:sldMkLst>
          <pc:docMk/>
          <pc:sldMk cId="2718974770" sldId="272"/>
        </pc:sldMkLst>
        <pc:spChg chg="mod">
          <ac:chgData name="Namikaze Minato" userId="121ac5200a3eb6d3" providerId="LiveId" clId="{4FAB46F4-0522-415F-9013-A5BC9A7CB547}" dt="2024-05-01T07:57:02.718" v="635" actId="2711"/>
          <ac:spMkLst>
            <pc:docMk/>
            <pc:sldMk cId="2718974770" sldId="272"/>
            <ac:spMk id="2" creationId="{F7C4575A-02BD-384B-B620-0C0727F7B9B5}"/>
          </ac:spMkLst>
        </pc:spChg>
        <pc:spChg chg="mod">
          <ac:chgData name="Namikaze Minato" userId="121ac5200a3eb6d3" providerId="LiveId" clId="{4FAB46F4-0522-415F-9013-A5BC9A7CB547}" dt="2024-05-01T08:00:16.150" v="721" actId="12"/>
          <ac:spMkLst>
            <pc:docMk/>
            <pc:sldMk cId="2718974770" sldId="272"/>
            <ac:spMk id="3" creationId="{8BC0C7AA-36D6-47A7-8785-737081DF4914}"/>
          </ac:spMkLst>
        </pc:spChg>
      </pc:sldChg>
      <pc:sldChg chg="modSp new mod">
        <pc:chgData name="Namikaze Minato" userId="121ac5200a3eb6d3" providerId="LiveId" clId="{4FAB46F4-0522-415F-9013-A5BC9A7CB547}" dt="2024-05-01T08:01:21.679" v="760" actId="207"/>
        <pc:sldMkLst>
          <pc:docMk/>
          <pc:sldMk cId="1078136827" sldId="273"/>
        </pc:sldMkLst>
        <pc:spChg chg="mod">
          <ac:chgData name="Namikaze Minato" userId="121ac5200a3eb6d3" providerId="LiveId" clId="{4FAB46F4-0522-415F-9013-A5BC9A7CB547}" dt="2024-05-01T08:01:21.679" v="760" actId="207"/>
          <ac:spMkLst>
            <pc:docMk/>
            <pc:sldMk cId="1078136827" sldId="273"/>
            <ac:spMk id="2" creationId="{4A2EBDC6-9EDF-C108-5DBA-EDD3AC062F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49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417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7922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95230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42583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2075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1616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474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4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68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26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94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34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5/3/2024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188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5/3/2024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27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5/3/2024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954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09529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5/3/2024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990691"/>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8739-313C-A2DD-0191-46030BBB32CB}"/>
              </a:ext>
            </a:extLst>
          </p:cNvPr>
          <p:cNvSpPr>
            <a:spLocks noGrp="1"/>
          </p:cNvSpPr>
          <p:nvPr>
            <p:ph type="ctrTitle"/>
          </p:nvPr>
        </p:nvSpPr>
        <p:spPr>
          <a:xfrm>
            <a:off x="292608" y="274321"/>
            <a:ext cx="11301984" cy="2249424"/>
          </a:xfrm>
        </p:spPr>
        <p:txBody>
          <a:bodyPr/>
          <a:lstStyle/>
          <a:p>
            <a:r>
              <a:rPr lang="en-GB" sz="5400" dirty="0"/>
              <a:t>AI ENHANCED DEBUGGING AND CODE TRANSLATION</a:t>
            </a:r>
            <a:endParaRPr lang="en-US" sz="5400" dirty="0"/>
          </a:p>
        </p:txBody>
      </p:sp>
      <p:sp>
        <p:nvSpPr>
          <p:cNvPr id="3" name="Subtitle 2">
            <a:extLst>
              <a:ext uri="{FF2B5EF4-FFF2-40B4-BE49-F238E27FC236}">
                <a16:creationId xmlns:a16="http://schemas.microsoft.com/office/drawing/2014/main" id="{999418B3-5102-6C1B-60F3-EC418DC97B63}"/>
              </a:ext>
            </a:extLst>
          </p:cNvPr>
          <p:cNvSpPr>
            <a:spLocks noGrp="1"/>
          </p:cNvSpPr>
          <p:nvPr>
            <p:ph type="subTitle" idx="1"/>
          </p:nvPr>
        </p:nvSpPr>
        <p:spPr>
          <a:xfrm>
            <a:off x="484632" y="3118104"/>
            <a:ext cx="9495981" cy="3236976"/>
          </a:xfrm>
        </p:spPr>
        <p:txBody>
          <a:bodyPr>
            <a:normAutofit/>
          </a:bodyPr>
          <a:lstStyle/>
          <a:p>
            <a:pPr marL="0" indent="0">
              <a:buNone/>
            </a:pPr>
            <a:r>
              <a:rPr lang="en-IN" dirty="0"/>
              <a:t>Project Presented By</a:t>
            </a:r>
          </a:p>
          <a:p>
            <a:pPr marL="514350" indent="-514350">
              <a:buAutoNum type="arabicParenR"/>
            </a:pPr>
            <a:r>
              <a:rPr lang="en-IN" dirty="0"/>
              <a:t>Pranav VS          312321205121</a:t>
            </a:r>
          </a:p>
          <a:p>
            <a:pPr marL="514350" indent="-514350">
              <a:buAutoNum type="arabicParenR"/>
            </a:pPr>
            <a:r>
              <a:rPr lang="en-IN" dirty="0"/>
              <a:t> Raja N                312321205128</a:t>
            </a:r>
          </a:p>
          <a:p>
            <a:pPr marL="0" indent="0">
              <a:buNone/>
            </a:pPr>
            <a:endParaRPr lang="en-IN" dirty="0"/>
          </a:p>
          <a:p>
            <a:pPr marL="0" indent="0">
              <a:buNone/>
            </a:pPr>
            <a:r>
              <a:rPr lang="en-IN" dirty="0"/>
              <a:t>Mentor:</a:t>
            </a:r>
          </a:p>
          <a:p>
            <a:pPr marL="0" indent="0">
              <a:buNone/>
            </a:pPr>
            <a:r>
              <a:rPr lang="en-IN" dirty="0"/>
              <a:t>Mrs. Shoba Rajendran (M.E)</a:t>
            </a:r>
          </a:p>
          <a:p>
            <a:r>
              <a:rPr lang="en-US" dirty="0"/>
              <a:t>ASSITANT PROFESSOR</a:t>
            </a:r>
          </a:p>
        </p:txBody>
      </p:sp>
    </p:spTree>
    <p:extLst>
      <p:ext uri="{BB962C8B-B14F-4D97-AF65-F5344CB8AC3E}">
        <p14:creationId xmlns:p14="http://schemas.microsoft.com/office/powerpoint/2010/main" val="396994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D1966-A0E4-E392-350B-382CBD3F1225}"/>
              </a:ext>
            </a:extLst>
          </p:cNvPr>
          <p:cNvSpPr>
            <a:spLocks noGrp="1"/>
          </p:cNvSpPr>
          <p:nvPr>
            <p:ph idx="1"/>
          </p:nvPr>
        </p:nvSpPr>
        <p:spPr>
          <a:xfrm>
            <a:off x="493776" y="475488"/>
            <a:ext cx="11301984" cy="5772911"/>
          </a:xfrm>
        </p:spPr>
        <p:txBody>
          <a:bodyPr>
            <a:normAutofit lnSpcReduction="10000"/>
          </a:bodyPr>
          <a:lstStyle/>
          <a:p>
            <a:pPr marL="0" indent="0">
              <a:buNone/>
            </a:pPr>
            <a:r>
              <a:rPr lang="en-US" sz="4000" dirty="0">
                <a:solidFill>
                  <a:schemeClr val="tx1">
                    <a:lumMod val="95000"/>
                  </a:schemeClr>
                </a:solidFill>
                <a:latin typeface="Times New Roman" panose="02020603050405020304" pitchFamily="18" charset="0"/>
                <a:cs typeface="Times New Roman" panose="02020603050405020304" pitchFamily="18" charset="0"/>
              </a:rPr>
              <a:t>Applications and Use Cases</a:t>
            </a:r>
          </a:p>
          <a:p>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Natural Language Processing (NLP):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Anthropic AI Model powers advanced NLP applications, enabling machines to understand and generate human-like text with context and coherence.</a:t>
            </a:r>
          </a:p>
          <a:p>
            <a:pPr marL="0" indent="0">
              <a:buNone/>
            </a:pPr>
            <a:r>
              <a:rPr lang="en-US" dirty="0">
                <a:solidFill>
                  <a:srgbClr val="FFFF00"/>
                </a:solidFill>
                <a:latin typeface="Times New Roman" panose="02020603050405020304" pitchFamily="18" charset="0"/>
                <a:cs typeface="Times New Roman" panose="02020603050405020304" pitchFamily="18" charset="0"/>
              </a:rPr>
              <a:t>Computer Vision: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computer vision tasks, the model demonstrates human-like visual perception and object recognition capabilities.</a:t>
            </a:r>
          </a:p>
          <a:p>
            <a:pPr marL="0" indent="0">
              <a:buNone/>
            </a:pPr>
            <a:r>
              <a:rPr lang="en-US" dirty="0">
                <a:solidFill>
                  <a:srgbClr val="FFFF00"/>
                </a:solidFill>
                <a:latin typeface="Times New Roman" panose="02020603050405020304" pitchFamily="18" charset="0"/>
                <a:cs typeface="Times New Roman" panose="02020603050405020304" pitchFamily="18" charset="0"/>
              </a:rPr>
              <a:t>Decision-Making: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model supports complex decision-making processes, analyzing vast datasets to provide informed recommendations and actions.</a:t>
            </a:r>
          </a:p>
          <a:p>
            <a:pPr marL="0" indent="0">
              <a:buNone/>
            </a:pPr>
            <a:r>
              <a:rPr lang="en-US" dirty="0">
                <a:solidFill>
                  <a:srgbClr val="FFFF00"/>
                </a:solidFill>
                <a:latin typeface="Times New Roman" panose="02020603050405020304" pitchFamily="18" charset="0"/>
                <a:cs typeface="Times New Roman" panose="02020603050405020304" pitchFamily="18" charset="0"/>
              </a:rPr>
              <a:t>Improved Problem-Solving: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model's contextual understanding and reasoning capabilities lead to improved problem-solving in diverse domains, from healthcare to finance.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59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3C9-3256-A189-A2B6-59A6AC8E557E}"/>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Claude 3 Sonnet AI Model</a:t>
            </a:r>
            <a:br>
              <a:rPr lang="it-IT"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E7686-DD85-4B06-987E-8236020C8512}"/>
              </a:ext>
            </a:extLst>
          </p:cNvPr>
          <p:cNvSpPr>
            <a:spLocks noGrp="1"/>
          </p:cNvSpPr>
          <p:nvPr>
            <p:ph idx="1"/>
          </p:nvPr>
        </p:nvSpPr>
        <p:spPr>
          <a:xfrm>
            <a:off x="521208" y="1472184"/>
            <a:ext cx="11024681" cy="477621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Claude 3 Sonnet is an advanced AI model developed for text summarization, code generation, and code analysis tasks.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Text Summarization: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model excels at summarizing large volumes of text, distilling key information into concise summaries.</a:t>
            </a:r>
          </a:p>
          <a:p>
            <a:pPr marL="0" indent="0">
              <a:buNone/>
            </a:pPr>
            <a:r>
              <a:rPr lang="en-US" dirty="0">
                <a:solidFill>
                  <a:srgbClr val="FFFF00"/>
                </a:solidFill>
                <a:latin typeface="Times New Roman" panose="02020603050405020304" pitchFamily="18" charset="0"/>
                <a:cs typeface="Times New Roman" panose="02020603050405020304" pitchFamily="18" charset="0"/>
              </a:rPr>
              <a:t>Code Generation: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Claude 3 Sonnet can generate code snippets based on input specifications and requirements.</a:t>
            </a:r>
          </a:p>
          <a:p>
            <a:pPr marL="0" indent="0">
              <a:buNone/>
            </a:pPr>
            <a:r>
              <a:rPr lang="en-US" dirty="0">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Code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performs code analysis to identify patterns, anomalies, and optimization opportunities.</a:t>
            </a:r>
          </a:p>
        </p:txBody>
      </p:sp>
    </p:spTree>
    <p:extLst>
      <p:ext uri="{BB962C8B-B14F-4D97-AF65-F5344CB8AC3E}">
        <p14:creationId xmlns:p14="http://schemas.microsoft.com/office/powerpoint/2010/main" val="219936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87C8-9212-318A-F705-C6BFF9767314}"/>
              </a:ext>
            </a:extLst>
          </p:cNvPr>
          <p:cNvSpPr>
            <a:spLocks noGrp="1"/>
          </p:cNvSpPr>
          <p:nvPr>
            <p:ph type="title"/>
          </p:nvPr>
        </p:nvSpPr>
        <p:spPr>
          <a:xfrm>
            <a:off x="572959" y="905256"/>
            <a:ext cx="9404723" cy="1216152"/>
          </a:xfrm>
        </p:spPr>
        <p:txBody>
          <a:bodyPr>
            <a:normAutofit fontScale="90000"/>
          </a:bodyPr>
          <a:lstStyle/>
          <a:p>
            <a:r>
              <a:rPr lang="en-US" sz="4400" b="1" dirty="0">
                <a:solidFill>
                  <a:schemeClr val="tx1">
                    <a:lumMod val="95000"/>
                  </a:schemeClr>
                </a:solidFill>
                <a:latin typeface="Times New Roman" panose="02020603050405020304" pitchFamily="18" charset="0"/>
                <a:cs typeface="Times New Roman" panose="02020603050405020304" pitchFamily="18" charset="0"/>
              </a:rPr>
              <a:t>What is </a:t>
            </a:r>
            <a:r>
              <a:rPr lang="en-US" sz="4400" b="1" dirty="0" err="1">
                <a:solidFill>
                  <a:schemeClr val="tx1">
                    <a:lumMod val="95000"/>
                  </a:schemeClr>
                </a:solidFill>
                <a:latin typeface="Times New Roman" panose="02020603050405020304" pitchFamily="18" charset="0"/>
                <a:cs typeface="Times New Roman" panose="02020603050405020304" pitchFamily="18" charset="0"/>
              </a:rPr>
              <a:t>PartyRock</a:t>
            </a:r>
            <a:r>
              <a:rPr lang="en-US" sz="4400" b="1" dirty="0">
                <a:solidFill>
                  <a:schemeClr val="tx1">
                    <a:lumMod val="95000"/>
                  </a:schemeClr>
                </a:solidFill>
                <a:latin typeface="Times New Roman" panose="02020603050405020304" pitchFamily="18" charset="0"/>
                <a:cs typeface="Times New Roman" panose="02020603050405020304" pitchFamily="18" charset="0"/>
              </a:rPr>
              <a:t>…?</a:t>
            </a:r>
            <a:br>
              <a:rPr lang="en-US" sz="4400" b="1" dirty="0">
                <a:solidFill>
                  <a:schemeClr val="tx1">
                    <a:lumMod val="95000"/>
                  </a:schemeClr>
                </a:solidFill>
                <a:latin typeface="Söhne"/>
              </a:rPr>
            </a:br>
            <a:endParaRPr lang="en-US" sz="4400" dirty="0">
              <a:solidFill>
                <a:schemeClr val="tx1">
                  <a:lumMod val="95000"/>
                </a:schemeClr>
              </a:solidFill>
            </a:endParaRPr>
          </a:p>
        </p:txBody>
      </p:sp>
      <p:sp>
        <p:nvSpPr>
          <p:cNvPr id="3" name="Content Placeholder 2">
            <a:extLst>
              <a:ext uri="{FF2B5EF4-FFF2-40B4-BE49-F238E27FC236}">
                <a16:creationId xmlns:a16="http://schemas.microsoft.com/office/drawing/2014/main" id="{96AE7EE0-4889-7AC2-CD41-B041952FC714}"/>
              </a:ext>
            </a:extLst>
          </p:cNvPr>
          <p:cNvSpPr>
            <a:spLocks noGrp="1"/>
          </p:cNvSpPr>
          <p:nvPr>
            <p:ph idx="1"/>
          </p:nvPr>
        </p:nvSpPr>
        <p:spPr>
          <a:xfrm>
            <a:off x="1103312" y="2052918"/>
            <a:ext cx="10383838" cy="4195481"/>
          </a:xfrm>
        </p:spPr>
        <p:txBody>
          <a:bodyPr/>
          <a:lstStyle/>
          <a:p>
            <a:pPr>
              <a:buFont typeface="Wingdings" panose="05000000000000000000" pitchFamily="2" charset="2"/>
              <a:buChar char="Ø"/>
            </a:pPr>
            <a:r>
              <a:rPr kumimoji="0" lang="en-US" altLang="en-US" sz="3200" b="0" i="0" u="none" strike="noStrike" cap="none" normalizeH="0" baseline="0" dirty="0" err="1">
                <a:ln>
                  <a:noFill/>
                </a:ln>
                <a:effectLst/>
                <a:latin typeface="Times New Roman" panose="02020603050405020304" pitchFamily="18" charset="0"/>
                <a:cs typeface="Times New Roman" panose="02020603050405020304" pitchFamily="18" charset="0"/>
              </a:rPr>
              <a:t>PartyRock</a:t>
            </a:r>
            <a:r>
              <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rPr>
              <a:t> is a playground offered by Amazon Web Services (AWS) that allows you to experiment with generative AI in a fun and intuitive way . Generative AI is a type of artificial intelligence that can be used to create new things, like text, code, or images.</a:t>
            </a:r>
          </a:p>
          <a:p>
            <a:endParaRPr lang="en-US" dirty="0"/>
          </a:p>
        </p:txBody>
      </p:sp>
    </p:spTree>
    <p:extLst>
      <p:ext uri="{BB962C8B-B14F-4D97-AF65-F5344CB8AC3E}">
        <p14:creationId xmlns:p14="http://schemas.microsoft.com/office/powerpoint/2010/main" val="3667300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529B-0099-8A52-D887-89C1A56CF7A6}"/>
              </a:ext>
            </a:extLst>
          </p:cNvPr>
          <p:cNvSpPr>
            <a:spLocks noGrp="1"/>
          </p:cNvSpPr>
          <p:nvPr>
            <p:ph type="title"/>
          </p:nvPr>
        </p:nvSpPr>
        <p:spPr/>
        <p:txBody>
          <a:bodyPr>
            <a:normAutofit/>
          </a:bodyPr>
          <a:lstStyle/>
          <a:p>
            <a:r>
              <a:rPr lang="en-US" altLang="en-US" sz="4000" dirty="0">
                <a:latin typeface="Times New Roman" panose="02020603050405020304" pitchFamily="18" charset="0"/>
                <a:cs typeface="Times New Roman" panose="02020603050405020304" pitchFamily="18" charset="0"/>
              </a:rPr>
              <a:t>K</a:t>
            </a:r>
            <a:r>
              <a:rPr kumimoji="0" lang="en-US" altLang="en-US" sz="4000" b="0" i="0" u="none" strike="noStrike" cap="none" normalizeH="0" baseline="0" dirty="0">
                <a:ln>
                  <a:noFill/>
                </a:ln>
                <a:effectLst/>
                <a:latin typeface="Times New Roman" panose="02020603050405020304" pitchFamily="18" charset="0"/>
                <a:cs typeface="Times New Roman" panose="02020603050405020304" pitchFamily="18" charset="0"/>
              </a:rPr>
              <a:t>ey features of </a:t>
            </a:r>
            <a:r>
              <a:rPr kumimoji="0" lang="en-US" altLang="en-US" sz="4000" b="0" i="0" u="none" strike="noStrike" cap="none" normalizeH="0" baseline="0" dirty="0" err="1">
                <a:ln>
                  <a:noFill/>
                </a:ln>
                <a:effectLst/>
                <a:latin typeface="Times New Roman" panose="02020603050405020304" pitchFamily="18" charset="0"/>
                <a:cs typeface="Times New Roman" panose="02020603050405020304" pitchFamily="18" charset="0"/>
              </a:rPr>
              <a:t>PartyRock</a:t>
            </a:r>
            <a:r>
              <a:rPr kumimoji="0" lang="en-US" altLang="en-US" sz="40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4000" b="0" i="0" u="none" strike="noStrike" cap="none" normalizeH="0" baseline="0" dirty="0">
                <a:ln>
                  <a:noFill/>
                </a:ln>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0D943D-F8E8-7E45-1F6B-E97612F301FC}"/>
              </a:ext>
            </a:extLst>
          </p:cNvPr>
          <p:cNvSpPr>
            <a:spLocks noGrp="1"/>
          </p:cNvSpPr>
          <p:nvPr>
            <p:ph idx="1"/>
          </p:nvPr>
        </p:nvSpPr>
        <p:spPr>
          <a:xfrm>
            <a:off x="645131" y="1514476"/>
            <a:ext cx="10900757" cy="4733924"/>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No coding required:</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You can build generative AI apps without writing any code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PartyRock</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provides a user-friendly interface that lets you drag and drop different elements to create your app.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Access to powerful AI models: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PartyRock</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gives you access to foundation models from Amazon Bedrock, which are powerful AI models that can be used for a variety of tasks.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Easy to share: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You can easily share the apps you create with others using a single click.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Overall,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PartyRock</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is a great way to get started with generative AI, even if you have no prior experience. You can use it to learn about the basics of generative AI and to build your own creative applications.</a:t>
            </a:r>
          </a:p>
          <a:p>
            <a:endParaRPr lang="en-US" dirty="0"/>
          </a:p>
        </p:txBody>
      </p:sp>
    </p:spTree>
    <p:extLst>
      <p:ext uri="{BB962C8B-B14F-4D97-AF65-F5344CB8AC3E}">
        <p14:creationId xmlns:p14="http://schemas.microsoft.com/office/powerpoint/2010/main" val="176704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F451-D4AF-A27D-F3CE-3F3E12214A93}"/>
              </a:ext>
            </a:extLst>
          </p:cNvPr>
          <p:cNvSpPr>
            <a:spLocks noGrp="1"/>
          </p:cNvSpPr>
          <p:nvPr>
            <p:ph type="title"/>
          </p:nvPr>
        </p:nvSpPr>
        <p:spPr>
          <a:xfrm>
            <a:off x="646111" y="609600"/>
            <a:ext cx="9404723" cy="1228725"/>
          </a:xfrm>
        </p:spPr>
        <p:txBody>
          <a:bodyPr/>
          <a:lstStyle/>
          <a:p>
            <a:r>
              <a:rPr lang="en-GB" sz="4400" b="1" dirty="0">
                <a:solidFill>
                  <a:schemeClr val="tx1">
                    <a:lumMod val="95000"/>
                  </a:schemeClr>
                </a:solidFill>
                <a:latin typeface="Times New Roman" panose="02020603050405020304" pitchFamily="18" charset="0"/>
                <a:cs typeface="Times New Roman" panose="02020603050405020304" pitchFamily="18" charset="0"/>
              </a:rPr>
              <a:t>A</a:t>
            </a:r>
            <a:r>
              <a:rPr lang="en-US" sz="4400" b="1" dirty="0" err="1">
                <a:solidFill>
                  <a:schemeClr val="tx1">
                    <a:lumMod val="95000"/>
                  </a:schemeClr>
                </a:solidFill>
                <a:latin typeface="Times New Roman" panose="02020603050405020304" pitchFamily="18" charset="0"/>
                <a:cs typeface="Times New Roman" panose="02020603050405020304" pitchFamily="18" charset="0"/>
              </a:rPr>
              <a:t>mazon</a:t>
            </a:r>
            <a:r>
              <a:rPr lang="en-US" sz="4400" b="1" dirty="0">
                <a:solidFill>
                  <a:schemeClr val="tx1">
                    <a:lumMod val="95000"/>
                  </a:schemeClr>
                </a:solidFill>
                <a:latin typeface="Times New Roman" panose="02020603050405020304" pitchFamily="18" charset="0"/>
                <a:cs typeface="Times New Roman" panose="02020603050405020304" pitchFamily="18" charset="0"/>
              </a:rPr>
              <a:t> Bedrock</a:t>
            </a:r>
            <a:endParaRPr lang="en-IN" sz="44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76596-E380-C2E2-D8E4-2224EF873E71}"/>
              </a:ext>
            </a:extLst>
          </p:cNvPr>
          <p:cNvSpPr>
            <a:spLocks noGrp="1"/>
          </p:cNvSpPr>
          <p:nvPr>
            <p:ph idx="1"/>
          </p:nvPr>
        </p:nvSpPr>
        <p:spPr>
          <a:xfrm>
            <a:off x="561975" y="1952625"/>
            <a:ext cx="10983914" cy="4295775"/>
          </a:xfrm>
        </p:spPr>
        <p:txBody>
          <a:bodyPr>
            <a:normAutofit fontScale="92500" lnSpcReduction="10000"/>
          </a:bodyPr>
          <a:lstStyle/>
          <a:p>
            <a:pPr marL="0" indent="0" algn="l">
              <a:lnSpc>
                <a:spcPct val="150000"/>
              </a:lnSpc>
              <a:buNone/>
            </a:pPr>
            <a:r>
              <a:rPr lang="en-US" sz="2400" b="0" i="0" dirty="0">
                <a:solidFill>
                  <a:srgbClr val="E3E3E3"/>
                </a:solidFill>
                <a:effectLst/>
                <a:latin typeface="Times New Roman" panose="02020603050405020304" pitchFamily="18" charset="0"/>
                <a:cs typeface="Times New Roman" panose="02020603050405020304" pitchFamily="18" charset="0"/>
              </a:rPr>
              <a:t>Amazon Bedrock is a relatively new service from Amazon Web Services (AWS) that simplifies building generative AI applications. Here's a breakdown of what it offers:</a:t>
            </a:r>
          </a:p>
          <a:p>
            <a:pPr algn="l"/>
            <a:endParaRPr lang="en-US" sz="2400" b="0" i="0" dirty="0">
              <a:solidFill>
                <a:srgbClr val="E3E3E3"/>
              </a:solidFill>
              <a:effectLst/>
              <a:latin typeface="Times New Roman" panose="02020603050405020304" pitchFamily="18" charset="0"/>
              <a:cs typeface="Times New Roman" panose="02020603050405020304" pitchFamily="18" charset="0"/>
            </a:endParaRPr>
          </a:p>
          <a:p>
            <a:pPr marL="0" indent="0" algn="l">
              <a:buNone/>
            </a:pPr>
            <a:r>
              <a:rPr lang="en-US" sz="2600" b="1" i="0" dirty="0">
                <a:solidFill>
                  <a:srgbClr val="FFFF00"/>
                </a:solidFill>
                <a:effectLst/>
                <a:latin typeface="Times New Roman" panose="02020603050405020304" pitchFamily="18" charset="0"/>
                <a:cs typeface="Times New Roman" panose="02020603050405020304" pitchFamily="18" charset="0"/>
              </a:rPr>
              <a:t>What is it?</a:t>
            </a:r>
            <a:endParaRPr lang="en-US" sz="2600" b="0" i="0" dirty="0">
              <a:solidFill>
                <a:srgbClr val="FFFF00"/>
              </a:solidFill>
              <a:effectLst/>
              <a:latin typeface="Times New Roman" panose="02020603050405020304" pitchFamily="18" charset="0"/>
              <a:cs typeface="Times New Roman" panose="02020603050405020304" pitchFamily="18" charset="0"/>
            </a:endParaRPr>
          </a:p>
          <a:p>
            <a:pPr algn="l">
              <a:lnSpc>
                <a:spcPct val="150000"/>
              </a:lnSpc>
              <a:buFont typeface="Wingdings" panose="05000000000000000000" pitchFamily="2" charset="2"/>
              <a:buChar char="Ø"/>
            </a:pPr>
            <a:r>
              <a:rPr lang="en-US" sz="2400" b="0" i="0" dirty="0">
                <a:solidFill>
                  <a:srgbClr val="E3E3E3"/>
                </a:solidFill>
                <a:effectLst/>
                <a:latin typeface="Times New Roman" panose="02020603050405020304" pitchFamily="18" charset="0"/>
                <a:cs typeface="Times New Roman" panose="02020603050405020304" pitchFamily="18" charset="0"/>
              </a:rPr>
              <a:t>A fully managed service for generative AI development .</a:t>
            </a:r>
          </a:p>
          <a:p>
            <a:pPr algn="l">
              <a:lnSpc>
                <a:spcPct val="150000"/>
              </a:lnSpc>
              <a:buFont typeface="Wingdings" panose="05000000000000000000" pitchFamily="2" charset="2"/>
              <a:buChar char="Ø"/>
            </a:pPr>
            <a:r>
              <a:rPr lang="en-US" sz="2400" b="0" i="0" dirty="0">
                <a:solidFill>
                  <a:srgbClr val="E3E3E3"/>
                </a:solidFill>
                <a:effectLst/>
                <a:latin typeface="Times New Roman" panose="02020603050405020304" pitchFamily="18" charset="0"/>
                <a:cs typeface="Times New Roman" panose="02020603050405020304" pitchFamily="18" charset="0"/>
              </a:rPr>
              <a:t>Provides access to pre-trained foundation models (FMs) through a single API. FMs are powerful AI models trained on massive amounts of data, forming the groundwork for various applications.</a:t>
            </a:r>
          </a:p>
          <a:p>
            <a:endParaRPr lang="en-US" dirty="0"/>
          </a:p>
        </p:txBody>
      </p:sp>
    </p:spTree>
    <p:extLst>
      <p:ext uri="{BB962C8B-B14F-4D97-AF65-F5344CB8AC3E}">
        <p14:creationId xmlns:p14="http://schemas.microsoft.com/office/powerpoint/2010/main" val="291010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091D6-2861-BB71-508D-E2F93A8B2642}"/>
              </a:ext>
            </a:extLst>
          </p:cNvPr>
          <p:cNvSpPr>
            <a:spLocks noGrp="1"/>
          </p:cNvSpPr>
          <p:nvPr>
            <p:ph idx="1"/>
          </p:nvPr>
        </p:nvSpPr>
        <p:spPr>
          <a:xfrm>
            <a:off x="447676" y="304800"/>
            <a:ext cx="10582274" cy="6210300"/>
          </a:xfrm>
        </p:spPr>
        <p:txBody>
          <a:bodyPr>
            <a:normAutofit/>
          </a:bodyPr>
          <a:lstStyle/>
          <a:p>
            <a:pPr marL="0" indent="0" algn="l">
              <a:buNone/>
            </a:pPr>
            <a:r>
              <a:rPr lang="en-US" sz="2800" b="1" i="0" dirty="0">
                <a:solidFill>
                  <a:schemeClr val="tx2"/>
                </a:solidFill>
                <a:effectLst/>
                <a:latin typeface="Times New Roman" panose="02020603050405020304" pitchFamily="18" charset="0"/>
                <a:cs typeface="Times New Roman" panose="02020603050405020304" pitchFamily="18" charset="0"/>
              </a:rPr>
              <a:t>Benefits of using Amazon Bedrock:</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FFFF00"/>
                </a:solidFill>
                <a:effectLst/>
                <a:latin typeface="Times New Roman" panose="02020603050405020304" pitchFamily="18" charset="0"/>
                <a:cs typeface="Times New Roman" panose="02020603050405020304" pitchFamily="18" charset="0"/>
              </a:rPr>
              <a:t>Choice of FMs:</a:t>
            </a:r>
            <a:r>
              <a:rPr lang="en-US" b="0" i="0" dirty="0">
                <a:solidFill>
                  <a:srgbClr val="FFFF00"/>
                </a:solidFill>
                <a:effectLst/>
                <a:latin typeface="Times New Roman" panose="02020603050405020304" pitchFamily="18" charset="0"/>
                <a:cs typeface="Times New Roman" panose="02020603050405020304" pitchFamily="18" charset="0"/>
              </a:rPr>
              <a:t> </a:t>
            </a:r>
          </a:p>
          <a:p>
            <a:pPr algn="l">
              <a:buFont typeface="Wingdings" panose="05000000000000000000" pitchFamily="2" charset="2"/>
              <a:buChar char="Ø"/>
            </a:pPr>
            <a:r>
              <a:rPr lang="en-US" b="0" i="0" dirty="0">
                <a:solidFill>
                  <a:srgbClr val="E3E3E3"/>
                </a:solidFill>
                <a:effectLst/>
                <a:latin typeface="Times New Roman" panose="02020603050405020304" pitchFamily="18" charset="0"/>
                <a:cs typeface="Times New Roman" panose="02020603050405020304" pitchFamily="18" charset="0"/>
              </a:rPr>
              <a:t>Bedrock offers FMs from leading AI companies like Anthropic, Stability AI, and Amazon itself . This allows you to pick the model that best suits your needs.</a:t>
            </a:r>
          </a:p>
          <a:p>
            <a:pPr marL="0" indent="0" algn="l">
              <a:buNone/>
            </a:pPr>
            <a:r>
              <a:rPr lang="en-US" b="1" i="0" dirty="0">
                <a:solidFill>
                  <a:srgbClr val="FFFF00"/>
                </a:solidFill>
                <a:effectLst/>
                <a:latin typeface="Times New Roman" panose="02020603050405020304" pitchFamily="18" charset="0"/>
                <a:cs typeface="Times New Roman" panose="02020603050405020304" pitchFamily="18" charset="0"/>
              </a:rPr>
              <a:t>Ease of Use:</a:t>
            </a:r>
          </a:p>
          <a:p>
            <a:pPr algn="l">
              <a:buFont typeface="Wingdings" panose="05000000000000000000" pitchFamily="2" charset="2"/>
              <a:buChar char="Ø"/>
            </a:pPr>
            <a:r>
              <a:rPr lang="en-US" b="0" i="0" dirty="0">
                <a:solidFill>
                  <a:srgbClr val="E3E3E3"/>
                </a:solidFill>
                <a:effectLst/>
                <a:latin typeface="Times New Roman" panose="02020603050405020304" pitchFamily="18" charset="0"/>
                <a:cs typeface="Times New Roman" panose="02020603050405020304" pitchFamily="18" charset="0"/>
              </a:rPr>
              <a:t> It's serverless, so you don't need to manage infrastructure.</a:t>
            </a:r>
          </a:p>
          <a:p>
            <a:pPr marL="0" indent="0" algn="l">
              <a:buNone/>
            </a:pPr>
            <a:r>
              <a:rPr lang="en-US" b="1" i="0" dirty="0">
                <a:solidFill>
                  <a:srgbClr val="FFFF00"/>
                </a:solidFill>
                <a:effectLst/>
                <a:latin typeface="Times New Roman" panose="02020603050405020304" pitchFamily="18" charset="0"/>
                <a:cs typeface="Times New Roman" panose="02020603050405020304" pitchFamily="18" charset="0"/>
              </a:rPr>
              <a:t>Security &amp; Privacy:</a:t>
            </a:r>
          </a:p>
          <a:p>
            <a:pPr algn="l">
              <a:buFont typeface="Wingdings" panose="05000000000000000000" pitchFamily="2" charset="2"/>
              <a:buChar char="Ø"/>
            </a:pPr>
            <a:r>
              <a:rPr lang="en-US" b="0" i="0" dirty="0">
                <a:solidFill>
                  <a:srgbClr val="E3E3E3"/>
                </a:solidFill>
                <a:effectLst/>
                <a:latin typeface="Times New Roman" panose="02020603050405020304" pitchFamily="18" charset="0"/>
                <a:cs typeface="Times New Roman" panose="02020603050405020304" pitchFamily="18" charset="0"/>
              </a:rPr>
              <a:t> Built with security in mind to protect sensitive data .</a:t>
            </a:r>
          </a:p>
          <a:p>
            <a:pPr marL="0" indent="0" algn="l">
              <a:buNone/>
            </a:pPr>
            <a:r>
              <a:rPr lang="en-US" b="1" i="0" dirty="0">
                <a:solidFill>
                  <a:srgbClr val="FFFF00"/>
                </a:solidFill>
                <a:effectLst/>
                <a:latin typeface="Times New Roman" panose="02020603050405020304" pitchFamily="18" charset="0"/>
                <a:cs typeface="Times New Roman" panose="02020603050405020304" pitchFamily="18" charset="0"/>
              </a:rPr>
              <a:t>Faster Development:</a:t>
            </a:r>
          </a:p>
          <a:p>
            <a:pPr algn="l">
              <a:buFont typeface="Wingdings" panose="05000000000000000000" pitchFamily="2" charset="2"/>
              <a:buChar char="Ø"/>
            </a:pPr>
            <a:r>
              <a:rPr lang="en-US" b="0" i="0" dirty="0">
                <a:solidFill>
                  <a:srgbClr val="E3E3E3"/>
                </a:solidFill>
                <a:effectLst/>
                <a:latin typeface="Times New Roman" panose="02020603050405020304" pitchFamily="18" charset="0"/>
                <a:cs typeface="Times New Roman" panose="02020603050405020304" pitchFamily="18" charset="0"/>
              </a:rPr>
              <a:t> By using pre-trained models, you can develop generative AI applications quicker than building from scratch.</a:t>
            </a:r>
          </a:p>
          <a:p>
            <a:pPr marL="0" indent="0" algn="l">
              <a:buNone/>
            </a:pPr>
            <a:r>
              <a:rPr lang="en-US" b="1" i="0" dirty="0">
                <a:solidFill>
                  <a:srgbClr val="FFFF00"/>
                </a:solidFill>
                <a:effectLst/>
                <a:latin typeface="Times New Roman" panose="02020603050405020304" pitchFamily="18" charset="0"/>
                <a:cs typeface="Times New Roman" panose="02020603050405020304" pitchFamily="18" charset="0"/>
              </a:rPr>
              <a:t>Focus on Customization:</a:t>
            </a:r>
          </a:p>
          <a:p>
            <a:pPr algn="l">
              <a:buFont typeface="Wingdings" panose="05000000000000000000" pitchFamily="2" charset="2"/>
              <a:buChar char="Ø"/>
            </a:pPr>
            <a:r>
              <a:rPr lang="en-US" b="0" i="0" dirty="0">
                <a:solidFill>
                  <a:srgbClr val="E3E3E3"/>
                </a:solidFill>
                <a:effectLst/>
                <a:latin typeface="Times New Roman" panose="02020603050405020304" pitchFamily="18" charset="0"/>
                <a:cs typeface="Times New Roman" panose="02020603050405020304" pitchFamily="18" charset="0"/>
              </a:rPr>
              <a:t> Bedrock allows you to add your own data to the FMs for fine-tuning and building unique applications.</a:t>
            </a:r>
          </a:p>
          <a:p>
            <a:endParaRPr lang="en-US" dirty="0"/>
          </a:p>
        </p:txBody>
      </p:sp>
    </p:spTree>
    <p:extLst>
      <p:ext uri="{BB962C8B-B14F-4D97-AF65-F5344CB8AC3E}">
        <p14:creationId xmlns:p14="http://schemas.microsoft.com/office/powerpoint/2010/main" val="5200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0DF7-BD29-2B64-3FCF-2B5FEB711E3B}"/>
              </a:ext>
            </a:extLst>
          </p:cNvPr>
          <p:cNvSpPr>
            <a:spLocks noGrp="1"/>
          </p:cNvSpPr>
          <p:nvPr>
            <p:ph type="title"/>
          </p:nvPr>
        </p:nvSpPr>
        <p:spPr>
          <a:xfrm>
            <a:off x="646111" y="452718"/>
            <a:ext cx="9404723" cy="1080807"/>
          </a:xfrm>
        </p:spPr>
        <p:txBody>
          <a:bodyPr/>
          <a:lstStyle/>
          <a:p>
            <a:r>
              <a:rPr lang="en-US" dirty="0">
                <a:latin typeface="Times New Roman" panose="02020603050405020304" pitchFamily="18" charset="0"/>
                <a:cs typeface="Times New Roman" panose="02020603050405020304" pitchFamily="18" charset="0"/>
              </a:rPr>
              <a:t>Time Complexity </a:t>
            </a:r>
          </a:p>
        </p:txBody>
      </p:sp>
      <p:sp>
        <p:nvSpPr>
          <p:cNvPr id="3" name="Content Placeholder 2">
            <a:extLst>
              <a:ext uri="{FF2B5EF4-FFF2-40B4-BE49-F238E27FC236}">
                <a16:creationId xmlns:a16="http://schemas.microsoft.com/office/drawing/2014/main" id="{1A3246D8-60AB-8B98-4C9A-E2DE6846FA26}"/>
              </a:ext>
            </a:extLst>
          </p:cNvPr>
          <p:cNvSpPr>
            <a:spLocks noGrp="1"/>
          </p:cNvSpPr>
          <p:nvPr>
            <p:ph idx="1"/>
          </p:nvPr>
        </p:nvSpPr>
        <p:spPr>
          <a:xfrm>
            <a:off x="646111" y="1350646"/>
            <a:ext cx="10616313" cy="4943474"/>
          </a:xfrm>
        </p:spPr>
        <p:txBody>
          <a:bodyPr>
            <a:normAutofit/>
          </a:bodyPr>
          <a:lstStyle/>
          <a:p>
            <a:pPr marL="0" indent="0">
              <a:buNone/>
            </a:pPr>
            <a:r>
              <a:rPr lang="en-US" dirty="0"/>
              <a:t> </a:t>
            </a:r>
            <a:r>
              <a:rPr lang="en-US" dirty="0">
                <a:latin typeface="Times New Roman" panose="02020603050405020304" pitchFamily="18" charset="0"/>
                <a:cs typeface="Times New Roman" panose="02020603050405020304" pitchFamily="18" charset="0"/>
              </a:rPr>
              <a:t>Time complexity measures the amount of time an algorithm takes to run as a function of the length of its input.</a:t>
            </a:r>
          </a:p>
          <a:p>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Big O Notation: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represents an upper bound on the runtime of the algorithm relative to the size of the input (n).</a:t>
            </a:r>
          </a:p>
          <a:p>
            <a:pPr marL="0" indent="0">
              <a:buNone/>
            </a:pPr>
            <a:r>
              <a:rPr lang="en-US" dirty="0">
                <a:solidFill>
                  <a:srgbClr val="FFFF00"/>
                </a:solidFill>
                <a:latin typeface="Times New Roman" panose="02020603050405020304" pitchFamily="18" charset="0"/>
                <a:cs typeface="Times New Roman" panose="02020603050405020304" pitchFamily="18" charset="0"/>
              </a:rPr>
              <a:t>Constant Time O(1):</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Operations that take the same amount of time regardless of the input size.</a:t>
            </a:r>
          </a:p>
          <a:p>
            <a:pPr marL="0" indent="0">
              <a:buNone/>
            </a:pPr>
            <a:r>
              <a:rPr lang="en-US" dirty="0">
                <a:solidFill>
                  <a:srgbClr val="FFFF00"/>
                </a:solidFill>
                <a:latin typeface="Times New Roman" panose="02020603050405020304" pitchFamily="18" charset="0"/>
                <a:cs typeface="Times New Roman" panose="02020603050405020304" pitchFamily="18" charset="0"/>
              </a:rPr>
              <a:t>Linear Time 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Operations that scale linearly with the input size.</a:t>
            </a:r>
          </a:p>
          <a:p>
            <a:pPr marL="0" indent="0">
              <a:buNone/>
            </a:pPr>
            <a:r>
              <a:rPr lang="en-US" dirty="0">
                <a:solidFill>
                  <a:srgbClr val="FFFF00"/>
                </a:solidFill>
                <a:latin typeface="Times New Roman" panose="02020603050405020304" pitchFamily="18" charset="0"/>
                <a:cs typeface="Times New Roman" panose="02020603050405020304" pitchFamily="18" charset="0"/>
              </a:rPr>
              <a:t>Quadratic Time O(n^2):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Operations that scale quadratically with the input size, common in nested loops.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44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75A-02BD-384B-B620-0C0727F7B9B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Space Complexity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C0C7AA-36D6-47A7-8785-737081DF4914}"/>
              </a:ext>
            </a:extLst>
          </p:cNvPr>
          <p:cNvSpPr>
            <a:spLocks noGrp="1"/>
          </p:cNvSpPr>
          <p:nvPr>
            <p:ph idx="1"/>
          </p:nvPr>
        </p:nvSpPr>
        <p:spPr>
          <a:xfrm>
            <a:off x="495300" y="1304926"/>
            <a:ext cx="10363200" cy="49434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Space complexity measures the amount of memory space required by an algorithm relative to the size of its input.</a:t>
            </a:r>
          </a:p>
          <a:p>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Big O Notation: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represents an upper bound on the memory usage of the algorithm relative to the input size (n).</a:t>
            </a:r>
          </a:p>
          <a:p>
            <a:pPr marL="0" indent="0">
              <a:buNone/>
            </a:pPr>
            <a:r>
              <a:rPr lang="en-US" dirty="0">
                <a:solidFill>
                  <a:srgbClr val="FFFF00"/>
                </a:solidFill>
                <a:latin typeface="Times New Roman" panose="02020603050405020304" pitchFamily="18" charset="0"/>
                <a:cs typeface="Times New Roman" panose="02020603050405020304" pitchFamily="18" charset="0"/>
              </a:rPr>
              <a:t>Constant Space O(1):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Algorithms that use a fixed amount of memory regardless of input size.</a:t>
            </a:r>
          </a:p>
          <a:p>
            <a:pPr marL="0" indent="0">
              <a:buNone/>
            </a:pPr>
            <a:r>
              <a:rPr lang="en-US" dirty="0">
                <a:solidFill>
                  <a:srgbClr val="FFFF00"/>
                </a:solidFill>
                <a:latin typeface="Times New Roman" panose="02020603050405020304" pitchFamily="18" charset="0"/>
                <a:cs typeface="Times New Roman" panose="02020603050405020304" pitchFamily="18" charset="0"/>
              </a:rPr>
              <a:t>Linear Space 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Algorithms that use space linearly proportional to the input size.</a:t>
            </a:r>
          </a:p>
          <a:p>
            <a:pPr marL="0" indent="0">
              <a:buNone/>
            </a:pPr>
            <a:r>
              <a:rPr lang="en-US" dirty="0">
                <a:solidFill>
                  <a:srgbClr val="FFFF00"/>
                </a:solidFill>
                <a:latin typeface="Times New Roman" panose="02020603050405020304" pitchFamily="18" charset="0"/>
                <a:cs typeface="Times New Roman" panose="02020603050405020304" pitchFamily="18" charset="0"/>
              </a:rPr>
              <a:t>Quadratic Space O(n^2):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Algorithms that use space proportional to the square of the input size, common in nested data structures.</a:t>
            </a:r>
          </a:p>
          <a:p>
            <a:endParaRPr lang="en-US" dirty="0"/>
          </a:p>
        </p:txBody>
      </p:sp>
    </p:spTree>
    <p:extLst>
      <p:ext uri="{BB962C8B-B14F-4D97-AF65-F5344CB8AC3E}">
        <p14:creationId xmlns:p14="http://schemas.microsoft.com/office/powerpoint/2010/main" val="271897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BDC6-9EDF-C108-5DBA-EDD3AC062F19}"/>
              </a:ext>
            </a:extLst>
          </p:cNvPr>
          <p:cNvSpPr>
            <a:spLocks noGrp="1"/>
          </p:cNvSpPr>
          <p:nvPr>
            <p:ph type="title"/>
          </p:nvPr>
        </p:nvSpPr>
        <p:spPr>
          <a:xfrm>
            <a:off x="646111" y="2466975"/>
            <a:ext cx="9404723" cy="3238499"/>
          </a:xfrm>
        </p:spPr>
        <p:txBody>
          <a:bodyPr/>
          <a:lstStyle/>
          <a:p>
            <a:r>
              <a:rPr lang="en-GB" sz="6000" dirty="0"/>
              <a:t>              THANK YOU</a:t>
            </a:r>
            <a:endParaRPr lang="en-US" sz="6000" dirty="0"/>
          </a:p>
        </p:txBody>
      </p:sp>
    </p:spTree>
    <p:extLst>
      <p:ext uri="{BB962C8B-B14F-4D97-AF65-F5344CB8AC3E}">
        <p14:creationId xmlns:p14="http://schemas.microsoft.com/office/powerpoint/2010/main" val="107813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4F8D-3BBC-7EAD-7F90-EB914ECA026C}"/>
              </a:ext>
            </a:extLst>
          </p:cNvPr>
          <p:cNvSpPr>
            <a:spLocks noGrp="1"/>
          </p:cNvSpPr>
          <p:nvPr>
            <p:ph type="title"/>
          </p:nvPr>
        </p:nvSpPr>
        <p:spPr/>
        <p:txBody>
          <a:bodyPr/>
          <a:lstStyle/>
          <a:p>
            <a:r>
              <a:rPr lang="en-GB" sz="5400" dirty="0"/>
              <a:t>Abstract</a:t>
            </a:r>
            <a:endParaRPr lang="en-US" sz="5400" dirty="0"/>
          </a:p>
        </p:txBody>
      </p:sp>
      <p:sp>
        <p:nvSpPr>
          <p:cNvPr id="4" name="Rectangle 1">
            <a:extLst>
              <a:ext uri="{FF2B5EF4-FFF2-40B4-BE49-F238E27FC236}">
                <a16:creationId xmlns:a16="http://schemas.microsoft.com/office/drawing/2014/main" id="{5CEE2BAE-791C-F003-0020-8F07F8FB2EB3}"/>
              </a:ext>
            </a:extLst>
          </p:cNvPr>
          <p:cNvSpPr>
            <a:spLocks noGrp="1" noChangeArrowheads="1"/>
          </p:cNvSpPr>
          <p:nvPr>
            <p:ph idx="1"/>
          </p:nvPr>
        </p:nvSpPr>
        <p:spPr bwMode="auto">
          <a:xfrm>
            <a:off x="438912" y="2425215"/>
            <a:ext cx="1137364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development workflows are being revolutionized by artificial intelligence (AI) through the "AI Enhanced Debugging and Code Translation" initiative. The project streamlines debugging procedures and improves </a:t>
            </a:r>
            <a:r>
              <a:rPr kumimoji="0" lang="en-US" altLang="en-US" b="0"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code quality by automating error detection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diagnosis, and </a:t>
            </a:r>
            <a:r>
              <a:rPr kumimoji="0" lang="en-US" altLang="en-US" b="0"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optimization operations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the integration of sophisticated AI-driven technologies. Furthermore, the project enables smooth </a:t>
            </a:r>
            <a:r>
              <a:rPr kumimoji="0" lang="en-US" altLang="en-US" b="0"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code translation across different programming languages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enabling developers to collaborate across many settings and platforms. The user interface improves developer productivity and experience by offering interactive feedback and visualizations. The initiative seeks to enhance software development processes and promote creativity within the programming community by means of cycles of iterative refinement and continual improvement. The project makes software development more efficient and inclusive by democratizing access to AI-enhanced capabilities.</a:t>
            </a:r>
          </a:p>
        </p:txBody>
      </p:sp>
    </p:spTree>
    <p:extLst>
      <p:ext uri="{BB962C8B-B14F-4D97-AF65-F5344CB8AC3E}">
        <p14:creationId xmlns:p14="http://schemas.microsoft.com/office/powerpoint/2010/main" val="218447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6423-F28D-C9E6-97C5-70AB19EBDF81}"/>
              </a:ext>
            </a:extLst>
          </p:cNvPr>
          <p:cNvSpPr>
            <a:spLocks noGrp="1"/>
          </p:cNvSpPr>
          <p:nvPr>
            <p:ph type="title"/>
          </p:nvPr>
        </p:nvSpPr>
        <p:spPr/>
        <p:txBody>
          <a:bodyPr/>
          <a:lstStyle/>
          <a:p>
            <a:r>
              <a:rPr lang="en-US" dirty="0"/>
              <a:t>Automated Error Detection and Diagnosis</a:t>
            </a:r>
          </a:p>
        </p:txBody>
      </p:sp>
      <p:sp>
        <p:nvSpPr>
          <p:cNvPr id="3" name="Content Placeholder 2">
            <a:extLst>
              <a:ext uri="{FF2B5EF4-FFF2-40B4-BE49-F238E27FC236}">
                <a16:creationId xmlns:a16="http://schemas.microsoft.com/office/drawing/2014/main" id="{A47E1FD5-1695-3DA9-7B79-D9F1DA7A0F1E}"/>
              </a:ext>
            </a:extLst>
          </p:cNvPr>
          <p:cNvSpPr>
            <a:spLocks noGrp="1"/>
          </p:cNvSpPr>
          <p:nvPr>
            <p:ph idx="1"/>
          </p:nvPr>
        </p:nvSpPr>
        <p:spPr>
          <a:xfrm>
            <a:off x="484632" y="2052918"/>
            <a:ext cx="10945368" cy="4485042"/>
          </a:xfrm>
        </p:spPr>
        <p:txBody>
          <a:bodyPr>
            <a:normAutofit/>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Efficient Identification of Code Errors and Anomalies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Our project harnesses the power of the Claude 3 Sonnet AI model to autonomously scan and analyze code, efficiently identifying errors, bugs, and potential issues.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AI-driven approach significantly reduces manual effort and accelerates the error detection phase of software development.</a:t>
            </a:r>
          </a:p>
          <a:p>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Detailed Error Explanations and Suggestions for Fixes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Leveraging Claude 3 Sonnet's capabilities, our system provides developers with detailed explanations of detected issues, including line-by-line analysis and contextual insights.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Additionally, the AI model offers actionable suggestions for fixing identified errors, guiding developers towards effective resolution strategies.</a:t>
            </a:r>
          </a:p>
          <a:p>
            <a:endParaRPr lang="en-US" dirty="0"/>
          </a:p>
        </p:txBody>
      </p:sp>
    </p:spTree>
    <p:extLst>
      <p:ext uri="{BB962C8B-B14F-4D97-AF65-F5344CB8AC3E}">
        <p14:creationId xmlns:p14="http://schemas.microsoft.com/office/powerpoint/2010/main" val="135103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E3E2-361B-0727-7D01-E32AE572EB14}"/>
              </a:ext>
            </a:extLst>
          </p:cNvPr>
          <p:cNvSpPr>
            <a:spLocks noGrp="1"/>
          </p:cNvSpPr>
          <p:nvPr>
            <p:ph type="title"/>
          </p:nvPr>
        </p:nvSpPr>
        <p:spPr>
          <a:xfrm>
            <a:off x="646111" y="452718"/>
            <a:ext cx="9404723" cy="937170"/>
          </a:xfrm>
        </p:spPr>
        <p:txBody>
          <a:bodyPr>
            <a:normAutofit/>
          </a:bodyPr>
          <a:lstStyle/>
          <a:p>
            <a:r>
              <a:rPr lang="en-US" dirty="0">
                <a:latin typeface="Times New Roman" panose="02020603050405020304" pitchFamily="18" charset="0"/>
                <a:cs typeface="Times New Roman" panose="02020603050405020304" pitchFamily="18" charset="0"/>
              </a:rPr>
              <a:t>Code Optimization with Claude 3 Sonnet</a:t>
            </a:r>
          </a:p>
        </p:txBody>
      </p:sp>
      <p:sp>
        <p:nvSpPr>
          <p:cNvPr id="3" name="Content Placeholder 2">
            <a:extLst>
              <a:ext uri="{FF2B5EF4-FFF2-40B4-BE49-F238E27FC236}">
                <a16:creationId xmlns:a16="http://schemas.microsoft.com/office/drawing/2014/main" id="{98CE9CE6-4090-7359-9597-51230B3BD748}"/>
              </a:ext>
            </a:extLst>
          </p:cNvPr>
          <p:cNvSpPr>
            <a:spLocks noGrp="1"/>
          </p:cNvSpPr>
          <p:nvPr>
            <p:ph idx="1"/>
          </p:nvPr>
        </p:nvSpPr>
        <p:spPr>
          <a:xfrm>
            <a:off x="237744" y="1276350"/>
            <a:ext cx="11183112" cy="547192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Code optimization is the process of improving code quality, performance, and efficiency to enhance software functionality and maintainability.</a:t>
            </a:r>
          </a:p>
          <a:p>
            <a:pPr marL="0" indent="0">
              <a:buNone/>
            </a:pPr>
            <a:r>
              <a:rPr lang="en-US" dirty="0">
                <a:solidFill>
                  <a:srgbClr val="FFFF00"/>
                </a:solidFill>
                <a:latin typeface="Times New Roman" panose="02020603050405020304" pitchFamily="18" charset="0"/>
                <a:cs typeface="Times New Roman" panose="02020603050405020304" pitchFamily="18" charset="0"/>
              </a:rPr>
              <a:t>Automated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Claude 3 Sonnet performs automated analysis of code to identify inefficiencies, performance bottlenecks, and areas for improvement.</a:t>
            </a:r>
          </a:p>
          <a:p>
            <a:pPr marL="0" indent="0">
              <a:buNone/>
            </a:pPr>
            <a:r>
              <a:rPr lang="en-US" dirty="0">
                <a:solidFill>
                  <a:srgbClr val="FFFF00"/>
                </a:solidFill>
                <a:latin typeface="Times New Roman" panose="02020603050405020304" pitchFamily="18" charset="0"/>
                <a:cs typeface="Times New Roman" panose="02020603050405020304" pitchFamily="18" charset="0"/>
              </a:rPr>
              <a:t>Optimization Recommendations: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Based on the analysis, the model suggests optimization strategies such as refactoring, algorithm improvements, and resource management techniques.</a:t>
            </a:r>
          </a:p>
          <a:p>
            <a:pPr marL="0" indent="0">
              <a:buNone/>
            </a:pPr>
            <a:r>
              <a:rPr lang="en-US" dirty="0">
                <a:solidFill>
                  <a:srgbClr val="FFFF00"/>
                </a:solidFill>
                <a:latin typeface="Times New Roman" panose="02020603050405020304" pitchFamily="18" charset="0"/>
                <a:cs typeface="Times New Roman" panose="02020603050405020304" pitchFamily="18" charset="0"/>
              </a:rPr>
              <a:t>Algorithmic Insight: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model leverages deep learning algorithms to gain insights into code structures and patterns, enabling targeted optimization recommendations.</a:t>
            </a:r>
          </a:p>
          <a:p>
            <a:pPr marL="0" indent="0">
              <a:buNone/>
            </a:pPr>
            <a:r>
              <a:rPr lang="en-US" dirty="0">
                <a:solidFill>
                  <a:srgbClr val="FFFF00"/>
                </a:solidFill>
                <a:latin typeface="Times New Roman" panose="02020603050405020304" pitchFamily="18" charset="0"/>
                <a:cs typeface="Times New Roman" panose="02020603050405020304" pitchFamily="18" charset="0"/>
              </a:rPr>
              <a:t>Code Refactoring: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Claude 3 Sonnet provides suggestions for refactoring code to enhance readability, maintainability, and efficiency.</a:t>
            </a:r>
          </a:p>
          <a:p>
            <a:endParaRPr lang="en-US" dirty="0"/>
          </a:p>
          <a:p>
            <a:endParaRPr lang="en-US" dirty="0"/>
          </a:p>
          <a:p>
            <a:endParaRPr lang="en-US" dirty="0"/>
          </a:p>
        </p:txBody>
      </p:sp>
    </p:spTree>
    <p:extLst>
      <p:ext uri="{BB962C8B-B14F-4D97-AF65-F5344CB8AC3E}">
        <p14:creationId xmlns:p14="http://schemas.microsoft.com/office/powerpoint/2010/main" val="131416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6CCF-0F42-6902-E8E2-CC483681CDDD}"/>
              </a:ext>
            </a:extLst>
          </p:cNvPr>
          <p:cNvSpPr>
            <a:spLocks noGrp="1"/>
          </p:cNvSpPr>
          <p:nvPr>
            <p:ph type="title"/>
          </p:nvPr>
        </p:nvSpPr>
        <p:spPr>
          <a:xfrm>
            <a:off x="420625" y="137160"/>
            <a:ext cx="10305288" cy="722376"/>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Code Translation Across Different Languages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747571-6D90-A680-867A-1FF47FF4D03C}"/>
              </a:ext>
            </a:extLst>
          </p:cNvPr>
          <p:cNvSpPr>
            <a:spLocks noGrp="1"/>
          </p:cNvSpPr>
          <p:nvPr>
            <p:ph idx="1"/>
          </p:nvPr>
        </p:nvSpPr>
        <p:spPr>
          <a:xfrm>
            <a:off x="265176" y="859536"/>
            <a:ext cx="11658599" cy="5724144"/>
          </a:xfrm>
        </p:spPr>
        <p:txBody>
          <a:bodyPr>
            <a:normAutofit fontScale="40000" lnSpcReduction="20000"/>
          </a:bodyPr>
          <a:lstStyle/>
          <a:p>
            <a:pPr marL="0" indent="0">
              <a:buNone/>
            </a:pPr>
            <a:r>
              <a:rPr lang="en-US" sz="4500" dirty="0">
                <a:latin typeface="Times New Roman" panose="02020603050405020304" pitchFamily="18" charset="0"/>
                <a:cs typeface="Times New Roman" panose="02020603050405020304" pitchFamily="18" charset="0"/>
              </a:rPr>
              <a:t>Code translation is the process of converting code from one programming language to another while preserving its functionality and logic.</a:t>
            </a:r>
          </a:p>
          <a:p>
            <a:endParaRPr lang="en-US" sz="4500" dirty="0">
              <a:latin typeface="Times New Roman" panose="02020603050405020304" pitchFamily="18" charset="0"/>
              <a:cs typeface="Times New Roman" panose="02020603050405020304" pitchFamily="18" charset="0"/>
            </a:endParaRPr>
          </a:p>
          <a:p>
            <a:pPr marL="0" indent="0">
              <a:buNone/>
            </a:pPr>
            <a:r>
              <a:rPr lang="en-US" sz="4500" dirty="0">
                <a:solidFill>
                  <a:srgbClr val="FFFF00"/>
                </a:solidFill>
                <a:latin typeface="Times New Roman" panose="02020603050405020304" pitchFamily="18" charset="0"/>
                <a:cs typeface="Times New Roman" panose="02020603050405020304" pitchFamily="18" charset="0"/>
              </a:rPr>
              <a:t>Cross-Language Conversion:</a:t>
            </a:r>
          </a:p>
          <a:p>
            <a:pPr>
              <a:buFont typeface="Wingdings" panose="05000000000000000000" pitchFamily="2" charset="2"/>
              <a:buChar char="v"/>
            </a:pPr>
            <a:r>
              <a:rPr lang="en-US" sz="4500" dirty="0">
                <a:latin typeface="Times New Roman" panose="02020603050405020304" pitchFamily="18" charset="0"/>
                <a:cs typeface="Times New Roman" panose="02020603050405020304" pitchFamily="18" charset="0"/>
              </a:rPr>
              <a:t>  Claude 3 Sonnet specializes in cross-language code translation, enabling seamless conversion between different programming languages.</a:t>
            </a:r>
          </a:p>
          <a:p>
            <a:pPr>
              <a:buFont typeface="Wingdings" panose="05000000000000000000" pitchFamily="2" charset="2"/>
              <a:buChar char="v"/>
            </a:pPr>
            <a:endParaRPr lang="en-US" sz="4500" dirty="0">
              <a:solidFill>
                <a:srgbClr val="FFFF00"/>
              </a:solidFill>
              <a:latin typeface="Times New Roman" panose="02020603050405020304" pitchFamily="18" charset="0"/>
              <a:cs typeface="Times New Roman" panose="02020603050405020304" pitchFamily="18" charset="0"/>
            </a:endParaRPr>
          </a:p>
          <a:p>
            <a:pPr marL="0" indent="0">
              <a:buNone/>
            </a:pPr>
            <a:r>
              <a:rPr lang="en-US" sz="4500" dirty="0">
                <a:solidFill>
                  <a:srgbClr val="FFFF00"/>
                </a:solidFill>
                <a:latin typeface="Times New Roman" panose="02020603050405020304" pitchFamily="18" charset="0"/>
                <a:cs typeface="Times New Roman" panose="02020603050405020304" pitchFamily="18" charset="0"/>
              </a:rPr>
              <a:t>Syntax Adaptation:</a:t>
            </a:r>
          </a:p>
          <a:p>
            <a:pPr>
              <a:buFont typeface="Wingdings" panose="05000000000000000000" pitchFamily="2" charset="2"/>
              <a:buChar char="v"/>
            </a:pPr>
            <a:r>
              <a:rPr lang="en-US" sz="4500" dirty="0">
                <a:latin typeface="Times New Roman" panose="02020603050405020304" pitchFamily="18" charset="0"/>
                <a:cs typeface="Times New Roman" panose="02020603050405020304" pitchFamily="18" charset="0"/>
              </a:rPr>
              <a:t>  The model adapts code syntax and conventions from the source language to the target language, ensuring compatibility and correctness across diverse language ecosystems.</a:t>
            </a: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r>
              <a:rPr lang="en-US" sz="4500" dirty="0">
                <a:solidFill>
                  <a:srgbClr val="FFFF00"/>
                </a:solidFill>
                <a:latin typeface="Times New Roman" panose="02020603050405020304" pitchFamily="18" charset="0"/>
                <a:cs typeface="Times New Roman" panose="02020603050405020304" pitchFamily="18" charset="0"/>
              </a:rPr>
              <a:t>Semantic Understanding:</a:t>
            </a:r>
          </a:p>
          <a:p>
            <a:pPr>
              <a:buFont typeface="Wingdings" panose="05000000000000000000" pitchFamily="2" charset="2"/>
              <a:buChar char="v"/>
            </a:pPr>
            <a:r>
              <a:rPr lang="en-US" sz="4500" dirty="0">
                <a:latin typeface="Times New Roman" panose="02020603050405020304" pitchFamily="18" charset="0"/>
                <a:cs typeface="Times New Roman" panose="02020603050405020304" pitchFamily="18" charset="0"/>
              </a:rPr>
              <a:t>  Claude 3 Sonnet leverages advanced natural language processing (NLP) techniques to understand the semantic meaning of code, facilitating accurate translation across languages.</a:t>
            </a:r>
          </a:p>
          <a:p>
            <a:endParaRPr lang="en-US" sz="4500" dirty="0">
              <a:latin typeface="Times New Roman" panose="02020603050405020304" pitchFamily="18" charset="0"/>
              <a:cs typeface="Times New Roman" panose="02020603050405020304" pitchFamily="18" charset="0"/>
            </a:endParaRPr>
          </a:p>
          <a:p>
            <a:pPr marL="0" indent="0">
              <a:buNone/>
            </a:pPr>
            <a:r>
              <a:rPr lang="en-US" sz="4500" dirty="0">
                <a:solidFill>
                  <a:srgbClr val="FFFF00"/>
                </a:solidFill>
                <a:latin typeface="Times New Roman" panose="02020603050405020304" pitchFamily="18" charset="0"/>
                <a:cs typeface="Times New Roman" panose="02020603050405020304" pitchFamily="18" charset="0"/>
              </a:rPr>
              <a:t>Preservation of Core Logic:</a:t>
            </a:r>
          </a:p>
          <a:p>
            <a:pPr>
              <a:buFont typeface="Wingdings" panose="05000000000000000000" pitchFamily="2" charset="2"/>
              <a:buChar char="v"/>
            </a:pPr>
            <a:r>
              <a:rPr lang="en-US" sz="4500" dirty="0">
                <a:latin typeface="Times New Roman" panose="02020603050405020304" pitchFamily="18" charset="0"/>
                <a:cs typeface="Times New Roman" panose="02020603050405020304" pitchFamily="18" charset="0"/>
              </a:rPr>
              <a:t>  During translation, the model preserves the core logic and functionality of the code, maintaining its original purpose and behavior in the target language.</a:t>
            </a:r>
          </a:p>
          <a:p>
            <a:endParaRPr lang="en-US" dirty="0"/>
          </a:p>
        </p:txBody>
      </p:sp>
    </p:spTree>
    <p:extLst>
      <p:ext uri="{BB962C8B-B14F-4D97-AF65-F5344CB8AC3E}">
        <p14:creationId xmlns:p14="http://schemas.microsoft.com/office/powerpoint/2010/main" val="355840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3E88-1D57-8BB0-63D2-01F84431FBBF}"/>
              </a:ext>
            </a:extLst>
          </p:cNvPr>
          <p:cNvSpPr>
            <a:spLocks noGrp="1"/>
          </p:cNvSpPr>
          <p:nvPr>
            <p:ph type="title"/>
          </p:nvPr>
        </p:nvSpPr>
        <p:spPr>
          <a:xfrm>
            <a:off x="646111" y="452718"/>
            <a:ext cx="9404723" cy="833157"/>
          </a:xfrm>
        </p:spPr>
        <p:txBody>
          <a:bodyPr/>
          <a:lstStyle/>
          <a:p>
            <a:r>
              <a:rPr lang="en-GB" dirty="0">
                <a:latin typeface="Times New Roman" panose="02020603050405020304" pitchFamily="18" charset="0"/>
                <a:cs typeface="Times New Roman" panose="02020603050405020304" pitchFamily="18" charset="0"/>
              </a:rPr>
              <a:t>Conversational Chatbot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59F610-C8DD-06A0-8E82-163C4BBDF6B8}"/>
              </a:ext>
            </a:extLst>
          </p:cNvPr>
          <p:cNvSpPr>
            <a:spLocks noGrp="1"/>
          </p:cNvSpPr>
          <p:nvPr>
            <p:ph idx="1"/>
          </p:nvPr>
        </p:nvSpPr>
        <p:spPr>
          <a:xfrm>
            <a:off x="714375" y="1209675"/>
            <a:ext cx="10831514" cy="5505449"/>
          </a:xfrm>
        </p:spPr>
        <p:txBody>
          <a:bodyPr>
            <a:normAutofit fontScale="92500" lnSpcReduction="20000"/>
          </a:bodyPr>
          <a:lstStyle/>
          <a:p>
            <a:pPr marL="0" indent="0">
              <a:buNone/>
            </a:pPr>
            <a:r>
              <a:rPr lang="en-US" sz="2200" dirty="0">
                <a:latin typeface="Times New Roman" panose="02020603050405020304" pitchFamily="18" charset="0"/>
                <a:cs typeface="Times New Roman" panose="02020603050405020304" pitchFamily="18" charset="0"/>
              </a:rPr>
              <a:t>The chatbot plays a pivotal role in enhancing the overall user experience and providing valuable assistance to developers and users.</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rgbClr val="FFFF00"/>
                </a:solidFill>
                <a:latin typeface="Times New Roman" panose="02020603050405020304" pitchFamily="18" charset="0"/>
                <a:cs typeface="Times New Roman" panose="02020603050405020304" pitchFamily="18" charset="0"/>
              </a:rPr>
              <a:t>24/7 Support and Assistance: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chatbot serves as a round-the-clock support system, enabling users to seek assistance and get answers to their queries at any time. This ensures continuous availability and accessibility of support resources.</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rgbClr val="FFFF00"/>
                </a:solidFill>
                <a:latin typeface="Times New Roman" panose="02020603050405020304" pitchFamily="18" charset="0"/>
                <a:cs typeface="Times New Roman" panose="02020603050405020304" pitchFamily="18" charset="0"/>
              </a:rPr>
              <a:t>Educational Resource: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chatbot serves as an educational resource by offering explanations, tutorials, and code examples based on user queries. This helps users learn new concepts, understand best practices, and improve their coding skills.</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rgbClr val="FFFF00"/>
                </a:solidFill>
                <a:latin typeface="Times New Roman" panose="02020603050405020304" pitchFamily="18" charset="0"/>
                <a:cs typeface="Times New Roman" panose="02020603050405020304" pitchFamily="18" charset="0"/>
              </a:rPr>
              <a:t>Feedback and Improvement: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chatbot can collect user feedback and usage data, enabling continuous improvement of the system. This feedback loop helps in refining the chatbot's responses, expanding its capabilities, and enhancing user satisfaction.</a:t>
            </a:r>
          </a:p>
          <a:p>
            <a:endParaRPr lang="en-US" dirty="0"/>
          </a:p>
          <a:p>
            <a:endParaRPr lang="en-US" dirty="0"/>
          </a:p>
        </p:txBody>
      </p:sp>
    </p:spTree>
    <p:extLst>
      <p:ext uri="{BB962C8B-B14F-4D97-AF65-F5344CB8AC3E}">
        <p14:creationId xmlns:p14="http://schemas.microsoft.com/office/powerpoint/2010/main" val="297993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E81DA-2420-3AE1-916D-CCD91B41E072}"/>
              </a:ext>
            </a:extLst>
          </p:cNvPr>
          <p:cNvSpPr>
            <a:spLocks noGrp="1"/>
          </p:cNvSpPr>
          <p:nvPr>
            <p:ph idx="1"/>
          </p:nvPr>
        </p:nvSpPr>
        <p:spPr>
          <a:xfrm>
            <a:off x="495300" y="571500"/>
            <a:ext cx="10982325" cy="5210175"/>
          </a:xfrm>
        </p:spPr>
        <p:txBody>
          <a:bodyPr>
            <a:normAutofit/>
          </a:bodyPr>
          <a:lstStyle/>
          <a:p>
            <a:pPr marL="0" indent="0">
              <a:buNone/>
            </a:pPr>
            <a:r>
              <a:rPr lang="en-US" sz="2400" dirty="0">
                <a:solidFill>
                  <a:srgbClr val="FFFF00"/>
                </a:solidFill>
                <a:latin typeface="Times New Roman" panose="02020603050405020304" pitchFamily="18" charset="0"/>
                <a:cs typeface="Times New Roman" panose="02020603050405020304" pitchFamily="18" charset="0"/>
              </a:rPr>
              <a:t>Integration with Other Tools: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chatbot can be integrated with other development tools and platforms, providing seamless interactions and extending its functionality across different environments.</a:t>
            </a:r>
          </a:p>
          <a:p>
            <a:endParaRPr lang="en-US" dirty="0">
              <a:latin typeface="Times New Roman" panose="02020603050405020304" pitchFamily="18" charset="0"/>
              <a:cs typeface="Times New Roman" panose="02020603050405020304" pitchFamily="18" charset="0"/>
            </a:endParaRPr>
          </a:p>
          <a:p>
            <a:pPr marL="0" indent="0">
              <a:buNone/>
            </a:pPr>
            <a:r>
              <a:rPr lang="en-US" sz="2400" dirty="0">
                <a:solidFill>
                  <a:srgbClr val="FFFF00"/>
                </a:solidFill>
                <a:latin typeface="Times New Roman" panose="02020603050405020304" pitchFamily="18" charset="0"/>
                <a:cs typeface="Times New Roman" panose="02020603050405020304" pitchFamily="18" charset="0"/>
              </a:rPr>
              <a:t>Error Resolution and Troubleshooting: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chatbot is equipped to handle error resolution by providing detailed explanations and suggestions for fixing code-related issues. Users can describe the problem they are facing, and the chatbot can offer insights and potential solutions based on AI-driven analysis.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chatbot acts as an intelligent assistant, leveraging AI technologies to support developers in their coding tasks, problem-solving efforts, and learning endeavors within our project environment. Its versatile capabilities enhance productivity, foster learning, and contribute to a more efficient and engaging development experience.</a:t>
            </a:r>
          </a:p>
          <a:p>
            <a:endParaRPr lang="en-US" dirty="0"/>
          </a:p>
        </p:txBody>
      </p:sp>
    </p:spTree>
    <p:extLst>
      <p:ext uri="{BB962C8B-B14F-4D97-AF65-F5344CB8AC3E}">
        <p14:creationId xmlns:p14="http://schemas.microsoft.com/office/powerpoint/2010/main" val="289675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duotone>
              <a:schemeClr val="bg2">
                <a:shade val="69000"/>
                <a:hueMod val="91000"/>
                <a:satMod val="164000"/>
                <a:lumMod val="74000"/>
              </a:schemeClr>
              <a:schemeClr val="bg2">
                <a:hueMod val="124000"/>
                <a:satMod val="140000"/>
                <a:lumMod val="142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5125-ECF1-CAE7-67F4-F1B82717A85E}"/>
              </a:ext>
            </a:extLst>
          </p:cNvPr>
          <p:cNvSpPr>
            <a:spLocks noGrp="1"/>
          </p:cNvSpPr>
          <p:nvPr>
            <p:ph type="title"/>
          </p:nvPr>
        </p:nvSpPr>
        <p:spPr>
          <a:xfrm>
            <a:off x="646111" y="452718"/>
            <a:ext cx="9404723" cy="726858"/>
          </a:xfrm>
        </p:spPr>
        <p:txBody>
          <a:bodyPr>
            <a:normAutofit fontScale="90000"/>
          </a:bodyPr>
          <a:lstStyle/>
          <a:p>
            <a:r>
              <a:rPr lang="en-GB" dirty="0">
                <a:solidFill>
                  <a:schemeClr val="bg1">
                    <a:lumMod val="95000"/>
                    <a:lumOff val="5000"/>
                  </a:schemeClr>
                </a:solidFill>
                <a:latin typeface="Times New Roman" panose="02020603050405020304" pitchFamily="18" charset="0"/>
                <a:cs typeface="Times New Roman" panose="02020603050405020304" pitchFamily="18" charset="0"/>
              </a:rPr>
              <a:t>Architecture Diagram</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77F1CFF-44A7-A878-7373-98C680E72194}"/>
              </a:ext>
            </a:extLst>
          </p:cNvPr>
          <p:cNvPicPr>
            <a:picLocks noGrp="1" noChangeAspect="1"/>
          </p:cNvPicPr>
          <p:nvPr>
            <p:ph idx="1"/>
          </p:nvPr>
        </p:nvPicPr>
        <p:blipFill>
          <a:blip r:embed="rId3"/>
          <a:stretch>
            <a:fillRect/>
          </a:stretch>
        </p:blipFill>
        <p:spPr>
          <a:xfrm>
            <a:off x="1737360" y="1374457"/>
            <a:ext cx="7953121" cy="4914900"/>
          </a:xfrm>
        </p:spPr>
      </p:pic>
    </p:spTree>
    <p:extLst>
      <p:ext uri="{BB962C8B-B14F-4D97-AF65-F5344CB8AC3E}">
        <p14:creationId xmlns:p14="http://schemas.microsoft.com/office/powerpoint/2010/main" val="186397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53D8-D85E-E93D-E7DF-0A15A9F5B8E8}"/>
              </a:ext>
            </a:extLst>
          </p:cNvPr>
          <p:cNvSpPr>
            <a:spLocks noGrp="1"/>
          </p:cNvSpPr>
          <p:nvPr>
            <p:ph type="title"/>
          </p:nvPr>
        </p:nvSpPr>
        <p:spPr>
          <a:xfrm>
            <a:off x="646111" y="452718"/>
            <a:ext cx="9404723" cy="992034"/>
          </a:xfrm>
        </p:spPr>
        <p:txBody>
          <a:bodyPr/>
          <a:lstStyle/>
          <a:p>
            <a:r>
              <a:rPr lang="en-US" dirty="0">
                <a:latin typeface="Times New Roman" panose="02020603050405020304" pitchFamily="18" charset="0"/>
                <a:cs typeface="Times New Roman" panose="02020603050405020304" pitchFamily="18" charset="0"/>
              </a:rPr>
              <a:t>Anthropic AI Model</a:t>
            </a:r>
          </a:p>
        </p:txBody>
      </p:sp>
      <p:sp>
        <p:nvSpPr>
          <p:cNvPr id="3" name="Content Placeholder 2">
            <a:extLst>
              <a:ext uri="{FF2B5EF4-FFF2-40B4-BE49-F238E27FC236}">
                <a16:creationId xmlns:a16="http://schemas.microsoft.com/office/drawing/2014/main" id="{3CC0DFCC-E409-7103-CB4F-29654898CC78}"/>
              </a:ext>
            </a:extLst>
          </p:cNvPr>
          <p:cNvSpPr>
            <a:spLocks noGrp="1"/>
          </p:cNvSpPr>
          <p:nvPr>
            <p:ph idx="1"/>
          </p:nvPr>
        </p:nvSpPr>
        <p:spPr>
          <a:xfrm>
            <a:off x="768096" y="1380744"/>
            <a:ext cx="10853928" cy="486765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Anthropic AI Model is an advanced artificial intelligence framework designed to mimic human-like cognitive abilities and reasoning processes in machines.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FF00"/>
                </a:solidFill>
                <a:latin typeface="Times New Roman" panose="02020603050405020304" pitchFamily="18" charset="0"/>
                <a:cs typeface="Times New Roman" panose="02020603050405020304" pitchFamily="18" charset="0"/>
              </a:rPr>
              <a:t>Human-like Cognition: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model incorporates principles of human cognition, including perception, reasoning, learning, and problem-solving.</a:t>
            </a:r>
          </a:p>
          <a:p>
            <a:pPr marL="0" indent="0">
              <a:buNone/>
            </a:pPr>
            <a:r>
              <a:rPr lang="en-US" dirty="0">
                <a:solidFill>
                  <a:srgbClr val="FFFF00"/>
                </a:solidFill>
                <a:latin typeface="Times New Roman" panose="02020603050405020304" pitchFamily="18" charset="0"/>
                <a:cs typeface="Times New Roman" panose="02020603050405020304" pitchFamily="18" charset="0"/>
              </a:rPr>
              <a:t>Contextual Understanding: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excels at understanding and interpreting context within data, enabling nuanced decision-making and behavior.</a:t>
            </a:r>
          </a:p>
          <a:p>
            <a:pPr marL="0" indent="0">
              <a:buNone/>
            </a:pPr>
            <a:r>
              <a:rPr lang="en-US" dirty="0">
                <a:solidFill>
                  <a:srgbClr val="FFFF00"/>
                </a:solidFill>
                <a:latin typeface="Times New Roman" panose="02020603050405020304" pitchFamily="18" charset="0"/>
                <a:cs typeface="Times New Roman" panose="02020603050405020304" pitchFamily="18" charset="0"/>
              </a:rPr>
              <a:t>Enhanced User Experience: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emulating human-like cognitive abilities, the Anthropic AI Model enhances user interactions with AI systems, making them more intuitive and natural</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551859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1620</TotalTime>
  <Words>1689</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Century Gothic</vt:lpstr>
      <vt:lpstr>Söhne</vt:lpstr>
      <vt:lpstr>Times New Roman</vt:lpstr>
      <vt:lpstr>Wingdings</vt:lpstr>
      <vt:lpstr>Wingdings 3</vt:lpstr>
      <vt:lpstr>Ion</vt:lpstr>
      <vt:lpstr>AI ENHANCED DEBUGGING AND CODE TRANSLATION</vt:lpstr>
      <vt:lpstr>Abstract</vt:lpstr>
      <vt:lpstr>Automated Error Detection and Diagnosis</vt:lpstr>
      <vt:lpstr>Code Optimization with Claude 3 Sonnet</vt:lpstr>
      <vt:lpstr> Code Translation Across Different Languages  </vt:lpstr>
      <vt:lpstr>Conversational Chatbot</vt:lpstr>
      <vt:lpstr>PowerPoint Presentation</vt:lpstr>
      <vt:lpstr>Architecture Diagram</vt:lpstr>
      <vt:lpstr>Anthropic AI Model</vt:lpstr>
      <vt:lpstr>PowerPoint Presentation</vt:lpstr>
      <vt:lpstr>Claude 3 Sonnet AI Model </vt:lpstr>
      <vt:lpstr>What is PartyRock…? </vt:lpstr>
      <vt:lpstr>Key features of PartyRock: </vt:lpstr>
      <vt:lpstr>Amazon Bedrock</vt:lpstr>
      <vt:lpstr>PowerPoint Presentation</vt:lpstr>
      <vt:lpstr>Time Complexity </vt:lpstr>
      <vt:lpstr>Space Complexity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ENHANCED DEBUGGING AND CODE TRANSLATION</dc:title>
  <dc:creator>Namikaze Minato</dc:creator>
  <cp:lastModifiedBy>Namikaze Minato</cp:lastModifiedBy>
  <cp:revision>5</cp:revision>
  <dcterms:created xsi:type="dcterms:W3CDTF">2024-04-30T05:22:14Z</dcterms:created>
  <dcterms:modified xsi:type="dcterms:W3CDTF">2024-05-03T02:15:15Z</dcterms:modified>
</cp:coreProperties>
</file>