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0" r:id="rId4"/>
    <p:sldId id="261"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3196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8592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8146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32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3361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1462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4486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0557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1593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1738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9/6/2023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847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9/6/2023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20680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53198-C7F2-3A64-433F-0C905737C636}"/>
              </a:ext>
            </a:extLst>
          </p:cNvPr>
          <p:cNvSpPr>
            <a:spLocks noGrp="1"/>
          </p:cNvSpPr>
          <p:nvPr>
            <p:ph type="ctrTitle"/>
          </p:nvPr>
        </p:nvSpPr>
        <p:spPr>
          <a:xfrm>
            <a:off x="149290" y="61082"/>
            <a:ext cx="10905562" cy="2056967"/>
          </a:xfrm>
        </p:spPr>
        <p:txBody>
          <a:bodyPr>
            <a:normAutofit/>
          </a:bodyPr>
          <a:lstStyle/>
          <a:p>
            <a:r>
              <a:rPr lang="en-IN" sz="4800" dirty="0">
                <a:solidFill>
                  <a:srgbClr val="C00000"/>
                </a:solidFill>
              </a:rPr>
              <a:t>Building informative bot using  amazon lex</a:t>
            </a:r>
          </a:p>
        </p:txBody>
      </p:sp>
      <p:sp>
        <p:nvSpPr>
          <p:cNvPr id="3" name="Subtitle 2">
            <a:extLst>
              <a:ext uri="{FF2B5EF4-FFF2-40B4-BE49-F238E27FC236}">
                <a16:creationId xmlns:a16="http://schemas.microsoft.com/office/drawing/2014/main" id="{EF6273C2-DABC-2FDA-1CC2-278374135F7B}"/>
              </a:ext>
            </a:extLst>
          </p:cNvPr>
          <p:cNvSpPr>
            <a:spLocks noGrp="1"/>
          </p:cNvSpPr>
          <p:nvPr>
            <p:ph type="subTitle" idx="1"/>
          </p:nvPr>
        </p:nvSpPr>
        <p:spPr>
          <a:xfrm>
            <a:off x="373224" y="3531204"/>
            <a:ext cx="10681628" cy="1479335"/>
          </a:xfrm>
        </p:spPr>
        <p:txBody>
          <a:bodyPr/>
          <a:lstStyle/>
          <a:p>
            <a:r>
              <a:rPr lang="en-IN" dirty="0">
                <a:solidFill>
                  <a:schemeClr val="accent2"/>
                </a:solidFill>
              </a:rPr>
              <a:t>                                     Project by</a:t>
            </a:r>
          </a:p>
          <a:p>
            <a:r>
              <a:rPr lang="en-IN" dirty="0">
                <a:solidFill>
                  <a:schemeClr val="accent2"/>
                </a:solidFill>
              </a:rPr>
              <a:t>                                              1) raja n</a:t>
            </a:r>
          </a:p>
          <a:p>
            <a:r>
              <a:rPr lang="en-IN" dirty="0">
                <a:solidFill>
                  <a:schemeClr val="accent2"/>
                </a:solidFill>
              </a:rPr>
              <a:t>                                              2) Prasanna Venkatesh v</a:t>
            </a:r>
          </a:p>
        </p:txBody>
      </p:sp>
    </p:spTree>
    <p:extLst>
      <p:ext uri="{BB962C8B-B14F-4D97-AF65-F5344CB8AC3E}">
        <p14:creationId xmlns:p14="http://schemas.microsoft.com/office/powerpoint/2010/main" val="140629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28135-A192-0567-F07A-2D777180123F}"/>
              </a:ext>
            </a:extLst>
          </p:cNvPr>
          <p:cNvSpPr>
            <a:spLocks noGrp="1"/>
          </p:cNvSpPr>
          <p:nvPr>
            <p:ph type="title"/>
          </p:nvPr>
        </p:nvSpPr>
        <p:spPr>
          <a:xfrm>
            <a:off x="1227644" y="1280381"/>
            <a:ext cx="9603275" cy="1049235"/>
          </a:xfrm>
        </p:spPr>
        <p:txBody>
          <a:bodyPr/>
          <a:lstStyle/>
          <a:p>
            <a:r>
              <a:rPr lang="en-IN" dirty="0">
                <a:solidFill>
                  <a:schemeClr val="accent3">
                    <a:lumMod val="50000"/>
                  </a:schemeClr>
                </a:solidFill>
              </a:rPr>
              <a:t>Architecture / message flow</a:t>
            </a:r>
          </a:p>
        </p:txBody>
      </p:sp>
      <p:pic>
        <p:nvPicPr>
          <p:cNvPr id="9" name="Content Placeholder 8">
            <a:extLst>
              <a:ext uri="{FF2B5EF4-FFF2-40B4-BE49-F238E27FC236}">
                <a16:creationId xmlns:a16="http://schemas.microsoft.com/office/drawing/2014/main" id="{F1A46C67-AB00-BADE-0C24-41203D33CDC5}"/>
              </a:ext>
            </a:extLst>
          </p:cNvPr>
          <p:cNvPicPr>
            <a:picLocks noGrp="1" noChangeAspect="1"/>
          </p:cNvPicPr>
          <p:nvPr>
            <p:ph idx="1"/>
          </p:nvPr>
        </p:nvPicPr>
        <p:blipFill>
          <a:blip r:embed="rId2"/>
          <a:stretch>
            <a:fillRect/>
          </a:stretch>
        </p:blipFill>
        <p:spPr>
          <a:xfrm>
            <a:off x="2481943" y="2016125"/>
            <a:ext cx="6758167" cy="3449638"/>
          </a:xfrm>
        </p:spPr>
      </p:pic>
    </p:spTree>
    <p:extLst>
      <p:ext uri="{BB962C8B-B14F-4D97-AF65-F5344CB8AC3E}">
        <p14:creationId xmlns:p14="http://schemas.microsoft.com/office/powerpoint/2010/main" val="387390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933DF-1015-A893-6180-946CCD65CA5D}"/>
              </a:ext>
            </a:extLst>
          </p:cNvPr>
          <p:cNvSpPr>
            <a:spLocks noGrp="1"/>
          </p:cNvSpPr>
          <p:nvPr>
            <p:ph type="title"/>
          </p:nvPr>
        </p:nvSpPr>
        <p:spPr>
          <a:xfrm>
            <a:off x="391887" y="289249"/>
            <a:ext cx="10662968" cy="1564505"/>
          </a:xfrm>
        </p:spPr>
        <p:txBody>
          <a:bodyPr>
            <a:normAutofit fontScale="90000"/>
          </a:bodyPr>
          <a:lstStyle/>
          <a:p>
            <a:pPr algn="l"/>
            <a:r>
              <a:rPr lang="en-IN" sz="2400" dirty="0">
                <a:solidFill>
                  <a:schemeClr val="accent1"/>
                </a:solidFill>
              </a:rPr>
              <a:t>Amazon lex </a:t>
            </a:r>
            <a:br>
              <a:rPr lang="en-IN" sz="2400" dirty="0"/>
            </a:br>
            <a:br>
              <a:rPr lang="en-GB" sz="1800" b="0" i="0" dirty="0">
                <a:solidFill>
                  <a:schemeClr val="accent6">
                    <a:lumMod val="50000"/>
                  </a:schemeClr>
                </a:solidFill>
                <a:effectLst/>
                <a:latin typeface="arial" panose="020B0604020202020204" pitchFamily="34" charset="0"/>
              </a:rPr>
            </a:br>
            <a:r>
              <a:rPr lang="en-GB" sz="1800" b="0" i="0" dirty="0">
                <a:solidFill>
                  <a:schemeClr val="accent6">
                    <a:lumMod val="50000"/>
                  </a:schemeClr>
                </a:solidFill>
                <a:effectLst/>
                <a:latin typeface="Google Sans"/>
              </a:rPr>
              <a:t>Amazon Lex is a fully managed artificial intelligence (AI) service with advanced natural language models to design, build, test, and deploy conversational interfaces in applications.</a:t>
            </a:r>
            <a:br>
              <a:rPr lang="en-GB" sz="1800" b="0" i="0" dirty="0">
                <a:solidFill>
                  <a:schemeClr val="accent6">
                    <a:lumMod val="50000"/>
                  </a:schemeClr>
                </a:solidFill>
                <a:effectLst/>
                <a:latin typeface="Google Sans"/>
              </a:rPr>
            </a:br>
            <a:br>
              <a:rPr lang="en-GB" sz="1600" b="0" i="0" dirty="0">
                <a:solidFill>
                  <a:schemeClr val="accent6">
                    <a:lumMod val="50000"/>
                  </a:schemeClr>
                </a:solidFill>
                <a:effectLst/>
                <a:latin typeface="Google Sans"/>
              </a:rPr>
            </a:br>
            <a:r>
              <a:rPr lang="en-GB" sz="2700" b="0" i="0" dirty="0">
                <a:solidFill>
                  <a:schemeClr val="accent1"/>
                </a:solidFill>
                <a:effectLst/>
                <a:latin typeface="Google Sans"/>
              </a:rPr>
              <a:t>Steps </a:t>
            </a:r>
            <a:r>
              <a:rPr lang="en-GB" sz="2700" b="0" i="0" dirty="0" err="1">
                <a:solidFill>
                  <a:schemeClr val="accent1"/>
                </a:solidFill>
                <a:effectLst/>
                <a:latin typeface="Google Sans"/>
              </a:rPr>
              <a:t>involed</a:t>
            </a:r>
            <a:br>
              <a:rPr lang="en-GB" sz="1600" b="0" i="0" dirty="0">
                <a:solidFill>
                  <a:schemeClr val="accent6">
                    <a:lumMod val="50000"/>
                  </a:schemeClr>
                </a:solidFill>
                <a:effectLst/>
                <a:latin typeface="Google Sans"/>
              </a:rPr>
            </a:br>
            <a:br>
              <a:rPr lang="en-GB" sz="1400" b="0" i="0" dirty="0">
                <a:solidFill>
                  <a:schemeClr val="accent6">
                    <a:lumMod val="50000"/>
                  </a:schemeClr>
                </a:solidFill>
                <a:effectLst/>
                <a:latin typeface="arial" panose="020B0604020202020204" pitchFamily="34" charset="0"/>
              </a:rPr>
            </a:br>
            <a:endParaRPr lang="en-IN" sz="2400" dirty="0">
              <a:solidFill>
                <a:schemeClr val="accent6">
                  <a:lumMod val="50000"/>
                </a:schemeClr>
              </a:solidFill>
            </a:endParaRPr>
          </a:p>
        </p:txBody>
      </p:sp>
      <p:sp>
        <p:nvSpPr>
          <p:cNvPr id="3" name="Content Placeholder 2">
            <a:extLst>
              <a:ext uri="{FF2B5EF4-FFF2-40B4-BE49-F238E27FC236}">
                <a16:creationId xmlns:a16="http://schemas.microsoft.com/office/drawing/2014/main" id="{0057F4F5-98A4-6691-4A04-CCF4E083E9B4}"/>
              </a:ext>
            </a:extLst>
          </p:cNvPr>
          <p:cNvSpPr>
            <a:spLocks noGrp="1"/>
          </p:cNvSpPr>
          <p:nvPr>
            <p:ph idx="1"/>
          </p:nvPr>
        </p:nvSpPr>
        <p:spPr>
          <a:xfrm>
            <a:off x="513184" y="1969079"/>
            <a:ext cx="10541671" cy="3450613"/>
          </a:xfrm>
        </p:spPr>
        <p:txBody>
          <a:bodyPr>
            <a:normAutofit lnSpcReduction="10000"/>
          </a:bodyPr>
          <a:lstStyle/>
          <a:p>
            <a:pPr algn="l">
              <a:buFont typeface="+mj-lt"/>
              <a:buAutoNum type="arabicPeriod"/>
            </a:pPr>
            <a:r>
              <a:rPr lang="en-GB" sz="1600" b="0" i="0" dirty="0">
                <a:solidFill>
                  <a:srgbClr val="16191F"/>
                </a:solidFill>
                <a:effectLst/>
                <a:latin typeface="Amazon Ember"/>
              </a:rPr>
              <a:t>Create a bot and configure it with one or more intents that you want to support. Configure the bot so it understands the user's goal (intent), engages in conversation with the user to elicit information, and </a:t>
            </a:r>
            <a:r>
              <a:rPr lang="en-GB" sz="1600" b="0" i="0" dirty="0" err="1">
                <a:solidFill>
                  <a:srgbClr val="16191F"/>
                </a:solidFill>
                <a:effectLst/>
                <a:latin typeface="Amazon Ember"/>
              </a:rPr>
              <a:t>fulfill</a:t>
            </a:r>
            <a:r>
              <a:rPr lang="en-GB" sz="1600" b="0" i="0" dirty="0">
                <a:solidFill>
                  <a:srgbClr val="16191F"/>
                </a:solidFill>
                <a:effectLst/>
                <a:latin typeface="Amazon Ember"/>
              </a:rPr>
              <a:t> the user's intent.</a:t>
            </a:r>
          </a:p>
          <a:p>
            <a:pPr algn="l">
              <a:buFont typeface="+mj-lt"/>
              <a:buAutoNum type="arabicPeriod"/>
            </a:pPr>
            <a:r>
              <a:rPr lang="en-GB" sz="1600" b="0" i="0" dirty="0">
                <a:solidFill>
                  <a:srgbClr val="16191F"/>
                </a:solidFill>
                <a:effectLst/>
                <a:latin typeface="Amazon Ember"/>
              </a:rPr>
              <a:t>Integrate the bot with lambda function to input event and response for the user.</a:t>
            </a:r>
          </a:p>
          <a:p>
            <a:pPr algn="l">
              <a:buFont typeface="+mj-lt"/>
              <a:buAutoNum type="arabicPeriod"/>
            </a:pPr>
            <a:r>
              <a:rPr lang="en-GB" sz="1600" b="0" i="0" dirty="0">
                <a:solidFill>
                  <a:srgbClr val="16191F"/>
                </a:solidFill>
                <a:effectLst/>
                <a:latin typeface="Amazon Ember"/>
              </a:rPr>
              <a:t>Test the bot. You can use the test window client provided by the Amazon Lex console.</a:t>
            </a:r>
          </a:p>
          <a:p>
            <a:pPr algn="l">
              <a:buFont typeface="+mj-lt"/>
              <a:buAutoNum type="arabicPeriod"/>
            </a:pPr>
            <a:r>
              <a:rPr lang="en-GB" sz="1600" b="0" i="0" dirty="0">
                <a:solidFill>
                  <a:srgbClr val="16191F"/>
                </a:solidFill>
                <a:effectLst/>
                <a:latin typeface="Amazon Ember"/>
              </a:rPr>
              <a:t>Publish a version and create an alias.</a:t>
            </a:r>
          </a:p>
          <a:p>
            <a:pPr algn="l">
              <a:buFont typeface="+mj-lt"/>
              <a:buAutoNum type="arabicPeriod"/>
            </a:pPr>
            <a:r>
              <a:rPr lang="en-GB" sz="1600" b="0" i="0" dirty="0">
                <a:solidFill>
                  <a:srgbClr val="16191F"/>
                </a:solidFill>
                <a:effectLst/>
                <a:latin typeface="Amazon Ember"/>
              </a:rPr>
              <a:t>Deploy the bot. You can deploy the bot on platforms such as mobile applications or messaging platforms such as Facebook Messenger, </a:t>
            </a:r>
            <a:r>
              <a:rPr lang="en-GB" sz="1600" b="0" i="0" dirty="0" err="1">
                <a:solidFill>
                  <a:srgbClr val="16191F"/>
                </a:solidFill>
                <a:effectLst/>
                <a:latin typeface="Amazon Ember"/>
              </a:rPr>
              <a:t>Whatsapp</a:t>
            </a:r>
            <a:r>
              <a:rPr lang="en-GB" sz="1600" b="0" i="0" dirty="0">
                <a:solidFill>
                  <a:srgbClr val="16191F"/>
                </a:solidFill>
                <a:effectLst/>
                <a:latin typeface="Amazon Ember"/>
              </a:rPr>
              <a:t>, or integrate with 3</a:t>
            </a:r>
            <a:r>
              <a:rPr lang="en-GB" sz="1600" b="0" i="0" baseline="30000" dirty="0">
                <a:solidFill>
                  <a:srgbClr val="16191F"/>
                </a:solidFill>
                <a:effectLst/>
                <a:latin typeface="Amazon Ember"/>
              </a:rPr>
              <a:t>rd</a:t>
            </a:r>
            <a:r>
              <a:rPr lang="en-GB" sz="1600" b="0" i="0" dirty="0">
                <a:solidFill>
                  <a:srgbClr val="16191F"/>
                </a:solidFill>
                <a:effectLst/>
                <a:latin typeface="Amazon Ember"/>
              </a:rPr>
              <a:t> party applications.</a:t>
            </a:r>
          </a:p>
          <a:p>
            <a:pPr algn="l">
              <a:buFont typeface="+mj-lt"/>
              <a:buAutoNum type="arabicPeriod"/>
            </a:pPr>
            <a:r>
              <a:rPr lang="en-GB" sz="1600" b="0" i="0" dirty="0">
                <a:solidFill>
                  <a:srgbClr val="16191F"/>
                </a:solidFill>
                <a:effectLst/>
                <a:latin typeface="Amazon Ember"/>
              </a:rPr>
              <a:t>Use the bot effectively by providing the request and gain the response from the bot.</a:t>
            </a:r>
          </a:p>
          <a:p>
            <a:pPr algn="l">
              <a:buFont typeface="+mj-lt"/>
              <a:buAutoNum type="arabicPeriod"/>
            </a:pPr>
            <a:r>
              <a:rPr lang="en-GB" sz="1600" b="0" i="0" dirty="0">
                <a:solidFill>
                  <a:srgbClr val="16191F"/>
                </a:solidFill>
                <a:effectLst/>
                <a:latin typeface="Amazon Ember"/>
              </a:rPr>
              <a:t>By collecting user feedback then upgrade the bo</a:t>
            </a:r>
            <a:r>
              <a:rPr lang="en-GB" sz="1600" dirty="0">
                <a:solidFill>
                  <a:srgbClr val="16191F"/>
                </a:solidFill>
                <a:latin typeface="Amazon Ember"/>
              </a:rPr>
              <a:t>t using user feedback.</a:t>
            </a:r>
            <a:endParaRPr lang="en-GB" sz="1600" b="0" i="0" dirty="0">
              <a:solidFill>
                <a:srgbClr val="16191F"/>
              </a:solidFill>
              <a:effectLst/>
              <a:latin typeface="Amazon Ember"/>
            </a:endParaRPr>
          </a:p>
          <a:p>
            <a:pPr algn="l">
              <a:buFont typeface="+mj-lt"/>
              <a:buAutoNum type="arabicPeriod"/>
            </a:pPr>
            <a:endParaRPr lang="en-GB" sz="1400" b="0" i="0" dirty="0">
              <a:solidFill>
                <a:srgbClr val="16191F"/>
              </a:solidFill>
              <a:effectLst/>
              <a:latin typeface="Amazon Ember"/>
            </a:endParaRPr>
          </a:p>
          <a:p>
            <a:endParaRPr lang="en-IN" sz="1600" dirty="0"/>
          </a:p>
        </p:txBody>
      </p:sp>
    </p:spTree>
    <p:extLst>
      <p:ext uri="{BB962C8B-B14F-4D97-AF65-F5344CB8AC3E}">
        <p14:creationId xmlns:p14="http://schemas.microsoft.com/office/powerpoint/2010/main" val="308939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23C7-84C0-C88A-EF22-56607C6E77CC}"/>
              </a:ext>
            </a:extLst>
          </p:cNvPr>
          <p:cNvSpPr>
            <a:spLocks noGrp="1"/>
          </p:cNvSpPr>
          <p:nvPr>
            <p:ph type="title"/>
          </p:nvPr>
        </p:nvSpPr>
        <p:spPr>
          <a:xfrm>
            <a:off x="811763" y="804520"/>
            <a:ext cx="10243091" cy="520428"/>
          </a:xfrm>
        </p:spPr>
        <p:txBody>
          <a:bodyPr>
            <a:normAutofit fontScale="90000"/>
          </a:bodyPr>
          <a:lstStyle/>
          <a:p>
            <a:r>
              <a:rPr lang="en-IN" dirty="0">
                <a:solidFill>
                  <a:srgbClr val="0070C0"/>
                </a:solidFill>
              </a:rPr>
              <a:t>Keywords to be known</a:t>
            </a:r>
          </a:p>
        </p:txBody>
      </p:sp>
      <p:pic>
        <p:nvPicPr>
          <p:cNvPr id="4" name="Picture 3">
            <a:extLst>
              <a:ext uri="{FF2B5EF4-FFF2-40B4-BE49-F238E27FC236}">
                <a16:creationId xmlns:a16="http://schemas.microsoft.com/office/drawing/2014/main" id="{1E1C3523-9C4A-DBD3-8245-04CDE56A5BB5}"/>
              </a:ext>
            </a:extLst>
          </p:cNvPr>
          <p:cNvPicPr>
            <a:picLocks noChangeAspect="1"/>
          </p:cNvPicPr>
          <p:nvPr/>
        </p:nvPicPr>
        <p:blipFill>
          <a:blip r:embed="rId2"/>
          <a:stretch>
            <a:fillRect/>
          </a:stretch>
        </p:blipFill>
        <p:spPr>
          <a:xfrm>
            <a:off x="811763" y="1409383"/>
            <a:ext cx="10111273" cy="4521894"/>
          </a:xfrm>
          <a:prstGeom prst="rect">
            <a:avLst/>
          </a:prstGeom>
        </p:spPr>
      </p:pic>
    </p:spTree>
    <p:extLst>
      <p:ext uri="{BB962C8B-B14F-4D97-AF65-F5344CB8AC3E}">
        <p14:creationId xmlns:p14="http://schemas.microsoft.com/office/powerpoint/2010/main" val="418434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DA7C-B8D4-5AB1-4B0F-69CB1D792F72}"/>
              </a:ext>
            </a:extLst>
          </p:cNvPr>
          <p:cNvSpPr>
            <a:spLocks noGrp="1"/>
          </p:cNvSpPr>
          <p:nvPr>
            <p:ph type="title"/>
          </p:nvPr>
        </p:nvSpPr>
        <p:spPr/>
        <p:txBody>
          <a:bodyPr/>
          <a:lstStyle/>
          <a:p>
            <a:r>
              <a:rPr lang="en-IN" dirty="0">
                <a:solidFill>
                  <a:schemeClr val="accent3">
                    <a:lumMod val="50000"/>
                  </a:schemeClr>
                </a:solidFill>
              </a:rPr>
              <a:t>Application of amazon lex </a:t>
            </a:r>
          </a:p>
        </p:txBody>
      </p:sp>
      <p:sp>
        <p:nvSpPr>
          <p:cNvPr id="3" name="Content Placeholder 2">
            <a:extLst>
              <a:ext uri="{FF2B5EF4-FFF2-40B4-BE49-F238E27FC236}">
                <a16:creationId xmlns:a16="http://schemas.microsoft.com/office/drawing/2014/main" id="{890D7169-F243-7CAF-CFC8-94BED2428E08}"/>
              </a:ext>
            </a:extLst>
          </p:cNvPr>
          <p:cNvSpPr>
            <a:spLocks noGrp="1"/>
          </p:cNvSpPr>
          <p:nvPr>
            <p:ph idx="1"/>
          </p:nvPr>
        </p:nvSpPr>
        <p:spPr/>
        <p:txBody>
          <a:bodyPr/>
          <a:lstStyle/>
          <a:p>
            <a:r>
              <a:rPr lang="en-IN" b="1" i="0" dirty="0">
                <a:solidFill>
                  <a:schemeClr val="accent1">
                    <a:lumMod val="75000"/>
                  </a:schemeClr>
                </a:solidFill>
                <a:effectLst/>
                <a:latin typeface="Söhne"/>
              </a:rPr>
              <a:t>Customer Support Chatbots</a:t>
            </a:r>
          </a:p>
          <a:p>
            <a:r>
              <a:rPr lang="en-IN" b="1" i="0" dirty="0">
                <a:solidFill>
                  <a:schemeClr val="accent1">
                    <a:lumMod val="75000"/>
                  </a:schemeClr>
                </a:solidFill>
                <a:effectLst/>
                <a:latin typeface="Söhne"/>
              </a:rPr>
              <a:t>Virtual Assistants</a:t>
            </a:r>
            <a:r>
              <a:rPr lang="en-IN" b="0" i="0" dirty="0">
                <a:solidFill>
                  <a:schemeClr val="accent1">
                    <a:lumMod val="75000"/>
                  </a:schemeClr>
                </a:solidFill>
                <a:effectLst/>
                <a:latin typeface="Söhne"/>
              </a:rPr>
              <a:t>:</a:t>
            </a:r>
          </a:p>
          <a:p>
            <a:r>
              <a:rPr lang="en-IN" b="1" i="0" dirty="0">
                <a:solidFill>
                  <a:schemeClr val="accent1">
                    <a:lumMod val="75000"/>
                  </a:schemeClr>
                </a:solidFill>
                <a:effectLst/>
                <a:latin typeface="Söhne"/>
              </a:rPr>
              <a:t>Education</a:t>
            </a:r>
            <a:r>
              <a:rPr lang="en-IN" b="0" i="0" dirty="0">
                <a:solidFill>
                  <a:schemeClr val="accent1">
                    <a:lumMod val="75000"/>
                  </a:schemeClr>
                </a:solidFill>
                <a:effectLst/>
                <a:latin typeface="Söhne"/>
              </a:rPr>
              <a:t>:</a:t>
            </a:r>
          </a:p>
          <a:p>
            <a:r>
              <a:rPr lang="en-IN" b="1" i="0" dirty="0">
                <a:solidFill>
                  <a:schemeClr val="accent1">
                    <a:lumMod val="75000"/>
                  </a:schemeClr>
                </a:solidFill>
                <a:effectLst/>
                <a:latin typeface="Söhne"/>
              </a:rPr>
              <a:t>Hospitality</a:t>
            </a:r>
            <a:endParaRPr lang="en-IN" dirty="0">
              <a:solidFill>
                <a:schemeClr val="accent1">
                  <a:lumMod val="75000"/>
                </a:schemeClr>
              </a:solidFill>
              <a:latin typeface="Söhne"/>
            </a:endParaRPr>
          </a:p>
          <a:p>
            <a:r>
              <a:rPr lang="en-IN" b="1" i="0" dirty="0">
                <a:solidFill>
                  <a:schemeClr val="accent1">
                    <a:lumMod val="75000"/>
                  </a:schemeClr>
                </a:solidFill>
                <a:effectLst/>
                <a:latin typeface="Söhne"/>
              </a:rPr>
              <a:t>E-commerce</a:t>
            </a:r>
            <a:r>
              <a:rPr lang="en-IN" b="0" i="0" dirty="0">
                <a:solidFill>
                  <a:schemeClr val="accent1">
                    <a:lumMod val="75000"/>
                  </a:schemeClr>
                </a:solidFill>
                <a:effectLst/>
                <a:latin typeface="Söhne"/>
              </a:rPr>
              <a:t>:</a:t>
            </a:r>
          </a:p>
          <a:p>
            <a:r>
              <a:rPr lang="en-IN" b="1" i="0" dirty="0">
                <a:solidFill>
                  <a:schemeClr val="accent1">
                    <a:lumMod val="75000"/>
                  </a:schemeClr>
                </a:solidFill>
                <a:effectLst/>
                <a:latin typeface="Söhne"/>
              </a:rPr>
              <a:t>Language Translation</a:t>
            </a:r>
          </a:p>
          <a:p>
            <a:r>
              <a:rPr lang="en-IN" b="1" i="0" dirty="0">
                <a:solidFill>
                  <a:schemeClr val="accent1">
                    <a:lumMod val="75000"/>
                  </a:schemeClr>
                </a:solidFill>
                <a:effectLst/>
                <a:latin typeface="Söhne"/>
              </a:rPr>
              <a:t>Government Services</a:t>
            </a:r>
            <a:endParaRPr lang="en-IN" dirty="0">
              <a:solidFill>
                <a:schemeClr val="accent1">
                  <a:lumMod val="75000"/>
                </a:schemeClr>
              </a:solidFill>
            </a:endParaRPr>
          </a:p>
        </p:txBody>
      </p:sp>
    </p:spTree>
    <p:extLst>
      <p:ext uri="{BB962C8B-B14F-4D97-AF65-F5344CB8AC3E}">
        <p14:creationId xmlns:p14="http://schemas.microsoft.com/office/powerpoint/2010/main" val="5381047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127</TotalTime>
  <Words>234</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Amazon Ember</vt:lpstr>
      <vt:lpstr>arial</vt:lpstr>
      <vt:lpstr>arial</vt:lpstr>
      <vt:lpstr>Gill Sans MT</vt:lpstr>
      <vt:lpstr>Google Sans</vt:lpstr>
      <vt:lpstr>Söhne</vt:lpstr>
      <vt:lpstr>Gallery</vt:lpstr>
      <vt:lpstr>Building informative bot using  amazon lex</vt:lpstr>
      <vt:lpstr>Architecture / message flow</vt:lpstr>
      <vt:lpstr>Amazon lex   Amazon Lex is a fully managed artificial intelligence (AI) service with advanced natural language models to design, build, test, and deploy conversational interfaces in applications.  Steps involed  </vt:lpstr>
      <vt:lpstr>Keywords to be known</vt:lpstr>
      <vt:lpstr>Application of amazon lex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informative bot using  amazon lex</dc:title>
  <dc:creator>raja narayanan</dc:creator>
  <cp:lastModifiedBy>raja narayanan</cp:lastModifiedBy>
  <cp:revision>1</cp:revision>
  <dcterms:created xsi:type="dcterms:W3CDTF">2023-09-06T15:00:00Z</dcterms:created>
  <dcterms:modified xsi:type="dcterms:W3CDTF">2023-09-06T17:07:22Z</dcterms:modified>
</cp:coreProperties>
</file>