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8"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9" d="100"/>
          <a:sy n="89" d="100"/>
        </p:scale>
        <p:origin x="-403" y="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195320" y="2067560"/>
            <a:ext cx="7223125" cy="1111250"/>
          </a:xfrm>
          <a:prstGeom prst="rect">
            <a:avLst/>
          </a:prstGeom>
        </p:spPr>
        <p:txBody>
          <a:bodyPr vert="horz" wrap="square" lIns="0" tIns="16510" rIns="0" bIns="0" rtlCol="0">
            <a:noAutofit/>
          </a:bodyPr>
          <a:lstStyle/>
          <a:p>
            <a:pPr marL="3213735">
              <a:lnSpc>
                <a:spcPct val="100000"/>
              </a:lnSpc>
              <a:spcBef>
                <a:spcPts val="130"/>
              </a:spcBef>
            </a:pPr>
            <a:r>
              <a:rPr lang="en-IN" spc="15" dirty="0"/>
              <a:t>RAJA RAJESHWARI M</a:t>
            </a:r>
            <a:endParaRPr lang="en-IN"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609600" y="891540"/>
            <a:ext cx="6881495" cy="4437380"/>
          </a:xfrm>
        </p:spPr>
        <p:txBody>
          <a:bodyPr wrap="square">
            <a:noAutofit/>
          </a:bodyPr>
          <a:p>
            <a:endParaRPr lang="en-US"/>
          </a:p>
          <a:p>
            <a:r>
              <a:rPr lang="en-US" sz="2400"/>
              <a:t>4. Training the Decision Tree Model:</a:t>
            </a:r>
            <a:r>
              <a:rPr lang="en-IN" altLang="en-US" sz="2400"/>
              <a:t> </a:t>
            </a:r>
            <a:r>
              <a:rPr lang="en-US" sz="2400"/>
              <a:t>Select a decision tree algorithm (e.g., CART, ID3, C4.5) and configure its hyperparameters (e.g., maximum depth, minimum samples per leaf). </a:t>
            </a:r>
            <a:endParaRPr lang="en-US" sz="2400"/>
          </a:p>
          <a:p>
            <a:r>
              <a:rPr lang="en-US" sz="2400"/>
              <a:t>5. Model Evaluation:</a:t>
            </a:r>
            <a:r>
              <a:rPr lang="en-IN" altLang="en-US" sz="2400"/>
              <a:t> </a:t>
            </a:r>
            <a:r>
              <a:rPr lang="en-US" sz="2400"/>
              <a:t>Evaluate the trained decision tree model using the testing data.</a:t>
            </a:r>
            <a:endParaRPr lang="en-US" sz="2400"/>
          </a:p>
          <a:p>
            <a:r>
              <a:rPr lang="en-US" sz="2400"/>
              <a:t>6. Predictive Modeling:</a:t>
            </a:r>
            <a:r>
              <a:rPr lang="en-IN" altLang="en-US" sz="2400"/>
              <a:t> </a:t>
            </a:r>
            <a:r>
              <a:rPr lang="en-US" sz="2400"/>
              <a:t>Apply the trained decision tree model to new, unseen customer data to predict the segment/category of each customer.</a:t>
            </a:r>
            <a:endParaRPr lang="en-US" sz="2400"/>
          </a:p>
          <a:p>
            <a:r>
              <a:rPr lang="en-US" sz="2400"/>
              <a:t>7. Monitoring and Iteration:</a:t>
            </a:r>
            <a:r>
              <a:rPr lang="en-IN" altLang="en-US" sz="2400"/>
              <a:t> </a:t>
            </a:r>
            <a:r>
              <a:rPr lang="en-US" sz="2400"/>
              <a:t>Update the decision tree model periodically with new data to ensure its relevance and effectiveness in segmentation.</a:t>
            </a:r>
            <a:endParaRPr lang="en-US" sz="2400"/>
          </a:p>
          <a:p>
            <a:endParaRPr lang="en-US" sz="2400"/>
          </a:p>
          <a:p>
            <a:endParaRPr lang="en-US" sz="2400"/>
          </a:p>
        </p:txBody>
      </p:sp>
      <p:pic>
        <p:nvPicPr>
          <p:cNvPr id="12" name="Picture 11" descr="customer-segmentation-tree"/>
          <p:cNvPicPr>
            <a:picLocks noChangeAspect="1"/>
          </p:cNvPicPr>
          <p:nvPr/>
        </p:nvPicPr>
        <p:blipFill>
          <a:blip r:embed="rId1"/>
          <a:srcRect t="14402" b="5679"/>
          <a:stretch>
            <a:fillRect/>
          </a:stretch>
        </p:blipFill>
        <p:spPr>
          <a:xfrm>
            <a:off x="8001000" y="1371600"/>
            <a:ext cx="3963670" cy="2698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1534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Text Box 9"/>
          <p:cNvSpPr txBox="1"/>
          <p:nvPr/>
        </p:nvSpPr>
        <p:spPr>
          <a:xfrm>
            <a:off x="304800" y="1413510"/>
            <a:ext cx="9954895" cy="4212590"/>
          </a:xfrm>
          <a:prstGeom prst="rect">
            <a:avLst/>
          </a:prstGeom>
          <a:noFill/>
        </p:spPr>
        <p:txBody>
          <a:bodyPr wrap="square" rtlCol="0">
            <a:noAutofit/>
          </a:bodyPr>
          <a:p>
            <a:r>
              <a:rPr lang="en-US" sz="2400"/>
              <a:t>The application of decision trees for customer segmentation in targeted marketing has yielded insightful results, providing a comprehensive understanding of our customer base. Through rigorous analysis of various attributes and behaviors, distinct customer segments have been identified, each representing unique demographics, preferences, and purchasing behaviors. </a:t>
            </a:r>
            <a:endParaRPr lang="en-US" sz="2400"/>
          </a:p>
          <a:p>
            <a:r>
              <a:rPr lang="en-US" sz="2400"/>
              <a:t> </a:t>
            </a:r>
            <a:endParaRPr lang="en-US" sz="2400"/>
          </a:p>
          <a:p>
            <a:r>
              <a:rPr lang="en-US" sz="2400"/>
              <a:t>Overall, customer segmentation using decision trees enhances our ability to target marketing initiatives effectively, driving improved customer engagement, satisfaction, and ultimately, business growth.</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2743200" y="2034540"/>
            <a:ext cx="5191760" cy="1645285"/>
          </a:xfrm>
          <a:prstGeom prst="rect">
            <a:avLst/>
          </a:prstGeom>
          <a:noFill/>
        </p:spPr>
        <p:txBody>
          <a:bodyPr wrap="square" rtlCol="0">
            <a:noAutofit/>
          </a:bodyPr>
          <a:p>
            <a:r>
              <a:rPr lang="en-US" sz="3600"/>
              <a:t>Customer Segmentation</a:t>
            </a:r>
            <a:endParaRPr lang="en-US" sz="3600"/>
          </a:p>
          <a:p>
            <a:r>
              <a:rPr lang="en-US" sz="3600"/>
              <a:t>for Targeted Marketing </a:t>
            </a:r>
            <a:endParaRPr lang="en-US" sz="3600"/>
          </a:p>
          <a:p>
            <a:r>
              <a:rPr lang="en-US" sz="3600"/>
              <a:t>using Decision Trees</a:t>
            </a:r>
            <a:endParaRPr 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4" name="Text Box 23"/>
          <p:cNvSpPr txBox="1"/>
          <p:nvPr/>
        </p:nvSpPr>
        <p:spPr>
          <a:xfrm>
            <a:off x="2971800" y="1752600"/>
            <a:ext cx="6504305" cy="3107690"/>
          </a:xfrm>
          <a:prstGeom prst="rect">
            <a:avLst/>
          </a:prstGeom>
          <a:noFill/>
        </p:spPr>
        <p:txBody>
          <a:bodyPr wrap="square" rtlCol="0">
            <a:spAutoFit/>
          </a:bodyPr>
          <a:p>
            <a:r>
              <a:rPr lang="en-IN" altLang="en-US" sz="2800"/>
              <a:t>1.Introduction to Customer Segmentation</a:t>
            </a:r>
            <a:endParaRPr lang="en-IN" altLang="en-US" sz="2800"/>
          </a:p>
          <a:p>
            <a:r>
              <a:rPr lang="en-IN" altLang="en-US" sz="2800"/>
              <a:t>2.Overview of the project</a:t>
            </a:r>
            <a:endParaRPr lang="en-IN" altLang="en-US" sz="2800"/>
          </a:p>
          <a:p>
            <a:r>
              <a:rPr lang="en-IN" altLang="en-US" sz="2800"/>
              <a:t>3.Identification of End Users</a:t>
            </a:r>
            <a:endParaRPr lang="en-IN" altLang="en-US" sz="2800"/>
          </a:p>
          <a:p>
            <a:r>
              <a:rPr lang="en-IN" altLang="en-US" sz="2800"/>
              <a:t>4.Our Solution and its value proposition</a:t>
            </a:r>
            <a:endParaRPr lang="en-IN" altLang="en-US" sz="2800"/>
          </a:p>
          <a:p>
            <a:r>
              <a:rPr lang="en-IN" altLang="en-US" sz="2800"/>
              <a:t>5.The Wow Factor in Our Solution</a:t>
            </a:r>
            <a:endParaRPr lang="en-IN" altLang="en-US" sz="2800"/>
          </a:p>
          <a:p>
            <a:r>
              <a:rPr lang="en-IN" altLang="en-US" sz="2800"/>
              <a:t>6.Modelling Approach</a:t>
            </a:r>
            <a:endParaRPr lang="en-IN" altLang="en-US" sz="2800"/>
          </a:p>
          <a:p>
            <a:r>
              <a:rPr lang="en-IN" altLang="en-US" sz="2800"/>
              <a:t>7.Results and Performance Evaluation</a:t>
            </a:r>
            <a:endParaRPr lang="en-I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3200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7834630" y="1066800"/>
            <a:ext cx="306070" cy="27876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514350" y="1676400"/>
            <a:ext cx="8839200" cy="3969385"/>
          </a:xfrm>
          <a:prstGeom prst="rect">
            <a:avLst/>
          </a:prstGeom>
          <a:noFill/>
        </p:spPr>
        <p:txBody>
          <a:bodyPr wrap="square" rtlCol="0">
            <a:spAutoFit/>
          </a:bodyPr>
          <a:p>
            <a:r>
              <a:rPr lang="en-US" sz="2800"/>
              <a:t>In today's competitive market landscape, understanding customer behavior is crucial for businesses aiming to tailor their marketing strategies effectively. Customer segmentation, a fundamental practice in marketing analytics, allows businesses to group customers with similar characteristics together, enabling targeted and personalized marketing campaigns. Decision trees, as a predictive modeling technique, offer a powerful tool for segmenting customers based on various attributes.</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74676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609600" y="1981200"/>
            <a:ext cx="8614410" cy="3522345"/>
          </a:xfrm>
          <a:prstGeom prst="rect">
            <a:avLst/>
          </a:prstGeom>
          <a:noFill/>
        </p:spPr>
        <p:txBody>
          <a:bodyPr wrap="square" rtlCol="0">
            <a:noAutofit/>
          </a:bodyPr>
          <a:p>
            <a:r>
              <a:rPr lang="en-US" sz="2400"/>
              <a:t>Customer segmentation is a critical aspect of marketing strategy, allowing businesses to categorize their customer base into distinct groups based on shared characteristics. This segmentation enables targeted and personalized marketing efforts, ultimately leading to improved customer engagement and satisfaction. Decision trees, a popular machine learning algorithm, offer a robust approach to segmenting customers based on various attributes. This project aims to leverage decision trees for customer segmentation to facilitate targeted marketing strategies.</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2805430" y="1998980"/>
            <a:ext cx="5370195" cy="3107690"/>
          </a:xfrm>
          <a:prstGeom prst="rect">
            <a:avLst/>
          </a:prstGeom>
          <a:noFill/>
        </p:spPr>
        <p:txBody>
          <a:bodyPr wrap="square" rtlCol="0">
            <a:spAutoFit/>
          </a:bodyPr>
          <a:p>
            <a:r>
              <a:rPr lang="en-IN" altLang="en-US" sz="2800"/>
              <a:t>1.</a:t>
            </a:r>
            <a:r>
              <a:rPr lang="en-US" sz="2800"/>
              <a:t>Marketing Managers</a:t>
            </a:r>
            <a:endParaRPr lang="en-US" sz="2800"/>
          </a:p>
          <a:p>
            <a:r>
              <a:rPr lang="en-IN" altLang="en-US" sz="2800"/>
              <a:t>2.</a:t>
            </a:r>
            <a:r>
              <a:rPr lang="en-US" sz="2800"/>
              <a:t>Sales Teams</a:t>
            </a:r>
            <a:endParaRPr lang="en-US" sz="2800"/>
          </a:p>
          <a:p>
            <a:r>
              <a:rPr lang="en-IN" altLang="en-US" sz="2800"/>
              <a:t>3.</a:t>
            </a:r>
            <a:r>
              <a:rPr lang="en-US" sz="2800"/>
              <a:t>Product Managers</a:t>
            </a:r>
            <a:endParaRPr lang="en-US" sz="2800"/>
          </a:p>
          <a:p>
            <a:r>
              <a:rPr lang="en-IN" altLang="en-US" sz="2800"/>
              <a:t>4.</a:t>
            </a:r>
            <a:r>
              <a:rPr lang="en-US" sz="2800"/>
              <a:t>Customer Service Representatives</a:t>
            </a:r>
            <a:endParaRPr lang="en-US" sz="2800"/>
          </a:p>
          <a:p>
            <a:r>
              <a:rPr lang="en-IN" altLang="en-US" sz="2800"/>
              <a:t>5.</a:t>
            </a:r>
            <a:r>
              <a:rPr lang="en-US" sz="2800"/>
              <a:t>Business Analysts</a:t>
            </a:r>
            <a:endParaRPr lang="en-US" sz="2800"/>
          </a:p>
          <a:p>
            <a:r>
              <a:rPr lang="en-IN" altLang="en-US" sz="2800"/>
              <a:t>6.</a:t>
            </a:r>
            <a:r>
              <a:rPr lang="en-US" sz="2800"/>
              <a:t>Executives and Stakeholders</a:t>
            </a:r>
            <a:endParaRPr lang="en-US" sz="2800"/>
          </a:p>
          <a:p>
            <a:r>
              <a:rPr lang="en-IN" altLang="en-US" sz="2800"/>
              <a:t>7.</a:t>
            </a:r>
            <a:r>
              <a:rPr lang="en-US" sz="2800"/>
              <a:t>Market Researchers</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8839200" y="6096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276600" y="2133600"/>
            <a:ext cx="6958965" cy="3647440"/>
          </a:xfrm>
          <a:prstGeom prst="rect">
            <a:avLst/>
          </a:prstGeom>
          <a:noFill/>
        </p:spPr>
        <p:txBody>
          <a:bodyPr wrap="square" rtlCol="0">
            <a:noAutofit/>
          </a:bodyPr>
          <a:p>
            <a:r>
              <a:rPr lang="en-US" sz="2400"/>
              <a:t>The solution involves leveraging decision tree algorithms to segment customers based on various attributes such as  purchase history, online behavior, and more. The process consists of data collection, preprocessing, feature selection, model training, and evaluation. Decision tree models are trained using historical customer data to identify distinct customer segments. These segments are then analyzed to derive actionable marketing strategies tailored to each group's preferences and behaviors</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 Box 8"/>
          <p:cNvSpPr txBox="1"/>
          <p:nvPr/>
        </p:nvSpPr>
        <p:spPr>
          <a:xfrm>
            <a:off x="2625090" y="2240280"/>
            <a:ext cx="7537450" cy="3406140"/>
          </a:xfrm>
          <a:prstGeom prst="rect">
            <a:avLst/>
          </a:prstGeom>
          <a:noFill/>
        </p:spPr>
        <p:txBody>
          <a:bodyPr wrap="square" rtlCol="0">
            <a:noAutofit/>
          </a:bodyPr>
          <a:p>
            <a:r>
              <a:rPr lang="en-IN" altLang="en-US" sz="2400"/>
              <a:t>1.Personalization: The segmentation process using decision trees allows businesses to personalize marketing strategies for each customer segment.</a:t>
            </a:r>
            <a:endParaRPr lang="en-IN" altLang="en-US" sz="2400"/>
          </a:p>
          <a:p>
            <a:r>
              <a:rPr lang="en-IN" altLang="en-US" sz="2400"/>
              <a:t>2.Adaptability: Decision tree models can adapt to changing market dynamics and customer behavior patterns over time. </a:t>
            </a:r>
            <a:endParaRPr lang="en-IN" altLang="en-US" sz="2400"/>
          </a:p>
          <a:p>
            <a:r>
              <a:rPr lang="en-IN" altLang="en-US" sz="2400"/>
              <a:t>3.Precision and Accuracy: Decision trees offer a powerful method for segmenting customers with remarkable precision</a:t>
            </a:r>
            <a:endParaRPr lang="en-I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5791200" y="4197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object 7"/>
          <p:cNvSpPr txBox="1"/>
          <p:nvPr/>
        </p:nvSpPr>
        <p:spPr>
          <a:xfrm>
            <a:off x="739775" y="1367853"/>
            <a:ext cx="2811780" cy="289560"/>
          </a:xfrm>
          <a:prstGeom prst="rect">
            <a:avLst/>
          </a:prstGeom>
        </p:spPr>
        <p:txBody>
          <a:bodyPr vert="horz" wrap="square" lIns="0" tIns="12700" rIns="0" bIns="0" rtlCol="0">
            <a:spAutoFit/>
          </a:bodyPr>
          <a:p>
            <a:pPr marL="12700">
              <a:lnSpc>
                <a:spcPct val="100000"/>
              </a:lnSpc>
              <a:spcBef>
                <a:spcPts val="100"/>
              </a:spcBef>
            </a:pPr>
            <a:endParaRPr sz="1800">
              <a:latin typeface="Trebuchet MS" panose="020B0603020202020204"/>
              <a:cs typeface="Trebuchet MS" panose="020B0603020202020204"/>
            </a:endParaRPr>
          </a:p>
        </p:txBody>
      </p:sp>
      <p:sp>
        <p:nvSpPr>
          <p:cNvPr id="19" name="Text Box 18"/>
          <p:cNvSpPr txBox="1"/>
          <p:nvPr/>
        </p:nvSpPr>
        <p:spPr>
          <a:xfrm>
            <a:off x="685800" y="1295400"/>
            <a:ext cx="7305040" cy="3321050"/>
          </a:xfrm>
          <a:prstGeom prst="rect">
            <a:avLst/>
          </a:prstGeom>
          <a:noFill/>
        </p:spPr>
        <p:txBody>
          <a:bodyPr wrap="square" rtlCol="0">
            <a:noAutofit/>
          </a:bodyPr>
          <a:p>
            <a:endParaRPr lang="en-US"/>
          </a:p>
          <a:p>
            <a:r>
              <a:rPr lang="en-US" sz="2400"/>
              <a:t>1. Data Collection and Preparation: Gather customer data from various sources such as CRM systems, transaction records, website interactions, demographic information, etc.</a:t>
            </a:r>
            <a:endParaRPr lang="en-US" sz="2400"/>
          </a:p>
          <a:p>
            <a:r>
              <a:rPr lang="en-US" sz="2400"/>
              <a:t>2. Feature Selection:</a:t>
            </a:r>
            <a:r>
              <a:rPr lang="en-IN" altLang="en-US" sz="2400"/>
              <a:t> </a:t>
            </a:r>
            <a:r>
              <a:rPr lang="en-US" sz="2400"/>
              <a:t>Identify relevant customer attributes (features) that are likely to contribute to segmentation, such as demographics, purchase history, browsing behavior, etc. </a:t>
            </a:r>
            <a:endParaRPr lang="en-US" sz="2400"/>
          </a:p>
          <a:p>
            <a:r>
              <a:rPr lang="en-US" sz="2400"/>
              <a:t>3. Splitting the Data:</a:t>
            </a:r>
            <a:r>
              <a:rPr lang="en-IN" altLang="en-US" sz="2400"/>
              <a:t> </a:t>
            </a:r>
            <a:r>
              <a:rPr lang="en-US" sz="2400"/>
              <a:t>Divide the dataset into training and testing sets to evaluate the performance of the decision tree model.</a:t>
            </a:r>
            <a:endParaRPr lang="en-US" sz="2400"/>
          </a:p>
          <a:p>
            <a:r>
              <a:rPr lang="en-US"/>
              <a:t>   </a:t>
            </a:r>
            <a:endParaRPr 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4392</Words>
  <Application>WPS Presentation</Application>
  <PresentationFormat>Custom</PresentationFormat>
  <Paragraphs>110</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Trebuchet MS</vt:lpstr>
      <vt:lpstr>Calibri</vt:lpstr>
      <vt:lpstr>Microsoft YaHei</vt:lpstr>
      <vt:lpstr>Arial Unicode MS</vt:lpstr>
      <vt:lpstr>Arial Black</vt:lpstr>
      <vt:lpstr>Bahnschrift</vt:lpstr>
      <vt:lpstr>Bahnschrift Condensed</vt:lpstr>
      <vt:lpstr>Bahnschrift Light</vt:lpstr>
      <vt:lpstr>Bahnschrift Light Condensed</vt:lpstr>
      <vt:lpstr>Bahnschrift Light SemiCondensed</vt:lpstr>
      <vt:lpstr>Bahnschrift SemiBold</vt:lpstr>
      <vt:lpstr>Bahnschrift SemiBold Condensed</vt:lpstr>
      <vt:lpstr>Office Theme</vt:lpstr>
      <vt:lpstr>Student Name</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Nithisha K</dc:creator>
  <cp:lastModifiedBy>madha</cp:lastModifiedBy>
  <cp:revision>3</cp:revision>
  <dcterms:created xsi:type="dcterms:W3CDTF">2024-03-29T05:08:00Z</dcterms:created>
  <dcterms:modified xsi:type="dcterms:W3CDTF">2024-03-29T14:03:01Z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D8724AD919544DA7ABEA37CD95B08ECB_13</vt:lpwstr>
  </property>
  <property fmtid="{D5CDD505-2E9C-101B-9397-08002B2CF9AE}" pid="5" name="KSOProductBuildVer">
    <vt:lpwstr>1033-12.2.0.13489</vt:lpwstr>
  </property>
</Properties>
</file>