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 id="264" r:id="rId12"/>
    <p:sldId id="268" r:id="rId13"/>
    <p:sldId id="270"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9" d="100"/>
          <a:sy n="89" d="100"/>
        </p:scale>
        <p:origin x="-403" y="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7223125" cy="1111250"/>
          </a:xfrm>
          <a:prstGeom prst="rect">
            <a:avLst/>
          </a:prstGeom>
        </p:spPr>
        <p:txBody>
          <a:bodyPr vert="horz" wrap="square" lIns="0" tIns="16510" rIns="0" bIns="0" rtlCol="0">
            <a:noAutofit/>
          </a:bodyPr>
          <a:lstStyle/>
          <a:p>
            <a:pPr marL="3213735">
              <a:lnSpc>
                <a:spcPct val="100000"/>
              </a:lnSpc>
              <a:spcBef>
                <a:spcPts val="130"/>
              </a:spcBef>
            </a:pPr>
            <a:r>
              <a:rPr lang="en-IN" spc="15" dirty="0"/>
              <a:t>RAJA RAJESHWARI M</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609600" y="891540"/>
            <a:ext cx="9881870" cy="4888230"/>
          </a:xfrm>
        </p:spPr>
        <p:txBody>
          <a:bodyPr wrap="square">
            <a:noAutofit/>
          </a:bodyPr>
          <a:p>
            <a:endParaRPr lang="en-US"/>
          </a:p>
          <a:p>
            <a:r>
              <a:rPr lang="en-US" sz="2800">
                <a:sym typeface="+mn-ea"/>
              </a:rPr>
              <a:t>5. Model Training: Train the compiled model on the training data using the fit() function.</a:t>
            </a:r>
            <a:endParaRPr lang="en-US" sz="2800"/>
          </a:p>
          <a:p>
            <a:r>
              <a:rPr lang="en-US" sz="2800">
                <a:sym typeface="+mn-ea"/>
              </a:rPr>
              <a:t>6. Model Evaluation:Evaluate the trained model's performance on the test set using evaluation metrics such as accuracy, precision, recall, and F1-score.</a:t>
            </a:r>
            <a:endParaRPr lang="en-US" sz="2800"/>
          </a:p>
          <a:p>
            <a:r>
              <a:rPr lang="en-US" sz="2800">
                <a:sym typeface="+mn-ea"/>
              </a:rPr>
              <a:t>7. Model Deployment: Deploy the trained model for real-world applications, allowing businesses to segment new or unseen customer data.</a:t>
            </a:r>
            <a:endParaRPr lang="en-US" sz="2800"/>
          </a:p>
          <a:p>
            <a:r>
              <a:rPr lang="en-US" sz="2800">
                <a:sym typeface="+mn-ea"/>
              </a:rPr>
              <a:t>8.Iterative Refinement:</a:t>
            </a:r>
            <a:endParaRPr lang="en-US" sz="2800"/>
          </a:p>
          <a:p>
            <a:r>
              <a:rPr lang="en-US" sz="2800">
                <a:sym typeface="+mn-ea"/>
              </a:rPr>
              <a:t>  Continuously refine the model based on feedback and new data to improve its accuracy and generalization performance.</a:t>
            </a:r>
            <a:endParaRPr lang="en-US" sz="2800"/>
          </a:p>
          <a:p>
            <a:r>
              <a:rPr lang="en-US" sz="2400">
                <a:sym typeface="+mn-ea"/>
              </a:rPr>
              <a:t>   </a:t>
            </a:r>
            <a:endParaRPr lang="en-US" sz="2400"/>
          </a:p>
          <a:p>
            <a:endParaRPr lang="en-US" sz="2400"/>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IMG-20240401-WA0022"/>
          <p:cNvPicPr>
            <a:picLocks noChangeAspect="1"/>
          </p:cNvPicPr>
          <p:nvPr/>
        </p:nvPicPr>
        <p:blipFill>
          <a:blip r:embed="rId1"/>
          <a:stretch>
            <a:fillRect/>
          </a:stretch>
        </p:blipFill>
        <p:spPr>
          <a:xfrm>
            <a:off x="683895" y="1066800"/>
            <a:ext cx="10346690" cy="4396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1534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304800" y="1413510"/>
            <a:ext cx="9954895" cy="4212590"/>
          </a:xfrm>
          <a:prstGeom prst="rect">
            <a:avLst/>
          </a:prstGeom>
          <a:noFill/>
        </p:spPr>
        <p:txBody>
          <a:bodyPr wrap="square" rtlCol="0">
            <a:noAutofit/>
          </a:bodyPr>
          <a:p>
            <a:r>
              <a:rPr lang="en-US" sz="2400"/>
              <a:t>Upon implementing the Recurrent Neural Network (RNN) model for customer segmentation, we observed promising results that signify its effectiveness in analyzing sequential customer data and identifying meaningful customer segments. The model achieved an accuracy of [insert accuracy here] on the test set, indicating its ability to accurately classify customers into their respective segments based on their historical behaviors and interactions.</a:t>
            </a:r>
            <a:endParaRPr lang="en-US" sz="2400"/>
          </a:p>
          <a:p>
            <a:endParaRPr lang="en-US" sz="2400"/>
          </a:p>
          <a:p>
            <a:r>
              <a:rPr lang="en-US" sz="2400"/>
              <a:t>Overall, the results highlight the potential of RNN-based customer segmentation to provide businesses with actionable insights that can inform targeted marketing strategies, enhance customer engagement, and drive business growth.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743200" y="2034540"/>
            <a:ext cx="5191760" cy="1645285"/>
          </a:xfrm>
          <a:prstGeom prst="rect">
            <a:avLst/>
          </a:prstGeom>
          <a:noFill/>
        </p:spPr>
        <p:txBody>
          <a:bodyPr wrap="square" rtlCol="0">
            <a:noAutofit/>
          </a:bodyPr>
          <a:p>
            <a:r>
              <a:rPr lang="en-US" sz="3600"/>
              <a:t>Customer Segmentation</a:t>
            </a:r>
            <a:endParaRPr lang="en-US" sz="3600"/>
          </a:p>
          <a:p>
            <a:r>
              <a:rPr lang="en-US" sz="3600"/>
              <a:t>for Targeted Marketing </a:t>
            </a:r>
            <a:endParaRPr lang="en-US" sz="3600"/>
          </a:p>
          <a:p>
            <a:r>
              <a:rPr lang="en-US" sz="3600"/>
              <a:t>using </a:t>
            </a:r>
            <a:r>
              <a:rPr lang="en-IN" altLang="en-US" sz="3600"/>
              <a:t>RNN</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2971800" y="1752600"/>
            <a:ext cx="6504305" cy="3107690"/>
          </a:xfrm>
          <a:prstGeom prst="rect">
            <a:avLst/>
          </a:prstGeom>
          <a:noFill/>
        </p:spPr>
        <p:txBody>
          <a:bodyPr wrap="square" rtlCol="0">
            <a:spAutoFit/>
          </a:bodyPr>
          <a:p>
            <a:r>
              <a:rPr lang="en-IN" altLang="en-US" sz="2800"/>
              <a:t>1.Introduction to Customer Segmentation</a:t>
            </a:r>
            <a:endParaRPr lang="en-IN" altLang="en-US" sz="2800"/>
          </a:p>
          <a:p>
            <a:r>
              <a:rPr lang="en-IN" altLang="en-US" sz="2800"/>
              <a:t>2.Overview of the project</a:t>
            </a:r>
            <a:endParaRPr lang="en-IN" altLang="en-US" sz="2800"/>
          </a:p>
          <a:p>
            <a:r>
              <a:rPr lang="en-IN" altLang="en-US" sz="2800"/>
              <a:t>3.Identification of End Users</a:t>
            </a:r>
            <a:endParaRPr lang="en-IN" altLang="en-US" sz="2800"/>
          </a:p>
          <a:p>
            <a:r>
              <a:rPr lang="en-IN" altLang="en-US" sz="2800"/>
              <a:t>4.Our Solution and its value proposition</a:t>
            </a:r>
            <a:endParaRPr lang="en-IN" altLang="en-US" sz="2800"/>
          </a:p>
          <a:p>
            <a:r>
              <a:rPr lang="en-IN" altLang="en-US" sz="2800"/>
              <a:t>5.The Wow Factor in Our Solution</a:t>
            </a:r>
            <a:endParaRPr lang="en-IN" altLang="en-US" sz="2800"/>
          </a:p>
          <a:p>
            <a:r>
              <a:rPr lang="en-IN" altLang="en-US" sz="2800"/>
              <a:t>6.Modelling Approach</a:t>
            </a:r>
            <a:endParaRPr lang="en-IN" altLang="en-US" sz="2800"/>
          </a:p>
          <a:p>
            <a:r>
              <a:rPr lang="en-IN" altLang="en-US" sz="2800"/>
              <a:t>7.Results and Performance Evaluation</a:t>
            </a:r>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3200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834630" y="1066800"/>
            <a:ext cx="306070" cy="27876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14350" y="1676400"/>
            <a:ext cx="8839200" cy="3969385"/>
          </a:xfrm>
          <a:prstGeom prst="rect">
            <a:avLst/>
          </a:prstGeom>
          <a:noFill/>
        </p:spPr>
        <p:txBody>
          <a:bodyPr wrap="square" rtlCol="0">
            <a:spAutoFit/>
          </a:bodyPr>
          <a:p>
            <a:r>
              <a:rPr lang="en-US" sz="2800"/>
              <a:t>Customer segmentation is a critical strategy for businesses aiming to personalize their marketing efforts and improve customer satisfaction. By dividing their customer base into distinct groups based on shared characteristics or behaviors, companies can better understand their customers' needs and preferences. One effective approach to customer segmentation is using Recurrent Neural Networks (RNNs), which are well-suited for analyzing sequential data such as customer transaction histories and website interactions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467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09600" y="1828800"/>
            <a:ext cx="8614410" cy="3522345"/>
          </a:xfrm>
          <a:prstGeom prst="rect">
            <a:avLst/>
          </a:prstGeom>
          <a:noFill/>
        </p:spPr>
        <p:txBody>
          <a:bodyPr wrap="square" rtlCol="0">
            <a:noAutofit/>
          </a:bodyPr>
          <a:p>
            <a:r>
              <a:rPr lang="en-US" sz="2400"/>
              <a:t>The project aims to develop a machine learning solution for customer segmentation using Recurrent Neural Networks (RNNs). Customer segmentation plays a pivotal role in enhancing marketing strategies and fostering customer engagement by categorizing customers into meaningful groups based on their behaviors, preferences, and characteristics. Leveraging sequential customer data, including purchase histories, website interactions, and product preferences, the proposed solution seeks to uncover hidden patterns and trends that differentiate customer segments. By employing RNNs, which are adept at handling sequential data, the model will be trained to analyze the temporal dependencies within customer data and generate insightful segmentation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99135" y="1828800"/>
            <a:ext cx="10347960" cy="4001135"/>
          </a:xfrm>
          <a:prstGeom prst="rect">
            <a:avLst/>
          </a:prstGeom>
          <a:noFill/>
        </p:spPr>
        <p:txBody>
          <a:bodyPr wrap="square" rtlCol="0">
            <a:noAutofit/>
          </a:bodyPr>
          <a:p>
            <a:r>
              <a:rPr lang="en-IN" altLang="en-US" sz="2400"/>
              <a:t>1.</a:t>
            </a:r>
            <a:r>
              <a:rPr lang="en-US" sz="2400" u="sng"/>
              <a:t>Retail and e-commerce companies</a:t>
            </a:r>
            <a:r>
              <a:rPr lang="en-US" sz="2400"/>
              <a:t> can use the segmentation model to tailor product recommendations, personalize promotions, and optimize pricing strategies </a:t>
            </a:r>
            <a:endParaRPr lang="en-US" sz="2400"/>
          </a:p>
          <a:p>
            <a:r>
              <a:rPr lang="en-IN" altLang="en-US" sz="2400"/>
              <a:t>2.</a:t>
            </a:r>
            <a:r>
              <a:rPr lang="en-US" sz="2400" u="sng"/>
              <a:t>Banks and financial institutions</a:t>
            </a:r>
            <a:r>
              <a:rPr lang="en-US" sz="2400"/>
              <a:t> can leverage customer segmentation to offer personalized financial products and services,</a:t>
            </a:r>
            <a:endParaRPr lang="en-US" sz="2400"/>
          </a:p>
          <a:p>
            <a:r>
              <a:rPr lang="en-IN" altLang="en-US" sz="2400"/>
              <a:t>3.</a:t>
            </a:r>
            <a:r>
              <a:rPr lang="en-US" sz="2400" u="sng"/>
              <a:t>Telecommunications companies</a:t>
            </a:r>
            <a:r>
              <a:rPr lang="en-US" sz="2400"/>
              <a:t> can utilize customer segmentation to optimize service offerings, target marketing campaigns for new service launches.</a:t>
            </a:r>
            <a:endParaRPr lang="en-US" sz="2400"/>
          </a:p>
          <a:p>
            <a:r>
              <a:rPr lang="en-IN" altLang="en-US" sz="2400"/>
              <a:t>4.</a:t>
            </a:r>
            <a:r>
              <a:rPr lang="en-US" sz="2400" u="sng"/>
              <a:t>Healthcare organizations</a:t>
            </a:r>
            <a:r>
              <a:rPr lang="en-US" sz="2400"/>
              <a:t> can apply customer segmentation to personalize patient care and treatment plans, identify high-risk patient populations for proactive intervention, and optimize resource allocation for healthcare services.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88392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429000" y="1941195"/>
            <a:ext cx="6958965" cy="3647440"/>
          </a:xfrm>
          <a:prstGeom prst="rect">
            <a:avLst/>
          </a:prstGeom>
          <a:noFill/>
        </p:spPr>
        <p:txBody>
          <a:bodyPr wrap="square" rtlCol="0">
            <a:noAutofit/>
          </a:bodyPr>
          <a:p>
            <a:r>
              <a:rPr lang="en-US" sz="2400"/>
              <a:t>Our solution offers businesses a powerful tool for customer segmentation using Recurrent Neural Networks (RNNs), enabling them to gain deep insights into their customer base and tailor their marketing strategies effectively. By leveraging sequential customer data, our solution identifies hidden patterns and trends in customer behaviors over time, allowing businesses to segment their customers into meaningful groups based on shared characteristics, preferences, and behaviors.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667000" y="1447800"/>
            <a:ext cx="7537450" cy="5217160"/>
          </a:xfrm>
          <a:prstGeom prst="rect">
            <a:avLst/>
          </a:prstGeom>
          <a:noFill/>
        </p:spPr>
        <p:txBody>
          <a:bodyPr wrap="square" rtlCol="0">
            <a:noAutofit/>
          </a:bodyPr>
          <a:p>
            <a:r>
              <a:rPr lang="en-IN" altLang="en-US" sz="2400"/>
              <a:t>1.Personalization: By segmenting customers into meaningful groups based on their behaviors and preferences over time, businesses can deliver highly personalized marketing  leading to increased customer engagement and satisfaction.</a:t>
            </a:r>
            <a:endParaRPr lang="en-IN" altLang="en-US" sz="2400"/>
          </a:p>
          <a:p>
            <a:r>
              <a:rPr lang="en-IN" altLang="en-US" sz="2400"/>
              <a:t>2.Efficiency and Scalability: Our solution is designed to handle large volumes of customer data efficiently, making it scalable for businesses of all sizes. </a:t>
            </a:r>
            <a:endParaRPr lang="en-IN" altLang="en-US" sz="2400"/>
          </a:p>
          <a:p>
            <a:r>
              <a:rPr lang="en-IN" altLang="en-US" sz="2400"/>
              <a:t>3.Actionable Insights: The insights generated by our solution are actionable, empowering businesses to make informed decisions and take targeted actions to drive business growth and success.</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5791200" y="41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object 7"/>
          <p:cNvSpPr txBox="1"/>
          <p:nvPr/>
        </p:nvSpPr>
        <p:spPr>
          <a:xfrm>
            <a:off x="739775" y="1367853"/>
            <a:ext cx="2811780" cy="289560"/>
          </a:xfrm>
          <a:prstGeom prst="rect">
            <a:avLst/>
          </a:prstGeom>
        </p:spPr>
        <p:txBody>
          <a:bodyPr vert="horz" wrap="square" lIns="0" tIns="12700" rIns="0" bIns="0" rtlCol="0">
            <a:spAutoFit/>
          </a:bodyPr>
          <a:p>
            <a:pPr marL="12700">
              <a:lnSpc>
                <a:spcPct val="100000"/>
              </a:lnSpc>
              <a:spcBef>
                <a:spcPts val="100"/>
              </a:spcBef>
            </a:pPr>
            <a:endParaRPr sz="1800">
              <a:latin typeface="Trebuchet MS" panose="020B0603020202020204"/>
              <a:cs typeface="Trebuchet MS" panose="020B0603020202020204"/>
            </a:endParaRPr>
          </a:p>
        </p:txBody>
      </p:sp>
      <p:sp>
        <p:nvSpPr>
          <p:cNvPr id="19" name="Text Box 18"/>
          <p:cNvSpPr txBox="1"/>
          <p:nvPr/>
        </p:nvSpPr>
        <p:spPr>
          <a:xfrm>
            <a:off x="685800" y="1295400"/>
            <a:ext cx="10246360" cy="4782185"/>
          </a:xfrm>
          <a:prstGeom prst="rect">
            <a:avLst/>
          </a:prstGeom>
          <a:noFill/>
        </p:spPr>
        <p:txBody>
          <a:bodyPr wrap="square" rtlCol="0">
            <a:noAutofit/>
          </a:bodyPr>
          <a:p>
            <a:r>
              <a:rPr lang="en-US" sz="2400"/>
              <a:t>1. Data Preprocessing:Import and preprocess the sequential customer data, which may include transaction histories, website interactions, and other relevant behavioral data.</a:t>
            </a:r>
            <a:endParaRPr lang="en-US" sz="2400"/>
          </a:p>
          <a:p>
            <a:r>
              <a:rPr lang="en-US" sz="2400"/>
              <a:t>2. Data Splitting</a:t>
            </a:r>
            <a:r>
              <a:rPr lang="en-IN" altLang="en-US" sz="2400"/>
              <a:t>:</a:t>
            </a:r>
            <a:r>
              <a:rPr lang="en-US" sz="2400"/>
              <a:t>Split the preprocessed data into training, validation, and test sets. It's crucial to ensure that the temporal order of the sequences is preserved during splitting to prevent data leakage.</a:t>
            </a:r>
            <a:endParaRPr lang="en-US" sz="2400"/>
          </a:p>
          <a:p>
            <a:r>
              <a:rPr lang="en-US" sz="2400"/>
              <a:t>3. Model Architecture:Design the RNN architecture tailored to the task of customer segmentation. Common choices include SimpleRNN, LSTM (Long Short-Term Memory), or GRU (Gated Recurrent Unit).</a:t>
            </a:r>
            <a:endParaRPr lang="en-US" sz="2400"/>
          </a:p>
          <a:p>
            <a:r>
              <a:rPr lang="en-US" sz="2400"/>
              <a:t>4. Model Compilation: Compile the RNN model using an appropriate loss function and optimizer. For multi-class classification (segmentation), categorical cross-entropy loss is commonly used, along with optimizers like Adam or RMSprop.</a:t>
            </a:r>
            <a:endParaRPr lang="en-US" sz="2400"/>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Presentation</Application>
  <PresentationFormat>Custom</PresentationFormat>
  <Paragraphs>110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Calibri</vt:lpstr>
      <vt:lpstr>Microsoft YaHei</vt:lpstr>
      <vt:lpstr>Arial Unicode MS</vt:lpstr>
      <vt:lpstr>Office Theme</vt:lpstr>
      <vt:lpstr>RAJA RAJESHWARI M</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madha</cp:lastModifiedBy>
  <cp:revision>5</cp:revision>
  <dcterms:created xsi:type="dcterms:W3CDTF">2024-03-29T05:08:00Z</dcterms:created>
  <dcterms:modified xsi:type="dcterms:W3CDTF">2024-04-01T13:55:37Z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D8724AD919544DA7ABEA37CD95B08ECB_13</vt:lpwstr>
  </property>
  <property fmtid="{D5CDD505-2E9C-101B-9397-08002B2CF9AE}" pid="5" name="KSOProductBuildVer">
    <vt:lpwstr>1033-12.2.0.13489</vt:lpwstr>
  </property>
</Properties>
</file>