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90" r:id="rId2"/>
    <p:sldId id="291" r:id="rId3"/>
    <p:sldId id="292" r:id="rId4"/>
    <p:sldId id="257" r:id="rId5"/>
    <p:sldId id="272" r:id="rId6"/>
    <p:sldId id="274" r:id="rId7"/>
    <p:sldId id="273" r:id="rId8"/>
    <p:sldId id="258" r:id="rId9"/>
    <p:sldId id="259" r:id="rId10"/>
    <p:sldId id="260" r:id="rId11"/>
    <p:sldId id="261" r:id="rId12"/>
    <p:sldId id="262" r:id="rId13"/>
    <p:sldId id="267" r:id="rId14"/>
    <p:sldId id="263" r:id="rId15"/>
    <p:sldId id="264" r:id="rId16"/>
    <p:sldId id="265" r:id="rId17"/>
    <p:sldId id="266" r:id="rId18"/>
    <p:sldId id="269" r:id="rId19"/>
    <p:sldId id="270"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4C927-393A-4F0C-917A-B399F5D22A1A}" v="14" dt="2024-08-09T07:44:04.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63D12-67D7-4983-A89D-5B719181F6FA}"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29FE-07F5-4D6A-9643-1241FC8AF57A}" type="slidenum">
              <a:rPr lang="en-IN" smtClean="0"/>
              <a:t>‹#›</a:t>
            </a:fld>
            <a:endParaRPr lang="en-IN"/>
          </a:p>
        </p:txBody>
      </p:sp>
    </p:spTree>
    <p:extLst>
      <p:ext uri="{BB962C8B-B14F-4D97-AF65-F5344CB8AC3E}">
        <p14:creationId xmlns:p14="http://schemas.microsoft.com/office/powerpoint/2010/main" val="322789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2176-4126-E5DD-4F68-33FE23EF9B5F}"/>
              </a:ext>
            </a:extLst>
          </p:cNvPr>
          <p:cNvSpPr>
            <a:spLocks noGrp="1"/>
          </p:cNvSpPr>
          <p:nvPr>
            <p:ph type="title"/>
          </p:nvPr>
        </p:nvSpPr>
        <p:spPr>
          <a:xfrm>
            <a:off x="1371600" y="1376516"/>
            <a:ext cx="9601200" cy="1209368"/>
          </a:xfrm>
        </p:spPr>
        <p:txBody>
          <a:bodyPr/>
          <a:lstStyle/>
          <a:p>
            <a:r>
              <a:rPr lang="en-IN" dirty="0"/>
              <a:t>                  PROJECT OVERVIEW</a:t>
            </a:r>
          </a:p>
        </p:txBody>
      </p:sp>
      <p:sp>
        <p:nvSpPr>
          <p:cNvPr id="3" name="Content Placeholder 2">
            <a:extLst>
              <a:ext uri="{FF2B5EF4-FFF2-40B4-BE49-F238E27FC236}">
                <a16:creationId xmlns:a16="http://schemas.microsoft.com/office/drawing/2014/main" id="{E9AF1B23-6F8B-F60C-EB7A-A39A03514563}"/>
              </a:ext>
            </a:extLst>
          </p:cNvPr>
          <p:cNvSpPr>
            <a:spLocks noGrp="1"/>
          </p:cNvSpPr>
          <p:nvPr>
            <p:ph idx="1"/>
          </p:nvPr>
        </p:nvSpPr>
        <p:spPr>
          <a:xfrm>
            <a:off x="1371600" y="3106994"/>
            <a:ext cx="9601200" cy="2760406"/>
          </a:xfrm>
        </p:spPr>
        <p:txBody>
          <a:bodyPr/>
          <a:lstStyle/>
          <a:p>
            <a:pPr marL="0" indent="0">
              <a:buNone/>
            </a:pPr>
            <a:r>
              <a:rPr lang="en-IN" dirty="0"/>
              <a:t>                                                                      BY</a:t>
            </a:r>
          </a:p>
          <a:p>
            <a:pPr marL="0" indent="0">
              <a:buNone/>
            </a:pPr>
            <a:r>
              <a:rPr lang="en-IN" dirty="0"/>
              <a:t>                                                              Sai Sree Raja</a:t>
            </a:r>
          </a:p>
          <a:p>
            <a:pPr marL="0" indent="0">
              <a:buNone/>
            </a:pPr>
            <a:r>
              <a:rPr lang="en-IN" dirty="0"/>
              <a:t>                                                         Data Analyst Intern</a:t>
            </a:r>
          </a:p>
          <a:p>
            <a:pPr marL="0" indent="0">
              <a:buNone/>
            </a:pPr>
            <a:r>
              <a:rPr lang="en-IN" dirty="0"/>
              <a:t>                                                                      At</a:t>
            </a:r>
          </a:p>
          <a:p>
            <a:pPr marL="0" indent="0">
              <a:buNone/>
            </a:pPr>
            <a:r>
              <a:rPr lang="en-IN" dirty="0"/>
              <a:t>                                                          UNIFIED MENTOR</a:t>
            </a:r>
          </a:p>
        </p:txBody>
      </p:sp>
    </p:spTree>
    <p:extLst>
      <p:ext uri="{BB962C8B-B14F-4D97-AF65-F5344CB8AC3E}">
        <p14:creationId xmlns:p14="http://schemas.microsoft.com/office/powerpoint/2010/main" val="330640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99DF-97CD-856F-7E1B-446B42A4901A}"/>
              </a:ext>
            </a:extLst>
          </p:cNvPr>
          <p:cNvSpPr>
            <a:spLocks noGrp="1"/>
          </p:cNvSpPr>
          <p:nvPr>
            <p:ph type="title"/>
          </p:nvPr>
        </p:nvSpPr>
        <p:spPr/>
        <p:txBody>
          <a:bodyPr>
            <a:normAutofit fontScale="90000"/>
          </a:bodyPr>
          <a:lstStyle/>
          <a:p>
            <a:pPr>
              <a:lnSpc>
                <a:spcPct val="150000"/>
              </a:lnSpc>
            </a:pPr>
            <a:r>
              <a:rPr lang="en-IN" sz="1800" b="1" kern="100" dirty="0">
                <a:effectLst/>
                <a:latin typeface="Segoe UI" panose="020B0502040204020203" pitchFamily="34" charset="0"/>
                <a:ea typeface="Calibri" panose="020F0502020204030204" pitchFamily="34" charset="0"/>
                <a:cs typeface="Segoe UI" panose="020B0502040204020203" pitchFamily="34" charset="0"/>
              </a:rPr>
              <a:t>Key Performance Indicators (KPIs) :</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1800" kern="100" dirty="0">
                <a:effectLst/>
                <a:latin typeface="Segoe UI" panose="020B0502040204020203" pitchFamily="34" charset="0"/>
                <a:ea typeface="Calibri" panose="020F0502020204030204" pitchFamily="34" charset="0"/>
                <a:cs typeface="Segoe UI" panose="020B0502040204020203" pitchFamily="34" charset="0"/>
              </a:rPr>
              <a:t>For the Analysis, I have identified the KPIs to track and monitor employee performance and attrition. The following KPIs were designed to address. There are various type of KPIs which belong to employee attrition  data and which are shown in figures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14663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C83CC0-0201-37BB-1103-E221CD1A3C1C}"/>
              </a:ext>
            </a:extLst>
          </p:cNvPr>
          <p:cNvPicPr>
            <a:picLocks noGrp="1" noChangeAspect="1"/>
          </p:cNvPicPr>
          <p:nvPr>
            <p:ph idx="1"/>
          </p:nvPr>
        </p:nvPicPr>
        <p:blipFill>
          <a:blip r:embed="rId2"/>
          <a:stretch>
            <a:fillRect/>
          </a:stretch>
        </p:blipFill>
        <p:spPr>
          <a:xfrm>
            <a:off x="2463824" y="1216742"/>
            <a:ext cx="8159086" cy="5112774"/>
          </a:xfrm>
        </p:spPr>
      </p:pic>
      <p:sp>
        <p:nvSpPr>
          <p:cNvPr id="7" name="TextBox 6">
            <a:extLst>
              <a:ext uri="{FF2B5EF4-FFF2-40B4-BE49-F238E27FC236}">
                <a16:creationId xmlns:a16="http://schemas.microsoft.com/office/drawing/2014/main" id="{AC22277F-F455-A9BC-8BDB-78EC4B52399A}"/>
              </a:ext>
            </a:extLst>
          </p:cNvPr>
          <p:cNvSpPr txBox="1"/>
          <p:nvPr/>
        </p:nvSpPr>
        <p:spPr>
          <a:xfrm>
            <a:off x="5781367" y="141323"/>
            <a:ext cx="1524001" cy="707886"/>
          </a:xfrm>
          <a:prstGeom prst="rect">
            <a:avLst/>
          </a:prstGeom>
          <a:noFill/>
        </p:spPr>
        <p:txBody>
          <a:bodyPr wrap="square" rtlCol="0">
            <a:spAutoFit/>
          </a:bodyPr>
          <a:lstStyle/>
          <a:p>
            <a:r>
              <a:rPr lang="en-IN" sz="4000" dirty="0"/>
              <a:t>KPI-1</a:t>
            </a:r>
          </a:p>
        </p:txBody>
      </p:sp>
    </p:spTree>
    <p:extLst>
      <p:ext uri="{BB962C8B-B14F-4D97-AF65-F5344CB8AC3E}">
        <p14:creationId xmlns:p14="http://schemas.microsoft.com/office/powerpoint/2010/main" val="422697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4FDC-75BA-731E-ADFA-BAE7B12347A6}"/>
              </a:ext>
            </a:extLst>
          </p:cNvPr>
          <p:cNvSpPr>
            <a:spLocks noGrp="1"/>
          </p:cNvSpPr>
          <p:nvPr>
            <p:ph type="title"/>
          </p:nvPr>
        </p:nvSpPr>
        <p:spPr>
          <a:xfrm>
            <a:off x="5928852" y="78659"/>
            <a:ext cx="1740309" cy="678426"/>
          </a:xfrm>
        </p:spPr>
        <p:txBody>
          <a:bodyPr>
            <a:normAutofit fontScale="90000"/>
          </a:bodyPr>
          <a:lstStyle/>
          <a:p>
            <a:r>
              <a:rPr lang="en-IN" dirty="0"/>
              <a:t>KPI-2</a:t>
            </a:r>
          </a:p>
        </p:txBody>
      </p:sp>
      <p:pic>
        <p:nvPicPr>
          <p:cNvPr id="5" name="Content Placeholder 4">
            <a:extLst>
              <a:ext uri="{FF2B5EF4-FFF2-40B4-BE49-F238E27FC236}">
                <a16:creationId xmlns:a16="http://schemas.microsoft.com/office/drawing/2014/main" id="{6662A51D-9413-3542-4991-BF996CDCAD20}"/>
              </a:ext>
            </a:extLst>
          </p:cNvPr>
          <p:cNvPicPr>
            <a:picLocks noGrp="1" noChangeAspect="1"/>
          </p:cNvPicPr>
          <p:nvPr>
            <p:ph idx="1"/>
          </p:nvPr>
        </p:nvPicPr>
        <p:blipFill>
          <a:blip r:embed="rId2"/>
          <a:stretch>
            <a:fillRect/>
          </a:stretch>
        </p:blipFill>
        <p:spPr>
          <a:xfrm>
            <a:off x="2393884" y="919316"/>
            <a:ext cx="9444423" cy="4871883"/>
          </a:xfrm>
        </p:spPr>
      </p:pic>
    </p:spTree>
    <p:extLst>
      <p:ext uri="{BB962C8B-B14F-4D97-AF65-F5344CB8AC3E}">
        <p14:creationId xmlns:p14="http://schemas.microsoft.com/office/powerpoint/2010/main" val="95183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6DE-9362-0CB5-BBC8-4CFA2C45BB6C}"/>
              </a:ext>
            </a:extLst>
          </p:cNvPr>
          <p:cNvSpPr>
            <a:spLocks noGrp="1"/>
          </p:cNvSpPr>
          <p:nvPr>
            <p:ph type="title"/>
          </p:nvPr>
        </p:nvSpPr>
        <p:spPr>
          <a:xfrm>
            <a:off x="5663381" y="1"/>
            <a:ext cx="1730478" cy="766916"/>
          </a:xfrm>
        </p:spPr>
        <p:txBody>
          <a:bodyPr/>
          <a:lstStyle/>
          <a:p>
            <a:r>
              <a:rPr lang="en-IN" dirty="0"/>
              <a:t>KPI-3</a:t>
            </a:r>
          </a:p>
        </p:txBody>
      </p:sp>
      <p:pic>
        <p:nvPicPr>
          <p:cNvPr id="5" name="Content Placeholder 4">
            <a:extLst>
              <a:ext uri="{FF2B5EF4-FFF2-40B4-BE49-F238E27FC236}">
                <a16:creationId xmlns:a16="http://schemas.microsoft.com/office/drawing/2014/main" id="{54A51FD3-284C-22A6-330C-D0B928A58B8C}"/>
              </a:ext>
            </a:extLst>
          </p:cNvPr>
          <p:cNvPicPr>
            <a:picLocks noGrp="1" noChangeAspect="1"/>
          </p:cNvPicPr>
          <p:nvPr>
            <p:ph idx="1"/>
          </p:nvPr>
        </p:nvPicPr>
        <p:blipFill>
          <a:blip r:embed="rId2"/>
          <a:stretch>
            <a:fillRect/>
          </a:stretch>
        </p:blipFill>
        <p:spPr>
          <a:xfrm>
            <a:off x="2389239" y="1130710"/>
            <a:ext cx="8150941" cy="4876799"/>
          </a:xfrm>
        </p:spPr>
      </p:pic>
    </p:spTree>
    <p:extLst>
      <p:ext uri="{BB962C8B-B14F-4D97-AF65-F5344CB8AC3E}">
        <p14:creationId xmlns:p14="http://schemas.microsoft.com/office/powerpoint/2010/main" val="157820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E079-A3A3-C9BA-B0F7-BEA088987079}"/>
              </a:ext>
            </a:extLst>
          </p:cNvPr>
          <p:cNvSpPr>
            <a:spLocks noGrp="1"/>
          </p:cNvSpPr>
          <p:nvPr>
            <p:ph type="title"/>
          </p:nvPr>
        </p:nvSpPr>
        <p:spPr>
          <a:xfrm>
            <a:off x="5889523" y="114300"/>
            <a:ext cx="1700980" cy="927919"/>
          </a:xfrm>
        </p:spPr>
        <p:txBody>
          <a:bodyPr>
            <a:normAutofit/>
          </a:bodyPr>
          <a:lstStyle/>
          <a:p>
            <a:r>
              <a:rPr lang="en-IN" sz="4000" dirty="0"/>
              <a:t>KPI-4</a:t>
            </a:r>
          </a:p>
        </p:txBody>
      </p:sp>
      <p:pic>
        <p:nvPicPr>
          <p:cNvPr id="5" name="Content Placeholder 4">
            <a:extLst>
              <a:ext uri="{FF2B5EF4-FFF2-40B4-BE49-F238E27FC236}">
                <a16:creationId xmlns:a16="http://schemas.microsoft.com/office/drawing/2014/main" id="{8CAF7730-3B27-E66E-39E1-4B8C4A5FA01D}"/>
              </a:ext>
            </a:extLst>
          </p:cNvPr>
          <p:cNvPicPr>
            <a:picLocks noGrp="1" noChangeAspect="1"/>
          </p:cNvPicPr>
          <p:nvPr>
            <p:ph idx="1"/>
          </p:nvPr>
        </p:nvPicPr>
        <p:blipFill>
          <a:blip r:embed="rId2"/>
          <a:stretch>
            <a:fillRect/>
          </a:stretch>
        </p:blipFill>
        <p:spPr>
          <a:xfrm>
            <a:off x="2172069" y="943897"/>
            <a:ext cx="8958047" cy="5289755"/>
          </a:xfrm>
        </p:spPr>
      </p:pic>
    </p:spTree>
    <p:extLst>
      <p:ext uri="{BB962C8B-B14F-4D97-AF65-F5344CB8AC3E}">
        <p14:creationId xmlns:p14="http://schemas.microsoft.com/office/powerpoint/2010/main" val="83649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C0E4-227E-CCE9-07C8-4BAE49693E9E}"/>
              </a:ext>
            </a:extLst>
          </p:cNvPr>
          <p:cNvSpPr>
            <a:spLocks noGrp="1"/>
          </p:cNvSpPr>
          <p:nvPr>
            <p:ph type="title"/>
          </p:nvPr>
        </p:nvSpPr>
        <p:spPr>
          <a:xfrm>
            <a:off x="5250426" y="0"/>
            <a:ext cx="1474839" cy="816077"/>
          </a:xfrm>
        </p:spPr>
        <p:txBody>
          <a:bodyPr>
            <a:normAutofit/>
          </a:bodyPr>
          <a:lstStyle/>
          <a:p>
            <a:r>
              <a:rPr lang="en-IN" sz="4000" dirty="0"/>
              <a:t>KPI-5</a:t>
            </a:r>
          </a:p>
        </p:txBody>
      </p:sp>
      <p:pic>
        <p:nvPicPr>
          <p:cNvPr id="5" name="Content Placeholder 4">
            <a:extLst>
              <a:ext uri="{FF2B5EF4-FFF2-40B4-BE49-F238E27FC236}">
                <a16:creationId xmlns:a16="http://schemas.microsoft.com/office/drawing/2014/main" id="{024DB70A-25F0-287F-DA8E-CDD61F3E2262}"/>
              </a:ext>
            </a:extLst>
          </p:cNvPr>
          <p:cNvPicPr>
            <a:picLocks noGrp="1" noChangeAspect="1"/>
          </p:cNvPicPr>
          <p:nvPr>
            <p:ph idx="1"/>
          </p:nvPr>
        </p:nvPicPr>
        <p:blipFill>
          <a:blip r:embed="rId2"/>
          <a:stretch>
            <a:fillRect/>
          </a:stretch>
        </p:blipFill>
        <p:spPr>
          <a:xfrm>
            <a:off x="2214716" y="816077"/>
            <a:ext cx="8305800" cy="5093110"/>
          </a:xfrm>
        </p:spPr>
      </p:pic>
    </p:spTree>
    <p:extLst>
      <p:ext uri="{BB962C8B-B14F-4D97-AF65-F5344CB8AC3E}">
        <p14:creationId xmlns:p14="http://schemas.microsoft.com/office/powerpoint/2010/main" val="80837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8E89-08C8-8941-7CE0-804EC8182383}"/>
              </a:ext>
            </a:extLst>
          </p:cNvPr>
          <p:cNvSpPr>
            <a:spLocks noGrp="1"/>
          </p:cNvSpPr>
          <p:nvPr>
            <p:ph type="title"/>
          </p:nvPr>
        </p:nvSpPr>
        <p:spPr>
          <a:xfrm>
            <a:off x="5122606" y="137652"/>
            <a:ext cx="2251588" cy="943896"/>
          </a:xfrm>
        </p:spPr>
        <p:txBody>
          <a:bodyPr>
            <a:normAutofit/>
          </a:bodyPr>
          <a:lstStyle/>
          <a:p>
            <a:r>
              <a:rPr lang="en-IN" sz="4000" dirty="0"/>
              <a:t>KPI-6</a:t>
            </a:r>
          </a:p>
        </p:txBody>
      </p:sp>
      <p:pic>
        <p:nvPicPr>
          <p:cNvPr id="5" name="Content Placeholder 4">
            <a:extLst>
              <a:ext uri="{FF2B5EF4-FFF2-40B4-BE49-F238E27FC236}">
                <a16:creationId xmlns:a16="http://schemas.microsoft.com/office/drawing/2014/main" id="{EA75E1CE-8EE4-51CD-ABD1-CF8A6C3F4217}"/>
              </a:ext>
            </a:extLst>
          </p:cNvPr>
          <p:cNvPicPr>
            <a:picLocks noGrp="1" noChangeAspect="1"/>
          </p:cNvPicPr>
          <p:nvPr>
            <p:ph idx="1"/>
          </p:nvPr>
        </p:nvPicPr>
        <p:blipFill>
          <a:blip r:embed="rId2"/>
          <a:stretch>
            <a:fillRect/>
          </a:stretch>
        </p:blipFill>
        <p:spPr>
          <a:xfrm>
            <a:off x="2426542" y="953729"/>
            <a:ext cx="7474542" cy="5309419"/>
          </a:xfrm>
        </p:spPr>
      </p:pic>
    </p:spTree>
    <p:extLst>
      <p:ext uri="{BB962C8B-B14F-4D97-AF65-F5344CB8AC3E}">
        <p14:creationId xmlns:p14="http://schemas.microsoft.com/office/powerpoint/2010/main" val="164978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F026-26E5-5D26-A4C0-0470C50730E4}"/>
              </a:ext>
            </a:extLst>
          </p:cNvPr>
          <p:cNvSpPr>
            <a:spLocks noGrp="1"/>
          </p:cNvSpPr>
          <p:nvPr>
            <p:ph type="title"/>
          </p:nvPr>
        </p:nvSpPr>
        <p:spPr>
          <a:xfrm>
            <a:off x="4552334" y="0"/>
            <a:ext cx="3696931" cy="894735"/>
          </a:xfrm>
        </p:spPr>
        <p:txBody>
          <a:bodyPr/>
          <a:lstStyle/>
          <a:p>
            <a:r>
              <a:rPr lang="en-IN" dirty="0"/>
              <a:t>DASHBOARD</a:t>
            </a:r>
          </a:p>
        </p:txBody>
      </p:sp>
      <p:pic>
        <p:nvPicPr>
          <p:cNvPr id="5" name="Content Placeholder 4">
            <a:extLst>
              <a:ext uri="{FF2B5EF4-FFF2-40B4-BE49-F238E27FC236}">
                <a16:creationId xmlns:a16="http://schemas.microsoft.com/office/drawing/2014/main" id="{FD579A4B-851E-0075-DB41-28C4E365E177}"/>
              </a:ext>
            </a:extLst>
          </p:cNvPr>
          <p:cNvPicPr>
            <a:picLocks noGrp="1" noChangeAspect="1"/>
          </p:cNvPicPr>
          <p:nvPr>
            <p:ph idx="1"/>
          </p:nvPr>
        </p:nvPicPr>
        <p:blipFill>
          <a:blip r:embed="rId2"/>
          <a:stretch>
            <a:fillRect/>
          </a:stretch>
        </p:blipFill>
        <p:spPr>
          <a:xfrm>
            <a:off x="1376516" y="737419"/>
            <a:ext cx="10373032" cy="5692878"/>
          </a:xfrm>
        </p:spPr>
      </p:pic>
    </p:spTree>
    <p:extLst>
      <p:ext uri="{BB962C8B-B14F-4D97-AF65-F5344CB8AC3E}">
        <p14:creationId xmlns:p14="http://schemas.microsoft.com/office/powerpoint/2010/main" val="390108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7C0299-46D6-0CF9-8CDC-DE7E29C60A47}"/>
              </a:ext>
            </a:extLst>
          </p:cNvPr>
          <p:cNvSpPr>
            <a:spLocks noGrp="1"/>
          </p:cNvSpPr>
          <p:nvPr>
            <p:ph idx="1"/>
          </p:nvPr>
        </p:nvSpPr>
        <p:spPr>
          <a:xfrm>
            <a:off x="1295400" y="245192"/>
            <a:ext cx="9601200" cy="5543550"/>
          </a:xfrm>
        </p:spPr>
        <p:txBody>
          <a:bodyPr/>
          <a:lstStyle/>
          <a:p>
            <a:pPr algn="just">
              <a:lnSpc>
                <a:spcPct val="15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Project Learning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Developed an interactive dashboard with advance filtering options and slicers to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employee performance and attrition effectively.</a:t>
            </a:r>
          </a:p>
          <a:p>
            <a:pPr marL="342900" lvl="0" indent="-342900" algn="just">
              <a:lnSpc>
                <a:spcPct val="150000"/>
              </a:lnSpc>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Utilized complexed DAX queries to create customized columns and perform data manipulation for insightful analysis.</a:t>
            </a:r>
          </a:p>
          <a:p>
            <a:pPr marL="342900" lvl="0" indent="-342900" algn="just">
              <a:lnSpc>
                <a:spcPct val="150000"/>
              </a:lnSpc>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Incorporated various visualization types such as bar charts, area charts, matrix tables, donut charts, slicers and KPIs cards for comprehensive data representation.</a:t>
            </a:r>
          </a:p>
          <a:p>
            <a:pPr marL="342900" lvl="0" indent="-342900" algn="just">
              <a:lnSpc>
                <a:spcPct val="150000"/>
              </a:lnSpc>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Analysed data to provide practical advice on boosting employee satisfaction and retention, aiming to enhanced overall workforce engagement.</a:t>
            </a:r>
          </a:p>
          <a:p>
            <a:pPr marL="0" indent="0" algn="just">
              <a:lnSpc>
                <a:spcPct val="150000"/>
              </a:lnSpc>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115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9661A-BE66-2141-C096-6769EC18F304}"/>
              </a:ext>
            </a:extLst>
          </p:cNvPr>
          <p:cNvSpPr>
            <a:spLocks noGrp="1"/>
          </p:cNvSpPr>
          <p:nvPr>
            <p:ph idx="1"/>
          </p:nvPr>
        </p:nvSpPr>
        <p:spPr>
          <a:xfrm>
            <a:off x="3362632" y="2286000"/>
            <a:ext cx="7610168" cy="3581400"/>
          </a:xfrm>
        </p:spPr>
        <p:txBody>
          <a:bodyPr>
            <a:normAutofit/>
          </a:bodyPr>
          <a:lstStyle/>
          <a:p>
            <a:pPr marL="0" indent="0">
              <a:buNone/>
            </a:pPr>
            <a:r>
              <a:rPr lang="en-IN" sz="8800" dirty="0"/>
              <a:t>PROJECT-2</a:t>
            </a:r>
          </a:p>
        </p:txBody>
      </p:sp>
    </p:spTree>
    <p:extLst>
      <p:ext uri="{BB962C8B-B14F-4D97-AF65-F5344CB8AC3E}">
        <p14:creationId xmlns:p14="http://schemas.microsoft.com/office/powerpoint/2010/main" val="149330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43C8D-84D8-0933-CB27-1098124A1F44}"/>
              </a:ext>
            </a:extLst>
          </p:cNvPr>
          <p:cNvSpPr>
            <a:spLocks noGrp="1"/>
          </p:cNvSpPr>
          <p:nvPr>
            <p:ph type="title"/>
          </p:nvPr>
        </p:nvSpPr>
        <p:spPr/>
        <p:txBody>
          <a:bodyPr/>
          <a:lstStyle/>
          <a:p>
            <a:r>
              <a:rPr lang="en-IN" dirty="0"/>
              <a:t>             TABLE OF CONTENTS</a:t>
            </a:r>
          </a:p>
        </p:txBody>
      </p:sp>
      <p:sp>
        <p:nvSpPr>
          <p:cNvPr id="5" name="Content Placeholder 4">
            <a:extLst>
              <a:ext uri="{FF2B5EF4-FFF2-40B4-BE49-F238E27FC236}">
                <a16:creationId xmlns:a16="http://schemas.microsoft.com/office/drawing/2014/main" id="{168D248E-B2ED-F7BF-2ECB-51090F57DA11}"/>
              </a:ext>
            </a:extLst>
          </p:cNvPr>
          <p:cNvSpPr>
            <a:spLocks noGrp="1"/>
          </p:cNvSpPr>
          <p:nvPr>
            <p:ph sz="half" idx="1"/>
          </p:nvPr>
        </p:nvSpPr>
        <p:spPr>
          <a:xfrm>
            <a:off x="1371600" y="2285999"/>
            <a:ext cx="4447786" cy="4242620"/>
          </a:xfrm>
        </p:spPr>
        <p:txBody>
          <a:bodyPr>
            <a:normAutofit lnSpcReduction="10000"/>
          </a:bodyPr>
          <a:lstStyle/>
          <a:p>
            <a:pPr>
              <a:buFont typeface="Wingdings" panose="05000000000000000000" pitchFamily="2" charset="2"/>
              <a:buChar char="Ø"/>
            </a:pPr>
            <a:r>
              <a:rPr lang="en-IN" dirty="0"/>
              <a:t>Project-1</a:t>
            </a:r>
          </a:p>
          <a:p>
            <a:pPr>
              <a:buFont typeface="Wingdings" panose="05000000000000000000" pitchFamily="2" charset="2"/>
              <a:buChar char="Ø"/>
            </a:pPr>
            <a:r>
              <a:rPr lang="en-IN" dirty="0"/>
              <a:t>Employee Attrition </a:t>
            </a:r>
            <a:r>
              <a:rPr lang="en-IN" dirty="0" err="1"/>
              <a:t>Defination</a:t>
            </a:r>
            <a:endParaRPr lang="en-IN" dirty="0"/>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Problem Overview</a:t>
            </a:r>
          </a:p>
          <a:p>
            <a:pPr>
              <a:buFont typeface="Wingdings" panose="05000000000000000000" pitchFamily="2" charset="2"/>
              <a:buChar char="Ø"/>
            </a:pPr>
            <a:r>
              <a:rPr lang="en-IN" dirty="0"/>
              <a:t>Data sources</a:t>
            </a:r>
          </a:p>
          <a:p>
            <a:pPr>
              <a:buFont typeface="Wingdings" panose="05000000000000000000" pitchFamily="2" charset="2"/>
              <a:buChar char="Ø"/>
            </a:pPr>
            <a:r>
              <a:rPr lang="en-IN" dirty="0"/>
              <a:t>Description</a:t>
            </a:r>
          </a:p>
          <a:p>
            <a:pPr>
              <a:buFont typeface="Wingdings" panose="05000000000000000000" pitchFamily="2" charset="2"/>
              <a:buChar char="Ø"/>
            </a:pPr>
            <a:r>
              <a:rPr lang="en-IN" dirty="0"/>
              <a:t>Data Details</a:t>
            </a:r>
          </a:p>
          <a:p>
            <a:pPr>
              <a:buFont typeface="Wingdings" panose="05000000000000000000" pitchFamily="2" charset="2"/>
              <a:buChar char="Ø"/>
            </a:pPr>
            <a:r>
              <a:rPr lang="en-IN" dirty="0"/>
              <a:t>KPIs</a:t>
            </a:r>
          </a:p>
          <a:p>
            <a:pPr>
              <a:buFont typeface="Wingdings" panose="05000000000000000000" pitchFamily="2" charset="2"/>
              <a:buChar char="Ø"/>
            </a:pPr>
            <a:r>
              <a:rPr lang="en-IN" dirty="0"/>
              <a:t>Dashboard</a:t>
            </a:r>
          </a:p>
          <a:p>
            <a:pPr>
              <a:buFont typeface="Wingdings" panose="05000000000000000000" pitchFamily="2" charset="2"/>
              <a:buChar char="Ø"/>
            </a:pPr>
            <a:r>
              <a:rPr lang="en-IN" dirty="0"/>
              <a:t>Project learning</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6" name="Content Placeholder 5">
            <a:extLst>
              <a:ext uri="{FF2B5EF4-FFF2-40B4-BE49-F238E27FC236}">
                <a16:creationId xmlns:a16="http://schemas.microsoft.com/office/drawing/2014/main" id="{F242C8A6-ADC7-55BB-D716-69A07B456BB1}"/>
              </a:ext>
            </a:extLst>
          </p:cNvPr>
          <p:cNvSpPr>
            <a:spLocks noGrp="1"/>
          </p:cNvSpPr>
          <p:nvPr>
            <p:ph sz="half" idx="2"/>
          </p:nvPr>
        </p:nvSpPr>
        <p:spPr>
          <a:xfrm>
            <a:off x="6525403" y="2285999"/>
            <a:ext cx="4447786" cy="3886201"/>
          </a:xfrm>
        </p:spPr>
        <p:txBody>
          <a:bodyPr>
            <a:normAutofit lnSpcReduction="10000"/>
          </a:bodyPr>
          <a:lstStyle/>
          <a:p>
            <a:pPr>
              <a:buFont typeface="Wingdings" panose="05000000000000000000" pitchFamily="2" charset="2"/>
              <a:buChar char="Ø"/>
            </a:pPr>
            <a:r>
              <a:rPr lang="en-IN" dirty="0"/>
              <a:t>Project-2</a:t>
            </a:r>
          </a:p>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Objective</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Problem Overview</a:t>
            </a:r>
          </a:p>
          <a:p>
            <a:pPr>
              <a:buFont typeface="Wingdings" panose="05000000000000000000" pitchFamily="2" charset="2"/>
              <a:buChar char="Ø"/>
            </a:pPr>
            <a:r>
              <a:rPr lang="en-IN" dirty="0" err="1"/>
              <a:t>Benfits</a:t>
            </a:r>
            <a:endParaRPr lang="en-IN" dirty="0"/>
          </a:p>
          <a:p>
            <a:pPr>
              <a:buFont typeface="Wingdings" panose="05000000000000000000" pitchFamily="2" charset="2"/>
              <a:buChar char="Ø"/>
            </a:pPr>
            <a:r>
              <a:rPr lang="en-IN" dirty="0"/>
              <a:t>KPIs</a:t>
            </a:r>
          </a:p>
          <a:p>
            <a:pPr>
              <a:buFont typeface="Wingdings" panose="05000000000000000000" pitchFamily="2" charset="2"/>
              <a:buChar char="Ø"/>
            </a:pPr>
            <a:r>
              <a:rPr lang="en-IN" dirty="0" err="1"/>
              <a:t>Dashbaord</a:t>
            </a:r>
            <a:endParaRPr lang="en-IN" dirty="0"/>
          </a:p>
          <a:p>
            <a:pPr>
              <a:buFont typeface="Wingdings" panose="05000000000000000000" pitchFamily="2" charset="2"/>
              <a:buChar char="Ø"/>
            </a:pPr>
            <a:r>
              <a:rPr lang="en-IN" dirty="0"/>
              <a:t>Project Learning</a:t>
            </a:r>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63036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ACE608-F245-6F46-C2B4-197BD22DBB4D}"/>
              </a:ext>
            </a:extLst>
          </p:cNvPr>
          <p:cNvSpPr>
            <a:spLocks noGrp="1"/>
          </p:cNvSpPr>
          <p:nvPr>
            <p:ph type="ctrTitle"/>
          </p:nvPr>
        </p:nvSpPr>
        <p:spPr>
          <a:xfrm>
            <a:off x="1915128" y="1150374"/>
            <a:ext cx="8361229" cy="3892142"/>
          </a:xfrm>
        </p:spPr>
        <p:txBody>
          <a:bodyPr/>
          <a:lstStyle/>
          <a:p>
            <a:r>
              <a:rPr lang="en-IN" sz="4800" dirty="0"/>
              <a:t>PROJECT-2</a:t>
            </a:r>
            <a:br>
              <a:rPr lang="en-IN" dirty="0"/>
            </a:br>
            <a:r>
              <a:rPr lang="en-IN" dirty="0"/>
              <a:t>AMAZON </a:t>
            </a:r>
            <a:br>
              <a:rPr lang="en-IN" dirty="0"/>
            </a:br>
            <a:r>
              <a:rPr lang="en-IN" dirty="0"/>
              <a:t>SALESDATA ANALYSIS</a:t>
            </a:r>
          </a:p>
        </p:txBody>
      </p:sp>
    </p:spTree>
    <p:extLst>
      <p:ext uri="{BB962C8B-B14F-4D97-AF65-F5344CB8AC3E}">
        <p14:creationId xmlns:p14="http://schemas.microsoft.com/office/powerpoint/2010/main" val="240625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81F2A-5A07-92AF-2827-5F48774AFD44}"/>
              </a:ext>
            </a:extLst>
          </p:cNvPr>
          <p:cNvSpPr>
            <a:spLocks noGrp="1"/>
          </p:cNvSpPr>
          <p:nvPr>
            <p:ph idx="1"/>
          </p:nvPr>
        </p:nvSpPr>
        <p:spPr/>
        <p:txBody>
          <a:bodyPr/>
          <a:lstStyle/>
          <a:p>
            <a:pPr>
              <a:buFont typeface="Wingdings" panose="020B0604020202020204" pitchFamily="34" charset="0"/>
              <a:buChar char="v"/>
            </a:pPr>
            <a:r>
              <a:rPr lang="en-US" sz="2000" dirty="0">
                <a:solidFill>
                  <a:schemeClr val="tx2"/>
                </a:solidFill>
                <a:latin typeface="Segoe UI" panose="020B0502040204020203" pitchFamily="34" charset="0"/>
                <a:ea typeface="+mn-lt"/>
                <a:cs typeface="Segoe UI" panose="020B0502040204020203" pitchFamily="34" charset="0"/>
              </a:rPr>
              <a:t>Offering millions of products for online purchase, Amazon is a global leader in e-commerce. Beyond just retail, it now offers cloud computing services and creates smart home appliances.</a:t>
            </a:r>
            <a:endParaRPr lang="en-US" sz="2000" dirty="0">
              <a:solidFill>
                <a:schemeClr val="tx2"/>
              </a:solidFill>
              <a:latin typeface="Segoe UI" panose="020B0502040204020203" pitchFamily="34" charset="0"/>
              <a:cs typeface="Segoe UI" panose="020B0502040204020203" pitchFamily="34" charset="0"/>
            </a:endParaRPr>
          </a:p>
          <a:p>
            <a:pPr>
              <a:buFont typeface="Wingdings" panose="020B0604020202020204" pitchFamily="34" charset="0"/>
              <a:buChar char="v"/>
            </a:pPr>
            <a:r>
              <a:rPr lang="en-US" sz="2000" dirty="0">
                <a:solidFill>
                  <a:schemeClr val="tx2"/>
                </a:solidFill>
                <a:latin typeface="Segoe UI" panose="020B0502040204020203" pitchFamily="34" charset="0"/>
                <a:ea typeface="+mn-lt"/>
                <a:cs typeface="Segoe UI" panose="020B0502040204020203" pitchFamily="34" charset="0"/>
              </a:rPr>
              <a:t>The relevance of sales management has increased in response to the growing competition and the demand for better distribution strategies that lower costs and boost profitability. </a:t>
            </a:r>
            <a:endParaRPr lang="en-US" sz="2000" dirty="0">
              <a:solidFill>
                <a:schemeClr val="tx2"/>
              </a:solidFill>
              <a:latin typeface="Segoe UI" panose="020B0502040204020203" pitchFamily="34" charset="0"/>
              <a:cs typeface="Segoe UI" panose="020B0502040204020203" pitchFamily="34" charset="0"/>
            </a:endParaRPr>
          </a:p>
          <a:p>
            <a:pPr>
              <a:buFont typeface="Wingdings" panose="020B0604020202020204" pitchFamily="34" charset="0"/>
              <a:buChar char="v"/>
            </a:pPr>
            <a:r>
              <a:rPr lang="en-US" sz="2000" dirty="0">
                <a:solidFill>
                  <a:schemeClr val="tx2"/>
                </a:solidFill>
                <a:latin typeface="Segoe UI" panose="020B0502040204020203" pitchFamily="34" charset="0"/>
                <a:ea typeface="+mn-lt"/>
                <a:cs typeface="Segoe UI" panose="020B0502040204020203" pitchFamily="34" charset="0"/>
              </a:rPr>
              <a:t>The sales trend for each month-wise, year-wise, and yearly-month-wise is included in this project, along with important metrics and elements that highlight the significant connections between the various features. </a:t>
            </a:r>
            <a:endParaRPr lang="en-US" sz="2000" dirty="0">
              <a:solidFill>
                <a:schemeClr val="tx2"/>
              </a:solidFill>
              <a:latin typeface="Segoe UI" panose="020B0502040204020203" pitchFamily="34" charset="0"/>
              <a:cs typeface="Segoe UI" panose="020B0502040204020203" pitchFamily="34" charset="0"/>
            </a:endParaRPr>
          </a:p>
          <a:p>
            <a:endParaRPr lang="en-IN" dirty="0"/>
          </a:p>
        </p:txBody>
      </p:sp>
      <p:sp>
        <p:nvSpPr>
          <p:cNvPr id="4" name="Title 1">
            <a:extLst>
              <a:ext uri="{FF2B5EF4-FFF2-40B4-BE49-F238E27FC236}">
                <a16:creationId xmlns:a16="http://schemas.microsoft.com/office/drawing/2014/main" id="{CC41DB31-B1EE-1950-165B-E79B0A3FA06E}"/>
              </a:ext>
            </a:extLst>
          </p:cNvPr>
          <p:cNvSpPr>
            <a:spLocks noGrp="1"/>
          </p:cNvSpPr>
          <p:nvPr>
            <p:ph type="title"/>
          </p:nvPr>
        </p:nvSpPr>
        <p:spPr>
          <a:xfrm>
            <a:off x="1371600" y="685800"/>
            <a:ext cx="9601200" cy="1485900"/>
          </a:xfrm>
        </p:spPr>
        <p:txBody>
          <a:bodyPr/>
          <a:lstStyle/>
          <a:p>
            <a:r>
              <a:rPr lang="en-IN" dirty="0"/>
              <a:t>INTRODUCTION</a:t>
            </a:r>
          </a:p>
        </p:txBody>
      </p:sp>
    </p:spTree>
    <p:extLst>
      <p:ext uri="{BB962C8B-B14F-4D97-AF65-F5344CB8AC3E}">
        <p14:creationId xmlns:p14="http://schemas.microsoft.com/office/powerpoint/2010/main" val="428824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2EB7-38A7-C459-9A33-3E1DA3A9B67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26A9519-DDA7-52BC-C725-97FBC1A04D89}"/>
              </a:ext>
            </a:extLst>
          </p:cNvPr>
          <p:cNvSpPr>
            <a:spLocks noGrp="1"/>
          </p:cNvSpPr>
          <p:nvPr>
            <p:ph idx="1"/>
          </p:nvPr>
        </p:nvSpPr>
        <p:spPr/>
        <p:txBody>
          <a:bodyPr/>
          <a:lstStyle/>
          <a:p>
            <a:pPr algn="ctr"/>
            <a:r>
              <a:rPr lang="en-US" sz="2000" dirty="0">
                <a:solidFill>
                  <a:srgbClr val="474747"/>
                </a:solidFill>
                <a:latin typeface="Segoe UI" panose="020B0502040204020203" pitchFamily="34" charset="0"/>
                <a:cs typeface="Segoe UI" panose="020B0502040204020203"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marL="0" indent="0" algn="ctr">
              <a:buNone/>
            </a:pPr>
            <a:endParaRPr lang="en-US" sz="2000" b="1" dirty="0">
              <a:solidFill>
                <a:srgbClr val="474747"/>
              </a:solidFill>
              <a:latin typeface="Segoe UI Light" panose="020B0502040204020203" pitchFamily="34" charset="0"/>
              <a:cs typeface="Segoe UI Light" panose="020B0502040204020203" pitchFamily="34" charset="0"/>
            </a:endParaRPr>
          </a:p>
          <a:p>
            <a:endParaRPr lang="en-IN" dirty="0"/>
          </a:p>
        </p:txBody>
      </p:sp>
    </p:spTree>
    <p:extLst>
      <p:ext uri="{BB962C8B-B14F-4D97-AF65-F5344CB8AC3E}">
        <p14:creationId xmlns:p14="http://schemas.microsoft.com/office/powerpoint/2010/main" val="264657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F826-3467-16F6-B1EC-A2D673553D4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6C084F8-F984-7E52-1B0B-FCB70979FA43}"/>
              </a:ext>
            </a:extLst>
          </p:cNvPr>
          <p:cNvSpPr>
            <a:spLocks noGrp="1"/>
          </p:cNvSpPr>
          <p:nvPr>
            <p:ph idx="1"/>
          </p:nvPr>
        </p:nvSpPr>
        <p:spPr/>
        <p:txBody>
          <a:bodyPr/>
          <a:lstStyle/>
          <a:p>
            <a:pPr algn="ctr"/>
            <a:r>
              <a:rPr lang="en-US" sz="2000" dirty="0">
                <a:solidFill>
                  <a:srgbClr val="474747"/>
                </a:solidFill>
                <a:latin typeface="Segoe UI" panose="020B0502040204020203" pitchFamily="34" charset="0"/>
                <a:cs typeface="Segoe UI" panose="020B0502040204020203" pitchFamily="34" charset="0"/>
              </a:rPr>
              <a:t>Develop a Report by Extracting-Transforming-Loading of data which contains Sales trend with respect to Yearly-wise.                                       </a:t>
            </a:r>
          </a:p>
          <a:p>
            <a:pPr algn="ctr"/>
            <a:r>
              <a:rPr lang="en-US" sz="2000" dirty="0">
                <a:solidFill>
                  <a:srgbClr val="474747"/>
                </a:solidFill>
                <a:latin typeface="Segoe UI" panose="020B0502040204020203" pitchFamily="34" charset="0"/>
                <a:cs typeface="Segoe UI" panose="020B0502040204020203" pitchFamily="34" charset="0"/>
              </a:rPr>
              <a:t>Month-wise, Yearly </a:t>
            </a:r>
            <a:r>
              <a:rPr lang="en-US" dirty="0">
                <a:solidFill>
                  <a:srgbClr val="474747"/>
                </a:solidFill>
                <a:latin typeface="Segoe UI" panose="020B0502040204020203" pitchFamily="34" charset="0"/>
                <a:cs typeface="Segoe UI" panose="020B0502040204020203" pitchFamily="34" charset="0"/>
              </a:rPr>
              <a:t>and </a:t>
            </a:r>
            <a:r>
              <a:rPr lang="en-US" sz="2000" dirty="0">
                <a:solidFill>
                  <a:srgbClr val="474747"/>
                </a:solidFill>
                <a:latin typeface="Segoe UI" panose="020B0502040204020203" pitchFamily="34" charset="0"/>
                <a:cs typeface="Segoe UI" panose="020B0502040204020203" pitchFamily="34" charset="0"/>
              </a:rPr>
              <a:t>month-wise  and find Some relationships through data to understand and Analyze the Facts.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945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3352-7B70-0C5C-F6E8-CF8B9FA24CDF}"/>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482AAFC9-4840-A1C6-A84D-53A0FBC06414}"/>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Performing ETL (Extract-Transform-Load) on Amazon dataset to find Sales Trend : Month-wise, Year-wise, Yearly Month-wise.                                                                 </a:t>
            </a:r>
          </a:p>
          <a:p>
            <a:pPr marL="457200" indent="-4572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To Find KPIs and factors to show the meaningful relationships between attributes. </a:t>
            </a:r>
          </a:p>
          <a:p>
            <a:pPr marL="457200" indent="-4572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To Recognize sales management as the cornerstone of success in the commercial and business landscape.                                                                                                                                                                    </a:t>
            </a:r>
          </a:p>
          <a:p>
            <a:pPr marL="457200" indent="-4572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To Showcase the power of visual representation through a dynamic Power BI dashboard To Utilizing diverse set of visualizations, including clustered column charts, line charts, tree maps, filled maps, slicers, and cards, to present a comprehensive view of sales data.   </a:t>
            </a:r>
          </a:p>
          <a:p>
            <a:pPr marL="457200" indent="-4572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 Unearthing insights into monthly and yearly sales trends, unit sales correlations, regional profit dynamics, and order priority analysis.</a:t>
            </a:r>
          </a:p>
          <a:p>
            <a:endParaRPr lang="en-IN" dirty="0"/>
          </a:p>
        </p:txBody>
      </p:sp>
    </p:spTree>
    <p:extLst>
      <p:ext uri="{BB962C8B-B14F-4D97-AF65-F5344CB8AC3E}">
        <p14:creationId xmlns:p14="http://schemas.microsoft.com/office/powerpoint/2010/main" val="411721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FA6C-E24D-B302-705A-9FB83B6562E6}"/>
              </a:ext>
            </a:extLst>
          </p:cNvPr>
          <p:cNvSpPr>
            <a:spLocks noGrp="1"/>
          </p:cNvSpPr>
          <p:nvPr>
            <p:ph type="title"/>
          </p:nvPr>
        </p:nvSpPr>
        <p:spPr/>
        <p:txBody>
          <a:bodyPr/>
          <a:lstStyle/>
          <a:p>
            <a:r>
              <a:rPr lang="en-IN" dirty="0"/>
              <a:t>BENFITS</a:t>
            </a:r>
          </a:p>
        </p:txBody>
      </p:sp>
      <p:sp>
        <p:nvSpPr>
          <p:cNvPr id="3" name="Content Placeholder 2">
            <a:extLst>
              <a:ext uri="{FF2B5EF4-FFF2-40B4-BE49-F238E27FC236}">
                <a16:creationId xmlns:a16="http://schemas.microsoft.com/office/drawing/2014/main" id="{2BBB7F2C-E2A9-F0FD-24C4-B0E4BB4C8CE7}"/>
              </a:ext>
            </a:extLst>
          </p:cNvPr>
          <p:cNvSpPr>
            <a:spLocks noGrp="1"/>
          </p:cNvSpPr>
          <p:nvPr>
            <p:ph idx="1"/>
          </p:nvPr>
        </p:nvSpPr>
        <p:spPr/>
        <p:txBody>
          <a:bodyPr/>
          <a:lstStyle/>
          <a:p>
            <a:pPr marL="342900" indent="-342900" algn="just">
              <a:buFont typeface="Arial" panose="020B0604020202020204" pitchFamily="34" charset="0"/>
              <a:buChar char="•"/>
            </a:pPr>
            <a:r>
              <a:rPr lang="en-US" dirty="0">
                <a:latin typeface="Segoe UI" panose="020B0502040204020203" pitchFamily="34" charset="0"/>
                <a:cs typeface="Segoe UI" panose="020B0502040204020203" pitchFamily="34" charset="0"/>
              </a:rPr>
              <a:t>Help out to make better business decisions.</a:t>
            </a:r>
          </a:p>
          <a:p>
            <a:pPr marL="342900" indent="-342900" algn="just">
              <a:buFont typeface="Arial" panose="020B0604020202020204" pitchFamily="34" charset="0"/>
              <a:buChar char="•"/>
            </a:pPr>
            <a:r>
              <a:rPr lang="en-US" dirty="0">
                <a:latin typeface="Segoe UI" panose="020B0502040204020203" pitchFamily="34" charset="0"/>
                <a:cs typeface="Segoe UI" panose="020B0502040204020203" pitchFamily="34" charset="0"/>
              </a:rPr>
              <a:t>Help analyze customer trends and satisfaction, which can lead to new and better products and services.</a:t>
            </a:r>
          </a:p>
          <a:p>
            <a:pPr marL="342900" indent="-342900" algn="just">
              <a:buFont typeface="Arial" panose="020B0604020202020204" pitchFamily="34" charset="0"/>
              <a:buChar char="•"/>
            </a:pPr>
            <a:r>
              <a:rPr lang="en-US" dirty="0">
                <a:latin typeface="Segoe UI" panose="020B0502040204020203" pitchFamily="34" charset="0"/>
                <a:cs typeface="Segoe UI" panose="020B0502040204020203" pitchFamily="34" charset="0"/>
              </a:rPr>
              <a:t>Gives better insight of customers base.</a:t>
            </a:r>
          </a:p>
          <a:p>
            <a:pPr marL="342900" indent="-342900" algn="just">
              <a:buFont typeface="Arial" panose="020B0604020202020204" pitchFamily="34" charset="0"/>
              <a:buChar char="•"/>
            </a:pPr>
            <a:r>
              <a:rPr lang="en-US" dirty="0">
                <a:latin typeface="Segoe UI" panose="020B0502040204020203" pitchFamily="34" charset="0"/>
                <a:cs typeface="Segoe UI" panose="020B0502040204020203" pitchFamily="34" charset="0"/>
              </a:rPr>
              <a:t>Helps in easy flow for managing resources</a:t>
            </a:r>
            <a:endParaRPr lang="en-IN" dirty="0">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2630203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0F21-6217-1BC7-0FB6-B6B7FA63E33E}"/>
              </a:ext>
            </a:extLst>
          </p:cNvPr>
          <p:cNvSpPr>
            <a:spLocks noGrp="1"/>
          </p:cNvSpPr>
          <p:nvPr>
            <p:ph type="title"/>
          </p:nvPr>
        </p:nvSpPr>
        <p:spPr/>
        <p:txBody>
          <a:bodyPr/>
          <a:lstStyle/>
          <a:p>
            <a:r>
              <a:rPr lang="en-IN" dirty="0"/>
              <a:t>KEEP PERFORMING INDICATOR(KPIs)</a:t>
            </a:r>
          </a:p>
        </p:txBody>
      </p:sp>
      <p:sp>
        <p:nvSpPr>
          <p:cNvPr id="3" name="Content Placeholder 2">
            <a:extLst>
              <a:ext uri="{FF2B5EF4-FFF2-40B4-BE49-F238E27FC236}">
                <a16:creationId xmlns:a16="http://schemas.microsoft.com/office/drawing/2014/main" id="{4D3910E8-4EA5-163C-7E9B-30D3D29245EF}"/>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As an Amazon seller, it’s critical to track various KPIs (key performance indicators) in order to understand how your business performs and make necessary adjustments to improve your results. You can’t just guess or think your business is performing well!</a:t>
            </a:r>
          </a:p>
          <a:p>
            <a:r>
              <a:rPr lang="en-US" dirty="0">
                <a:latin typeface="Segoe UI" panose="020B0502040204020203" pitchFamily="34" charset="0"/>
                <a:cs typeface="Segoe UI" panose="020B0502040204020203" pitchFamily="34" charset="0"/>
              </a:rPr>
              <a:t>By tracking Amazon KPIs, you will have a solid understanding of the performance of each one of your products, your business performance as a whole, and the health of your Amazon account. </a:t>
            </a:r>
          </a:p>
          <a:p>
            <a:r>
              <a:rPr lang="en-US" dirty="0">
                <a:latin typeface="Segoe UI" panose="020B0502040204020203" pitchFamily="34" charset="0"/>
                <a:cs typeface="Segoe UI" panose="020B0502040204020203" pitchFamily="34" charset="0"/>
              </a:rPr>
              <a:t>In this article, we’ll explore the most important Amazon seller performance metrics you should be tracking to ensure your business is performing at the highest level.</a:t>
            </a:r>
          </a:p>
          <a:p>
            <a:pPr marL="0" indent="0">
              <a:buNone/>
            </a:pPr>
            <a:endParaRPr lang="en-IN" dirty="0"/>
          </a:p>
        </p:txBody>
      </p:sp>
    </p:spTree>
    <p:extLst>
      <p:ext uri="{BB962C8B-B14F-4D97-AF65-F5344CB8AC3E}">
        <p14:creationId xmlns:p14="http://schemas.microsoft.com/office/powerpoint/2010/main" val="52179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6237-6980-3680-5C17-58BF6AB40E4F}"/>
              </a:ext>
            </a:extLst>
          </p:cNvPr>
          <p:cNvSpPr>
            <a:spLocks noGrp="1"/>
          </p:cNvSpPr>
          <p:nvPr>
            <p:ph type="title"/>
          </p:nvPr>
        </p:nvSpPr>
        <p:spPr/>
        <p:txBody>
          <a:bodyPr/>
          <a:lstStyle/>
          <a:p>
            <a:r>
              <a:rPr lang="en-IN" dirty="0"/>
              <a:t>KPI-1</a:t>
            </a:r>
          </a:p>
        </p:txBody>
      </p:sp>
      <p:pic>
        <p:nvPicPr>
          <p:cNvPr id="4" name="Content Placeholder 4">
            <a:extLst>
              <a:ext uri="{FF2B5EF4-FFF2-40B4-BE49-F238E27FC236}">
                <a16:creationId xmlns:a16="http://schemas.microsoft.com/office/drawing/2014/main" id="{E765AA4A-19BD-64C5-11D7-8FD45DE919A1}"/>
              </a:ext>
            </a:extLst>
          </p:cNvPr>
          <p:cNvPicPr>
            <a:picLocks noGrp="1" noChangeAspect="1"/>
          </p:cNvPicPr>
          <p:nvPr>
            <p:ph idx="1"/>
          </p:nvPr>
        </p:nvPicPr>
        <p:blipFill>
          <a:blip r:embed="rId2"/>
          <a:stretch>
            <a:fillRect/>
          </a:stretch>
        </p:blipFill>
        <p:spPr>
          <a:xfrm>
            <a:off x="1371600" y="1956619"/>
            <a:ext cx="9601200" cy="3847209"/>
          </a:xfrm>
        </p:spPr>
      </p:pic>
    </p:spTree>
    <p:extLst>
      <p:ext uri="{BB962C8B-B14F-4D97-AF65-F5344CB8AC3E}">
        <p14:creationId xmlns:p14="http://schemas.microsoft.com/office/powerpoint/2010/main" val="44044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F024-5399-4BE3-7EEF-97228B7A4547}"/>
              </a:ext>
            </a:extLst>
          </p:cNvPr>
          <p:cNvSpPr>
            <a:spLocks noGrp="1"/>
          </p:cNvSpPr>
          <p:nvPr>
            <p:ph type="title"/>
          </p:nvPr>
        </p:nvSpPr>
        <p:spPr/>
        <p:txBody>
          <a:bodyPr/>
          <a:lstStyle/>
          <a:p>
            <a:r>
              <a:rPr lang="en-IN" dirty="0"/>
              <a:t>KPI-2</a:t>
            </a:r>
          </a:p>
        </p:txBody>
      </p:sp>
      <p:pic>
        <p:nvPicPr>
          <p:cNvPr id="4" name="Content Placeholder 4">
            <a:extLst>
              <a:ext uri="{FF2B5EF4-FFF2-40B4-BE49-F238E27FC236}">
                <a16:creationId xmlns:a16="http://schemas.microsoft.com/office/drawing/2014/main" id="{9B104CB0-B526-C3C7-61C9-DD4E02196699}"/>
              </a:ext>
            </a:extLst>
          </p:cNvPr>
          <p:cNvPicPr>
            <a:picLocks noGrp="1" noChangeAspect="1"/>
          </p:cNvPicPr>
          <p:nvPr>
            <p:ph idx="1"/>
          </p:nvPr>
        </p:nvPicPr>
        <p:blipFill>
          <a:blip r:embed="rId2"/>
          <a:stretch>
            <a:fillRect/>
          </a:stretch>
        </p:blipFill>
        <p:spPr>
          <a:xfrm>
            <a:off x="3490887" y="1877961"/>
            <a:ext cx="6321707" cy="3989439"/>
          </a:xfrm>
        </p:spPr>
      </p:pic>
    </p:spTree>
    <p:extLst>
      <p:ext uri="{BB962C8B-B14F-4D97-AF65-F5344CB8AC3E}">
        <p14:creationId xmlns:p14="http://schemas.microsoft.com/office/powerpoint/2010/main" val="3914061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464B-F475-86DB-8646-3BE4C6302A70}"/>
              </a:ext>
            </a:extLst>
          </p:cNvPr>
          <p:cNvSpPr>
            <a:spLocks noGrp="1"/>
          </p:cNvSpPr>
          <p:nvPr>
            <p:ph type="title"/>
          </p:nvPr>
        </p:nvSpPr>
        <p:spPr/>
        <p:txBody>
          <a:bodyPr/>
          <a:lstStyle/>
          <a:p>
            <a:r>
              <a:rPr lang="en-IN" dirty="0"/>
              <a:t>KPI-3</a:t>
            </a:r>
          </a:p>
        </p:txBody>
      </p:sp>
      <p:pic>
        <p:nvPicPr>
          <p:cNvPr id="4" name="Content Placeholder 4">
            <a:extLst>
              <a:ext uri="{FF2B5EF4-FFF2-40B4-BE49-F238E27FC236}">
                <a16:creationId xmlns:a16="http://schemas.microsoft.com/office/drawing/2014/main" id="{53896921-0DFD-CFF1-BD77-751D1168E419}"/>
              </a:ext>
            </a:extLst>
          </p:cNvPr>
          <p:cNvPicPr>
            <a:picLocks noGrp="1" noChangeAspect="1"/>
          </p:cNvPicPr>
          <p:nvPr>
            <p:ph idx="1"/>
          </p:nvPr>
        </p:nvPicPr>
        <p:blipFill>
          <a:blip r:embed="rId2"/>
          <a:stretch>
            <a:fillRect/>
          </a:stretch>
        </p:blipFill>
        <p:spPr>
          <a:xfrm>
            <a:off x="3175665" y="2286000"/>
            <a:ext cx="6686089" cy="3800168"/>
          </a:xfrm>
        </p:spPr>
      </p:pic>
    </p:spTree>
    <p:extLst>
      <p:ext uri="{BB962C8B-B14F-4D97-AF65-F5344CB8AC3E}">
        <p14:creationId xmlns:p14="http://schemas.microsoft.com/office/powerpoint/2010/main" val="105738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2020-BEF1-9335-FB65-CBE697D85471}"/>
              </a:ext>
            </a:extLst>
          </p:cNvPr>
          <p:cNvSpPr>
            <a:spLocks noGrp="1"/>
          </p:cNvSpPr>
          <p:nvPr>
            <p:ph type="ctrTitle"/>
          </p:nvPr>
        </p:nvSpPr>
        <p:spPr>
          <a:xfrm>
            <a:off x="1915128" y="1337187"/>
            <a:ext cx="8361229" cy="4011561"/>
          </a:xfrm>
        </p:spPr>
        <p:txBody>
          <a:bodyPr/>
          <a:lstStyle/>
          <a:p>
            <a:r>
              <a:rPr lang="en-IN" sz="4000" dirty="0"/>
              <a:t>PROJECT-1</a:t>
            </a:r>
            <a:br>
              <a:rPr lang="en-IN" dirty="0"/>
            </a:br>
            <a:r>
              <a:rPr lang="en-IN" dirty="0"/>
              <a:t>EMPLOYEE ATTRITION DATA ANALYSIS</a:t>
            </a:r>
          </a:p>
        </p:txBody>
      </p:sp>
    </p:spTree>
    <p:extLst>
      <p:ext uri="{BB962C8B-B14F-4D97-AF65-F5344CB8AC3E}">
        <p14:creationId xmlns:p14="http://schemas.microsoft.com/office/powerpoint/2010/main" val="515996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730-BC27-8E5D-CC30-B478EABDEC35}"/>
              </a:ext>
            </a:extLst>
          </p:cNvPr>
          <p:cNvSpPr>
            <a:spLocks noGrp="1"/>
          </p:cNvSpPr>
          <p:nvPr>
            <p:ph type="title"/>
          </p:nvPr>
        </p:nvSpPr>
        <p:spPr/>
        <p:txBody>
          <a:bodyPr/>
          <a:lstStyle/>
          <a:p>
            <a:r>
              <a:rPr lang="en-IN" dirty="0"/>
              <a:t>KPI-4</a:t>
            </a:r>
          </a:p>
        </p:txBody>
      </p:sp>
      <p:pic>
        <p:nvPicPr>
          <p:cNvPr id="4" name="Content Placeholder 4">
            <a:extLst>
              <a:ext uri="{FF2B5EF4-FFF2-40B4-BE49-F238E27FC236}">
                <a16:creationId xmlns:a16="http://schemas.microsoft.com/office/drawing/2014/main" id="{8D3B490C-044C-FD32-2A59-CCC7B2A9C2D0}"/>
              </a:ext>
            </a:extLst>
          </p:cNvPr>
          <p:cNvPicPr>
            <a:picLocks noGrp="1" noChangeAspect="1"/>
          </p:cNvPicPr>
          <p:nvPr>
            <p:ph idx="1"/>
          </p:nvPr>
        </p:nvPicPr>
        <p:blipFill>
          <a:blip r:embed="rId2"/>
          <a:stretch>
            <a:fillRect/>
          </a:stretch>
        </p:blipFill>
        <p:spPr>
          <a:xfrm>
            <a:off x="3043673" y="1745226"/>
            <a:ext cx="6257054" cy="3977148"/>
          </a:xfrm>
        </p:spPr>
      </p:pic>
    </p:spTree>
    <p:extLst>
      <p:ext uri="{BB962C8B-B14F-4D97-AF65-F5344CB8AC3E}">
        <p14:creationId xmlns:p14="http://schemas.microsoft.com/office/powerpoint/2010/main" val="62366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2EA0-25BD-C137-16C0-DA9F48A976DD}"/>
              </a:ext>
            </a:extLst>
          </p:cNvPr>
          <p:cNvSpPr>
            <a:spLocks noGrp="1"/>
          </p:cNvSpPr>
          <p:nvPr>
            <p:ph type="title"/>
          </p:nvPr>
        </p:nvSpPr>
        <p:spPr/>
        <p:txBody>
          <a:bodyPr/>
          <a:lstStyle/>
          <a:p>
            <a:r>
              <a:rPr lang="en-IN" dirty="0"/>
              <a:t>KPI-5</a:t>
            </a:r>
          </a:p>
        </p:txBody>
      </p:sp>
      <p:pic>
        <p:nvPicPr>
          <p:cNvPr id="4" name="Content Placeholder 4">
            <a:extLst>
              <a:ext uri="{FF2B5EF4-FFF2-40B4-BE49-F238E27FC236}">
                <a16:creationId xmlns:a16="http://schemas.microsoft.com/office/drawing/2014/main" id="{0107DA28-2F5A-5AB6-70DB-F7773013316E}"/>
              </a:ext>
            </a:extLst>
          </p:cNvPr>
          <p:cNvPicPr>
            <a:picLocks noGrp="1" noChangeAspect="1"/>
          </p:cNvPicPr>
          <p:nvPr>
            <p:ph idx="1"/>
          </p:nvPr>
        </p:nvPicPr>
        <p:blipFill>
          <a:blip r:embed="rId2"/>
          <a:stretch>
            <a:fillRect/>
          </a:stretch>
        </p:blipFill>
        <p:spPr>
          <a:xfrm>
            <a:off x="2738035" y="2286000"/>
            <a:ext cx="6868329" cy="4036142"/>
          </a:xfrm>
        </p:spPr>
      </p:pic>
    </p:spTree>
    <p:extLst>
      <p:ext uri="{BB962C8B-B14F-4D97-AF65-F5344CB8AC3E}">
        <p14:creationId xmlns:p14="http://schemas.microsoft.com/office/powerpoint/2010/main" val="206069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AA36-571B-764E-DBC2-E6EF04C422EE}"/>
              </a:ext>
            </a:extLst>
          </p:cNvPr>
          <p:cNvSpPr>
            <a:spLocks noGrp="1"/>
          </p:cNvSpPr>
          <p:nvPr>
            <p:ph type="title"/>
          </p:nvPr>
        </p:nvSpPr>
        <p:spPr/>
        <p:txBody>
          <a:bodyPr/>
          <a:lstStyle/>
          <a:p>
            <a:r>
              <a:rPr lang="en-IN" dirty="0"/>
              <a:t>DASHBOARD</a:t>
            </a:r>
          </a:p>
        </p:txBody>
      </p:sp>
      <p:pic>
        <p:nvPicPr>
          <p:cNvPr id="4" name="Content Placeholder 4">
            <a:extLst>
              <a:ext uri="{FF2B5EF4-FFF2-40B4-BE49-F238E27FC236}">
                <a16:creationId xmlns:a16="http://schemas.microsoft.com/office/drawing/2014/main" id="{9E972388-C923-042A-00C9-E0DE9BA0806F}"/>
              </a:ext>
            </a:extLst>
          </p:cNvPr>
          <p:cNvPicPr>
            <a:picLocks noGrp="1" noChangeAspect="1"/>
          </p:cNvPicPr>
          <p:nvPr>
            <p:ph idx="1"/>
          </p:nvPr>
        </p:nvPicPr>
        <p:blipFill>
          <a:blip r:embed="rId2"/>
          <a:stretch>
            <a:fillRect/>
          </a:stretch>
        </p:blipFill>
        <p:spPr>
          <a:xfrm>
            <a:off x="3194645" y="1814050"/>
            <a:ext cx="6348399" cy="4439265"/>
          </a:xfrm>
        </p:spPr>
      </p:pic>
    </p:spTree>
    <p:extLst>
      <p:ext uri="{BB962C8B-B14F-4D97-AF65-F5344CB8AC3E}">
        <p14:creationId xmlns:p14="http://schemas.microsoft.com/office/powerpoint/2010/main" val="4243612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FAE5-D897-6261-D34F-8908E472D9D7}"/>
              </a:ext>
            </a:extLst>
          </p:cNvPr>
          <p:cNvSpPr>
            <a:spLocks noGrp="1"/>
          </p:cNvSpPr>
          <p:nvPr>
            <p:ph type="title"/>
          </p:nvPr>
        </p:nvSpPr>
        <p:spPr/>
        <p:txBody>
          <a:bodyPr/>
          <a:lstStyle/>
          <a:p>
            <a:r>
              <a:rPr lang="en-IN" dirty="0"/>
              <a:t>Project Learning</a:t>
            </a:r>
          </a:p>
        </p:txBody>
      </p:sp>
      <p:sp>
        <p:nvSpPr>
          <p:cNvPr id="3" name="Content Placeholder 2">
            <a:extLst>
              <a:ext uri="{FF2B5EF4-FFF2-40B4-BE49-F238E27FC236}">
                <a16:creationId xmlns:a16="http://schemas.microsoft.com/office/drawing/2014/main" id="{A0EF2789-AEA5-43A4-82A1-5923564FADFD}"/>
              </a:ext>
            </a:extLst>
          </p:cNvPr>
          <p:cNvSpPr>
            <a:spLocks noGrp="1"/>
          </p:cNvSpPr>
          <p:nvPr>
            <p:ph idx="1"/>
          </p:nvPr>
        </p:nvSpPr>
        <p:spPr/>
        <p:txBody>
          <a:bodyPr>
            <a:normAutofit fontScale="92500" lnSpcReduction="10000"/>
          </a:bodyPr>
          <a:lstStyle/>
          <a:p>
            <a:r>
              <a:rPr lang="en-US" dirty="0"/>
              <a:t>Conclusion:</a:t>
            </a:r>
          </a:p>
          <a:p>
            <a:r>
              <a:rPr lang="en-US" dirty="0"/>
              <a:t>This project provides actionable insights into Amazon's sales performance, customers </a:t>
            </a:r>
            <a:r>
              <a:rPr lang="en-US" dirty="0" err="1"/>
              <a:t>behaviour</a:t>
            </a:r>
            <a:r>
              <a:rPr lang="en-US" dirty="0"/>
              <a:t> and product trends. The analysis demonstrates the importance of data-driven decision-making in enhancing sales strategies and improving customer satisfaction. </a:t>
            </a:r>
          </a:p>
          <a:p>
            <a:pPr marL="0" indent="0">
              <a:buNone/>
            </a:pPr>
            <a:r>
              <a:rPr lang="en-US" dirty="0"/>
              <a:t>      Future Work:</a:t>
            </a:r>
          </a:p>
          <a:p>
            <a:r>
              <a:rPr lang="en-US" dirty="0"/>
              <a:t>Extend the analysis to include customer feedback and reviews to gain deeper insights into customer satisfaction. </a:t>
            </a:r>
          </a:p>
          <a:p>
            <a:r>
              <a:rPr lang="en-US" dirty="0"/>
              <a:t>Implement predictive analytics to forecast future sales trends based on historical data.</a:t>
            </a:r>
          </a:p>
          <a:p>
            <a:r>
              <a:rPr lang="en-US" dirty="0"/>
              <a:t>Explore the impact of marketing campaigns on sales performance</a:t>
            </a:r>
          </a:p>
          <a:p>
            <a:pPr marL="0" indent="0">
              <a:buNone/>
            </a:pPr>
            <a:r>
              <a:rPr lang="en-US" dirty="0"/>
              <a:t>        </a:t>
            </a:r>
            <a:endParaRPr lang="en-IN" dirty="0"/>
          </a:p>
        </p:txBody>
      </p:sp>
    </p:spTree>
    <p:extLst>
      <p:ext uri="{BB962C8B-B14F-4D97-AF65-F5344CB8AC3E}">
        <p14:creationId xmlns:p14="http://schemas.microsoft.com/office/powerpoint/2010/main" val="20552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2AE9-A01A-3596-A9FD-6649D6D90786}"/>
              </a:ext>
            </a:extLst>
          </p:cNvPr>
          <p:cNvSpPr>
            <a:spLocks noGrp="1"/>
          </p:cNvSpPr>
          <p:nvPr>
            <p:ph type="title"/>
          </p:nvPr>
        </p:nvSpPr>
        <p:spPr>
          <a:xfrm>
            <a:off x="1615440" y="313404"/>
            <a:ext cx="9601200" cy="1485900"/>
          </a:xfrm>
        </p:spPr>
        <p:txBody>
          <a:bodyPr/>
          <a:lstStyle/>
          <a:p>
            <a:r>
              <a:rPr lang="en-US" dirty="0"/>
              <a:t>Employee Attrition Means:</a:t>
            </a:r>
            <a:endParaRPr lang="en-IN" dirty="0"/>
          </a:p>
        </p:txBody>
      </p:sp>
      <p:sp>
        <p:nvSpPr>
          <p:cNvPr id="5" name="Content Placeholder 4">
            <a:extLst>
              <a:ext uri="{FF2B5EF4-FFF2-40B4-BE49-F238E27FC236}">
                <a16:creationId xmlns:a16="http://schemas.microsoft.com/office/drawing/2014/main" id="{52C13B6C-937D-5E0B-63D3-4DDD71560842}"/>
              </a:ext>
            </a:extLst>
          </p:cNvPr>
          <p:cNvSpPr>
            <a:spLocks noGrp="1"/>
          </p:cNvSpPr>
          <p:nvPr>
            <p:ph idx="1"/>
          </p:nvPr>
        </p:nvSpPr>
        <p:spPr>
          <a:xfrm>
            <a:off x="1371600" y="1799304"/>
            <a:ext cx="9601200" cy="3657600"/>
          </a:xfrm>
        </p:spPr>
        <p:txBody>
          <a:bodyPr>
            <a:normAutofit/>
          </a:bodyPr>
          <a:lstStyle/>
          <a:p>
            <a:r>
              <a:rPr lang="en-IN" sz="1800" dirty="0">
                <a:latin typeface="Segoe UI" panose="020B0502040204020203" pitchFamily="34" charset="0"/>
                <a:cs typeface="Segoe UI" panose="020B0502040204020203" pitchFamily="34" charset="0"/>
              </a:rPr>
              <a:t>Employee attrition occurs when the size of your workforce diminishes over time due to unavoidable factors such as employee resignation for personal or professional reasons.</a:t>
            </a:r>
          </a:p>
          <a:p>
            <a:r>
              <a:rPr lang="en-IN" sz="1800" dirty="0">
                <a:latin typeface="Segoe UI" panose="020B0502040204020203" pitchFamily="34" charset="0"/>
                <a:cs typeface="Segoe UI" panose="020B0502040204020203" pitchFamily="34" charset="0"/>
              </a:rPr>
              <a:t>Employees are leaving the workforce faster than they are hired, and it is often outside the employer’s control. For example, let’s say that you have opened a new office designated as the Sales Hub for your company. Every salesperson must work out of this office-but a few employees cannot relocate and choose to leave the company. This is a typical reason for employee attrition.</a:t>
            </a:r>
          </a:p>
          <a:p>
            <a:r>
              <a:rPr lang="en-IN" sz="1800" dirty="0">
                <a:latin typeface="Segoe UI" panose="020B0502040204020203" pitchFamily="34" charset="0"/>
                <a:cs typeface="Segoe UI" panose="020B0502040204020203" pitchFamily="34" charset="0"/>
              </a:rPr>
              <a:t> But there are other reasons  for attrition as well, including the lack of professional growth, a hostile work environment, or declining confidence in the company’s market value. Weak leadership is another factor that often drives attrition among employees.</a:t>
            </a:r>
          </a:p>
          <a:p>
            <a:pPr marL="0" indent="0" algn="l" fontAlgn="base">
              <a:buNone/>
            </a:pPr>
            <a:endParaRPr lang="en-US" b="0" i="0" dirty="0">
              <a:solidFill>
                <a:srgbClr val="080809"/>
              </a:solidFill>
              <a:effectLst/>
              <a:highlight>
                <a:srgbClr val="FFFFFF"/>
              </a:highlight>
              <a:latin typeface="PT Serif" panose="020A0603040505020204" pitchFamily="18" charset="0"/>
            </a:endParaRPr>
          </a:p>
        </p:txBody>
      </p:sp>
    </p:spTree>
    <p:extLst>
      <p:ext uri="{BB962C8B-B14F-4D97-AF65-F5344CB8AC3E}">
        <p14:creationId xmlns:p14="http://schemas.microsoft.com/office/powerpoint/2010/main" val="268598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C275-CEDF-946E-1F18-059CD60433CB}"/>
              </a:ext>
            </a:extLst>
          </p:cNvPr>
          <p:cNvSpPr>
            <a:spLocks noGrp="1"/>
          </p:cNvSpPr>
          <p:nvPr>
            <p:ph idx="1"/>
          </p:nvPr>
        </p:nvSpPr>
        <p:spPr>
          <a:xfrm>
            <a:off x="997974" y="0"/>
            <a:ext cx="9601200" cy="6390967"/>
          </a:xfrm>
        </p:spPr>
        <p:txBody>
          <a:bodyPr>
            <a:normAutofit/>
          </a:bodyPr>
          <a:lstStyle/>
          <a:p>
            <a:pPr marL="0" indent="0" algn="just">
              <a:lnSpc>
                <a:spcPct val="150000"/>
              </a:lnSpc>
              <a:buNone/>
            </a:pP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900" kern="100" dirty="0">
                <a:effectLst/>
                <a:latin typeface="Segoe UI" panose="020B0502040204020203" pitchFamily="34" charset="0"/>
                <a:ea typeface="Calibri" panose="020F0502020204030204" pitchFamily="34" charset="0"/>
                <a:cs typeface="Segoe UI" panose="020B0502040204020203" pitchFamily="34" charset="0"/>
              </a:rPr>
              <a:t>XYZ Company, established a few years back, has been experiencing an approximately 15% attrition rate for a couple of years. This issue has significantly impacted the company across various aspects. In an effort to understand why employees are leaving and to reduce the attrition rate, XYZ Company has approached an HR analytics consultancy to analyse the available data. You are playing the role of an HR analyst in this project, tasked with building a dashboard that can assist the organization in making data-driven decisions</a:t>
            </a:r>
            <a:r>
              <a:rPr lang="en-IN" sz="2900" kern="100" dirty="0">
                <a:effectLst/>
                <a:latin typeface="Segoe UI" panose="020B0502040204020203" pitchFamily="34" charset="0"/>
                <a:ea typeface="Calibri" panose="020F0502020204030204" pitchFamily="34" charset="0"/>
                <a:cs typeface="Segoe UI" panose="020B0502040204020203" pitchFamily="34" charset="0"/>
              </a:rPr>
              <a:t>.</a:t>
            </a:r>
          </a:p>
          <a:p>
            <a:endParaRPr lang="en-IN" dirty="0"/>
          </a:p>
        </p:txBody>
      </p:sp>
    </p:spTree>
    <p:extLst>
      <p:ext uri="{BB962C8B-B14F-4D97-AF65-F5344CB8AC3E}">
        <p14:creationId xmlns:p14="http://schemas.microsoft.com/office/powerpoint/2010/main" val="302717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965F64-7621-5FA0-9DFC-F182B6AF6B4B}"/>
              </a:ext>
            </a:extLst>
          </p:cNvPr>
          <p:cNvSpPr>
            <a:spLocks noGrp="1"/>
          </p:cNvSpPr>
          <p:nvPr>
            <p:ph idx="1"/>
          </p:nvPr>
        </p:nvSpPr>
        <p:spPr>
          <a:xfrm>
            <a:off x="1371600" y="166688"/>
            <a:ext cx="9601200" cy="5700712"/>
          </a:xfrm>
        </p:spPr>
        <p:txBody>
          <a:bodyPr/>
          <a:lstStyle/>
          <a:p>
            <a:pPr algn="just">
              <a:lnSpc>
                <a:spcPct val="15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2000" kern="100" dirty="0">
                <a:effectLst/>
                <a:latin typeface="Segoe UI" panose="020B0502040204020203" pitchFamily="34" charset="0"/>
                <a:ea typeface="Calibri" panose="020F0502020204030204" pitchFamily="34" charset="0"/>
                <a:cs typeface="Segoe UI" panose="020B0502040204020203" pitchFamily="34" charset="0"/>
              </a:rPr>
              <a:t>The objective of this project is to gain insights into the factors influencing employee attrition and performance within the organization by performing data analysis on employee dataset.</a:t>
            </a:r>
          </a:p>
          <a:p>
            <a:pPr marL="342900" lvl="0" indent="-342900" algn="just">
              <a:lnSpc>
                <a:spcPct val="150000"/>
              </a:lnSpc>
              <a:buFont typeface="+mj-lt"/>
              <a:buAutoNum type="arabicPeriod"/>
              <a:tabLst>
                <a:tab pos="457200" algn="l"/>
              </a:tabLst>
            </a:pPr>
            <a:r>
              <a:rPr lang="en-IN" sz="2000" kern="100" dirty="0">
                <a:effectLst/>
                <a:latin typeface="Segoe UI" panose="020B0502040204020203" pitchFamily="34" charset="0"/>
                <a:ea typeface="Calibri" panose="020F0502020204030204" pitchFamily="34" charset="0"/>
                <a:cs typeface="Segoe UI" panose="020B0502040204020203" pitchFamily="34" charset="0"/>
              </a:rPr>
              <a:t>To identify patterns, trends, and potential areas for improvement that can help the company better understand and manage employee attrition.</a:t>
            </a:r>
          </a:p>
          <a:p>
            <a:pPr marL="342900" lvl="0" indent="-342900" algn="just">
              <a:lnSpc>
                <a:spcPct val="150000"/>
              </a:lnSpc>
              <a:buFont typeface="+mj-lt"/>
              <a:buAutoNum type="arabicPeriod"/>
              <a:tabLst>
                <a:tab pos="457200" algn="l"/>
              </a:tabLst>
            </a:pPr>
            <a:r>
              <a:rPr lang="en-IN" sz="2000" kern="100" dirty="0">
                <a:effectLst/>
                <a:latin typeface="Segoe UI" panose="020B0502040204020203" pitchFamily="34" charset="0"/>
                <a:ea typeface="Calibri" panose="020F0502020204030204" pitchFamily="34" charset="0"/>
                <a:cs typeface="Segoe UI" panose="020B0502040204020203" pitchFamily="34" charset="0"/>
              </a:rPr>
              <a:t>Tools used in this project are Power Query, Microsoft Power Bi.</a:t>
            </a:r>
          </a:p>
          <a:p>
            <a:endParaRPr lang="en-IN" dirty="0"/>
          </a:p>
        </p:txBody>
      </p:sp>
    </p:spTree>
    <p:extLst>
      <p:ext uri="{BB962C8B-B14F-4D97-AF65-F5344CB8AC3E}">
        <p14:creationId xmlns:p14="http://schemas.microsoft.com/office/powerpoint/2010/main" val="162606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3BC34-28D1-7CA2-A756-2C47EFC06732}"/>
              </a:ext>
            </a:extLst>
          </p:cNvPr>
          <p:cNvSpPr>
            <a:spLocks noGrp="1"/>
          </p:cNvSpPr>
          <p:nvPr>
            <p:ph idx="1"/>
          </p:nvPr>
        </p:nvSpPr>
        <p:spPr>
          <a:xfrm>
            <a:off x="1371600" y="167148"/>
            <a:ext cx="9601200" cy="5329084"/>
          </a:xfrm>
        </p:spPr>
        <p:txBody>
          <a:bodyPr>
            <a:normAutofit/>
          </a:bodyPr>
          <a:lstStyle/>
          <a:p>
            <a:pPr algn="just">
              <a:lnSpc>
                <a:spcPct val="150000"/>
              </a:lnSpc>
            </a:pPr>
            <a:r>
              <a:rPr lang="en-IN" sz="1800" b="1" kern="100" dirty="0">
                <a:effectLst/>
                <a:latin typeface="Segoe UI" panose="020B0502040204020203" pitchFamily="34" charset="0"/>
                <a:ea typeface="Calibri" panose="020F0502020204030204" pitchFamily="34" charset="0"/>
                <a:cs typeface="Segoe UI" panose="020B0502040204020203" pitchFamily="34" charset="0"/>
              </a:rPr>
              <a:t>Data Source:</a:t>
            </a:r>
            <a:endParaRPr lang="en-IN" sz="1800" kern="10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50000"/>
              </a:lnSpc>
            </a:pPr>
            <a:r>
              <a:rPr lang="en-IN" sz="1800" kern="100" dirty="0">
                <a:effectLst/>
                <a:latin typeface="Segoe UI" panose="020B0502040204020203" pitchFamily="34" charset="0"/>
                <a:ea typeface="Calibri" panose="020F0502020204030204" pitchFamily="34" charset="0"/>
                <a:cs typeface="Segoe UI" panose="020B0502040204020203" pitchFamily="34" charset="0"/>
              </a:rPr>
              <a:t>The raw data for this project was obtained in the form of csv file with 29 columns and approximately 4.4k rows. The data contained information about employee demographics, job roles, salaries, tenures, among others.</a:t>
            </a:r>
          </a:p>
          <a:p>
            <a:pPr algn="just">
              <a:lnSpc>
                <a:spcPct val="150000"/>
              </a:lnSpc>
            </a:pPr>
            <a:r>
              <a:rPr lang="en-IN" sz="1800" b="1" kern="100" dirty="0">
                <a:effectLst/>
                <a:latin typeface="Segoe UI" panose="020B0502040204020203" pitchFamily="34" charset="0"/>
                <a:ea typeface="Calibri" panose="020F0502020204030204" pitchFamily="34" charset="0"/>
                <a:cs typeface="Segoe UI" panose="020B0502040204020203" pitchFamily="34" charset="0"/>
              </a:rPr>
              <a:t>Data Cleaning/Transformation:</a:t>
            </a:r>
            <a:endParaRPr lang="en-IN" sz="1800" kern="100" dirty="0">
              <a:effectLst/>
              <a:latin typeface="Segoe UI" panose="020B0502040204020203" pitchFamily="34" charset="0"/>
              <a:ea typeface="Calibri" panose="020F0502020204030204" pitchFamily="34" charset="0"/>
              <a:cs typeface="Segoe UI" panose="020B0502040204020203" pitchFamily="34" charset="0"/>
            </a:endParaRPr>
          </a:p>
          <a:p>
            <a:pPr marL="0" lvl="0" indent="0" algn="just">
              <a:lnSpc>
                <a:spcPct val="150000"/>
              </a:lnSpc>
              <a:buSzPts val="1000"/>
              <a:buNone/>
              <a:tabLst>
                <a:tab pos="457200" algn="l"/>
              </a:tabLst>
            </a:pPr>
            <a:r>
              <a:rPr lang="en-IN" sz="1800" kern="100" dirty="0">
                <a:effectLst/>
                <a:latin typeface="Segoe UI" panose="020B0502040204020203" pitchFamily="34" charset="0"/>
                <a:ea typeface="Calibri" panose="020F0502020204030204" pitchFamily="34" charset="0"/>
                <a:cs typeface="Segoe UI" panose="020B0502040204020203" pitchFamily="34" charset="0"/>
              </a:rPr>
              <a:t>     Checked for Duplicates.</a:t>
            </a:r>
          </a:p>
          <a:p>
            <a:pPr marL="0" lvl="0" indent="0" algn="just">
              <a:lnSpc>
                <a:spcPct val="150000"/>
              </a:lnSpc>
              <a:buSzPts val="1000"/>
              <a:buNone/>
              <a:tabLst>
                <a:tab pos="457200" algn="l"/>
              </a:tabLst>
            </a:pPr>
            <a:r>
              <a:rPr lang="en-IN" sz="1800" kern="100" dirty="0">
                <a:latin typeface="Segoe UI" panose="020B0502040204020203" pitchFamily="34" charset="0"/>
                <a:ea typeface="Calibri" panose="020F0502020204030204" pitchFamily="34" charset="0"/>
                <a:cs typeface="Segoe UI" panose="020B0502040204020203" pitchFamily="34" charset="0"/>
              </a:rPr>
              <a:t>     </a:t>
            </a:r>
            <a:r>
              <a:rPr lang="en-IN" sz="1800" kern="100" dirty="0">
                <a:effectLst/>
                <a:latin typeface="Segoe UI" panose="020B0502040204020203" pitchFamily="34" charset="0"/>
                <a:ea typeface="Calibri" panose="020F0502020204030204" pitchFamily="34" charset="0"/>
                <a:cs typeface="Segoe UI" panose="020B0502040204020203" pitchFamily="34" charset="0"/>
              </a:rPr>
              <a:t>Checked for Null/Blank values.</a:t>
            </a:r>
          </a:p>
          <a:p>
            <a:pPr marL="0" lvl="0" indent="0" algn="just">
              <a:lnSpc>
                <a:spcPct val="150000"/>
              </a:lnSpc>
              <a:buSzPts val="1000"/>
              <a:buNone/>
              <a:tabLst>
                <a:tab pos="457200" algn="l"/>
              </a:tabLst>
            </a:pPr>
            <a:r>
              <a:rPr lang="en-IN" sz="1800" kern="100" dirty="0">
                <a:effectLst/>
                <a:latin typeface="Segoe UI" panose="020B0502040204020203" pitchFamily="34" charset="0"/>
                <a:ea typeface="Calibri" panose="020F0502020204030204" pitchFamily="34" charset="0"/>
                <a:cs typeface="Segoe UI" panose="020B0502040204020203" pitchFamily="34" charset="0"/>
              </a:rPr>
              <a:t>     Replaced null values with statistical central tendency using mode.</a:t>
            </a:r>
          </a:p>
          <a:p>
            <a:pPr marL="0" lvl="0" indent="0" algn="just">
              <a:lnSpc>
                <a:spcPct val="150000"/>
              </a:lnSpc>
              <a:buSzPts val="1000"/>
              <a:buNone/>
              <a:tabLst>
                <a:tab pos="457200" algn="l"/>
              </a:tabLst>
            </a:pPr>
            <a:r>
              <a:rPr lang="en-IN" sz="1800" kern="100" dirty="0">
                <a:effectLst/>
                <a:latin typeface="Segoe UI" panose="020B0502040204020203" pitchFamily="34" charset="0"/>
                <a:ea typeface="Calibri" panose="020F0502020204030204" pitchFamily="34" charset="0"/>
                <a:cs typeface="Segoe UI" panose="020B0502040204020203" pitchFamily="34" charset="0"/>
              </a:rPr>
              <a:t>     Added new columns such as age group, attrition counts, salary slab.</a:t>
            </a:r>
          </a:p>
          <a:p>
            <a:pPr algn="just">
              <a:lnSpc>
                <a:spcPct val="150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599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9165C6-8498-A01B-6AE6-B02165B0B257}"/>
              </a:ext>
            </a:extLst>
          </p:cNvPr>
          <p:cNvSpPr txBox="1"/>
          <p:nvPr/>
        </p:nvSpPr>
        <p:spPr>
          <a:xfrm>
            <a:off x="1208712" y="939549"/>
            <a:ext cx="10383520" cy="3373359"/>
          </a:xfrm>
          <a:prstGeom prst="rect">
            <a:avLst/>
          </a:prstGeom>
          <a:noFill/>
        </p:spPr>
        <p:txBody>
          <a:bodyPr wrap="square">
            <a:spAutoFit/>
          </a:bodyPr>
          <a:lstStyle/>
          <a:p>
            <a:pPr algn="just">
              <a:lnSpc>
                <a:spcPct val="150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100" dirty="0">
                <a:effectLst/>
                <a:latin typeface="Segoe UI" panose="020B0502040204020203" pitchFamily="34" charset="0"/>
                <a:ea typeface="Calibri" panose="020F0502020204030204" pitchFamily="34" charset="0"/>
                <a:cs typeface="Segoe UI" panose="020B0502040204020203" pitchFamily="34" charset="0"/>
              </a:rPr>
              <a:t>The Employee Attrition dataset comprises data on employee demographics, job characteristics, and personal factors, aimed at analysing turnover within an organization. Key columns include Employee ID, Age, Attrition status, Department, Job Role, Monthly Income, Total Working Years, and Job Satisfaction. This dataset is essential for identifying factors that contribute to employee attrition and developing strategies to improve retention. By analysing attributes such as Business Travel, Distance From Home, and Years At Company, companies can gain insights into employee behaviour and implement targeted interventions to enhance satisfaction and reduce turnover.</a:t>
            </a:r>
          </a:p>
        </p:txBody>
      </p:sp>
    </p:spTree>
    <p:extLst>
      <p:ext uri="{BB962C8B-B14F-4D97-AF65-F5344CB8AC3E}">
        <p14:creationId xmlns:p14="http://schemas.microsoft.com/office/powerpoint/2010/main" val="234020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EC84A-FB35-EC84-D208-3B4BE1FF087D}"/>
              </a:ext>
            </a:extLst>
          </p:cNvPr>
          <p:cNvSpPr>
            <a:spLocks noGrp="1"/>
          </p:cNvSpPr>
          <p:nvPr>
            <p:ph idx="1"/>
          </p:nvPr>
        </p:nvSpPr>
        <p:spPr>
          <a:xfrm>
            <a:off x="1371600" y="1582994"/>
            <a:ext cx="9601200" cy="4284406"/>
          </a:xfrm>
        </p:spPr>
        <p:txBody>
          <a:bodyPr/>
          <a:lstStyle/>
          <a:p>
            <a:pPr marL="0" indent="0">
              <a:buNone/>
            </a:pPr>
            <a:r>
              <a:rPr lang="en-IN" dirty="0"/>
              <a:t>.</a:t>
            </a:r>
          </a:p>
        </p:txBody>
      </p:sp>
      <p:sp>
        <p:nvSpPr>
          <p:cNvPr id="5" name="Title 4">
            <a:extLst>
              <a:ext uri="{FF2B5EF4-FFF2-40B4-BE49-F238E27FC236}">
                <a16:creationId xmlns:a16="http://schemas.microsoft.com/office/drawing/2014/main" id="{391D8D5B-28E7-6541-1480-CDD4F92FE25C}"/>
              </a:ext>
            </a:extLst>
          </p:cNvPr>
          <p:cNvSpPr>
            <a:spLocks noGrp="1"/>
          </p:cNvSpPr>
          <p:nvPr>
            <p:ph type="title"/>
          </p:nvPr>
        </p:nvSpPr>
        <p:spPr>
          <a:xfrm>
            <a:off x="914399" y="203200"/>
            <a:ext cx="11090787" cy="6502400"/>
          </a:xfrm>
        </p:spPr>
        <p:txBody>
          <a:bodyPr>
            <a:normAutofit fontScale="90000"/>
          </a:bodyPr>
          <a:lstStyle/>
          <a:p>
            <a:pPr>
              <a:lnSpc>
                <a:spcPct val="150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DETAILS: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Segoe UI" panose="020B0502040204020203" pitchFamily="34" charset="0"/>
                <a:ea typeface="Calibri" panose="020F0502020204030204" pitchFamily="34" charset="0"/>
                <a:cs typeface="Segoe UI" panose="020B0502040204020203" pitchFamily="34" charset="0"/>
              </a:rPr>
              <a:t>Employee ID: </a:t>
            </a:r>
            <a:r>
              <a:rPr lang="en-IN" sz="1800" kern="100" dirty="0">
                <a:effectLst/>
                <a:latin typeface="Segoe UI" panose="020B0502040204020203" pitchFamily="34" charset="0"/>
                <a:ea typeface="Calibri" panose="020F0502020204030204" pitchFamily="34" charset="0"/>
                <a:cs typeface="Segoe UI" panose="020B0502040204020203" pitchFamily="34" charset="0"/>
              </a:rPr>
              <a:t>A unique identifier assigned to each employee.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Ag</a:t>
            </a:r>
            <a:r>
              <a:rPr lang="en-IN" sz="1800" b="1" kern="100" dirty="0">
                <a:latin typeface="Segoe UI" panose="020B0502040204020203" pitchFamily="34" charset="0"/>
                <a:ea typeface="Calibri" panose="020F0502020204030204" pitchFamily="34" charset="0"/>
                <a:cs typeface="Segoe UI" panose="020B0502040204020203" pitchFamily="34" charset="0"/>
              </a:rPr>
              <a:t>e: </a:t>
            </a:r>
            <a:r>
              <a:rPr lang="en-IN" sz="1800" kern="100" dirty="0">
                <a:effectLst/>
                <a:latin typeface="Segoe UI" panose="020B0502040204020203" pitchFamily="34" charset="0"/>
                <a:ea typeface="Calibri" panose="020F0502020204030204" pitchFamily="34" charset="0"/>
                <a:cs typeface="Segoe UI" panose="020B0502040204020203" pitchFamily="34" charset="0"/>
              </a:rPr>
              <a:t>The age of the employee.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Attrition</a:t>
            </a:r>
            <a:r>
              <a:rPr lang="en-IN" sz="2000" kern="100" dirty="0">
                <a:latin typeface="Segoe UI" panose="020B0502040204020203" pitchFamily="34" charset="0"/>
                <a:ea typeface="Calibri" panose="020F0502020204030204" pitchFamily="34" charset="0"/>
                <a:cs typeface="Segoe UI" panose="020B0502040204020203" pitchFamily="34" charset="0"/>
              </a:rPr>
              <a:t>:</a:t>
            </a:r>
            <a:r>
              <a:rPr lang="en-IN" sz="1800" b="1" kern="100" dirty="0">
                <a:latin typeface="Segoe UI" panose="020B0502040204020203" pitchFamily="34" charset="0"/>
                <a:ea typeface="Calibri" panose="020F0502020204030204" pitchFamily="34" charset="0"/>
                <a:cs typeface="Segoe UI" panose="020B0502040204020203" pitchFamily="34" charset="0"/>
              </a:rPr>
              <a:t> </a:t>
            </a:r>
            <a:r>
              <a:rPr lang="en-IN" sz="1800" kern="100" dirty="0">
                <a:effectLst/>
                <a:latin typeface="Segoe UI" panose="020B0502040204020203" pitchFamily="34" charset="0"/>
                <a:ea typeface="Calibri" panose="020F0502020204030204" pitchFamily="34" charset="0"/>
                <a:cs typeface="Segoe UI" panose="020B0502040204020203" pitchFamily="34" charset="0"/>
              </a:rPr>
              <a:t>Indicates whether the employee has left the company (Yes or No).</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Business Travel: </a:t>
            </a:r>
            <a:r>
              <a:rPr lang="en-IN" sz="1800" kern="100" dirty="0">
                <a:effectLst/>
                <a:latin typeface="Segoe UI" panose="020B0502040204020203" pitchFamily="34" charset="0"/>
                <a:ea typeface="Calibri" panose="020F0502020204030204" pitchFamily="34" charset="0"/>
                <a:cs typeface="Segoe UI" panose="020B0502040204020203" pitchFamily="34" charset="0"/>
              </a:rPr>
              <a:t>Frequency of business travel (e.g., Rarely, Frequently).</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Department:</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department in which the employee works (e.g., Sales, Research &amp; Development, Human Resources).</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Distance From Home:</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distance (in kilometres or miles) between the employee's home and workplace.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Education:</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highest level of education achieved by the employee (numeric scale).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effectLst/>
                <a:latin typeface="Segoe UI" panose="020B0502040204020203" pitchFamily="34" charset="0"/>
                <a:ea typeface="Calibri" panose="020F0502020204030204" pitchFamily="34" charset="0"/>
                <a:cs typeface="Segoe UI" panose="020B0502040204020203" pitchFamily="34" charset="0"/>
              </a:rPr>
              <a:t>Education Field: </a:t>
            </a:r>
            <a:r>
              <a:rPr lang="en-IN" sz="1800" kern="100" dirty="0">
                <a:effectLst/>
                <a:latin typeface="Segoe UI" panose="020B0502040204020203" pitchFamily="34" charset="0"/>
                <a:ea typeface="Calibri" panose="020F0502020204030204" pitchFamily="34" charset="0"/>
                <a:cs typeface="Segoe UI" panose="020B0502040204020203" pitchFamily="34" charset="0"/>
              </a:rPr>
              <a:t>The field of study for the highest level of education (e.g., Life Sciences, Medical, Marketing).</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Gender</a:t>
            </a:r>
            <a:r>
              <a:rPr lang="en-IN" sz="2000" b="1" kern="100" dirty="0">
                <a:effectLst/>
                <a:latin typeface="Segoe UI" panose="020B0502040204020203" pitchFamily="34" charset="0"/>
                <a:ea typeface="Calibri" panose="020F0502020204030204" pitchFamily="34" charset="0"/>
                <a:cs typeface="Segoe UI" panose="020B0502040204020203" pitchFamily="34" charset="0"/>
              </a:rPr>
              <a:t>:</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gender of the employee (e.g., Male, Female).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Job</a:t>
            </a:r>
            <a:r>
              <a:rPr lang="en-IN" sz="1800" kern="100" dirty="0">
                <a:effectLst/>
                <a:latin typeface="Segoe UI" panose="020B0502040204020203" pitchFamily="34" charset="0"/>
                <a:ea typeface="Calibri" panose="020F0502020204030204" pitchFamily="34" charset="0"/>
                <a:cs typeface="Segoe UI" panose="020B0502040204020203" pitchFamily="34" charset="0"/>
              </a:rPr>
              <a:t> </a:t>
            </a:r>
            <a:r>
              <a:rPr lang="en-IN" sz="2000" b="1" kern="100" dirty="0">
                <a:latin typeface="Segoe UI" panose="020B0502040204020203" pitchFamily="34" charset="0"/>
                <a:ea typeface="Calibri" panose="020F0502020204030204" pitchFamily="34" charset="0"/>
                <a:cs typeface="Segoe UI" panose="020B0502040204020203" pitchFamily="34" charset="0"/>
              </a:rPr>
              <a:t>Level</a:t>
            </a:r>
            <a:r>
              <a:rPr lang="en-IN" sz="2000" b="1" kern="100" dirty="0">
                <a:effectLst/>
                <a:latin typeface="Segoe UI" panose="020B0502040204020203" pitchFamily="34" charset="0"/>
                <a:ea typeface="Calibri" panose="020F0502020204030204" pitchFamily="34" charset="0"/>
                <a:cs typeface="Segoe UI" panose="020B0502040204020203" pitchFamily="34" charset="0"/>
              </a:rPr>
              <a:t>: </a:t>
            </a:r>
            <a:r>
              <a:rPr lang="en-IN" sz="1800" kern="100" dirty="0">
                <a:effectLst/>
                <a:latin typeface="Segoe UI" panose="020B0502040204020203" pitchFamily="34" charset="0"/>
                <a:ea typeface="Calibri" panose="020F0502020204030204" pitchFamily="34" charset="0"/>
                <a:cs typeface="Segoe UI" panose="020B0502040204020203" pitchFamily="34" charset="0"/>
              </a:rPr>
              <a:t>The level of the employee's job position within the company.</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Job Role</a:t>
            </a:r>
            <a:r>
              <a:rPr lang="en-IN" sz="2000" b="1" kern="100" dirty="0">
                <a:effectLst/>
                <a:latin typeface="Segoe UI" panose="020B0502040204020203" pitchFamily="34" charset="0"/>
                <a:ea typeface="Calibri" panose="020F0502020204030204" pitchFamily="34" charset="0"/>
                <a:cs typeface="Segoe UI" panose="020B0502040204020203" pitchFamily="34" charset="0"/>
              </a:rPr>
              <a:t>:</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specific role or title of the employee (e.g., Sales Executive, Research Scientist).</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Marital Status</a:t>
            </a:r>
            <a:r>
              <a:rPr lang="en-IN" sz="2000" b="1" kern="100" dirty="0">
                <a:effectLst/>
                <a:latin typeface="Segoe UI" panose="020B0502040204020203" pitchFamily="34" charset="0"/>
                <a:ea typeface="Calibri" panose="020F0502020204030204" pitchFamily="34" charset="0"/>
                <a:cs typeface="Segoe UI" panose="020B0502040204020203" pitchFamily="34" charset="0"/>
              </a:rPr>
              <a:t>:</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marital status of the employee (e.g., Single, Married, Divorced).</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Monthly Income</a:t>
            </a:r>
            <a:r>
              <a:rPr lang="en-IN" sz="2000" b="1" kern="100" dirty="0">
                <a:effectLst/>
                <a:latin typeface="Segoe UI" panose="020B0502040204020203" pitchFamily="34" charset="0"/>
                <a:ea typeface="Calibri" panose="020F0502020204030204" pitchFamily="34" charset="0"/>
                <a:cs typeface="Segoe UI" panose="020B0502040204020203" pitchFamily="34" charset="0"/>
              </a:rPr>
              <a:t>:</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monthly income of the employee.</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r>
              <a:rPr lang="en-IN" sz="2000" b="1" kern="100" dirty="0">
                <a:latin typeface="Segoe UI" panose="020B0502040204020203" pitchFamily="34" charset="0"/>
                <a:ea typeface="Calibri" panose="020F0502020204030204" pitchFamily="34" charset="0"/>
                <a:cs typeface="Segoe UI" panose="020B0502040204020203" pitchFamily="34" charset="0"/>
              </a:rPr>
              <a:t>Num Companies Worked:</a:t>
            </a:r>
            <a:r>
              <a:rPr lang="en-IN" sz="1800" kern="100" dirty="0">
                <a:effectLst/>
                <a:latin typeface="Segoe UI" panose="020B0502040204020203" pitchFamily="34" charset="0"/>
                <a:ea typeface="Calibri" panose="020F0502020204030204" pitchFamily="34" charset="0"/>
                <a:cs typeface="Segoe UI" panose="020B0502040204020203" pitchFamily="34" charset="0"/>
              </a:rPr>
              <a:t> The number of companies the employee has worked for prior to the current organization.</a:t>
            </a:r>
            <a:br>
              <a:rPr lang="en-IN" sz="1800" kern="100" dirty="0">
                <a:effectLst/>
                <a:latin typeface="Segoe UI" panose="020B0502040204020203" pitchFamily="34" charset="0"/>
                <a:ea typeface="Calibri" panose="020F0502020204030204" pitchFamily="34" charset="0"/>
                <a:cs typeface="Segoe UI" panose="020B0502040204020203" pitchFamily="34" charset="0"/>
              </a:rPr>
            </a:b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1001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{4BEF7F07-3FF2-48A3-AD11-175223D9DC3D}tf10001105</Template>
  <TotalTime>376</TotalTime>
  <Words>1499</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Franklin Gothic Book</vt:lpstr>
      <vt:lpstr>PT Serif</vt:lpstr>
      <vt:lpstr>Segoe UI</vt:lpstr>
      <vt:lpstr>Segoe UI Light</vt:lpstr>
      <vt:lpstr>Symbol</vt:lpstr>
      <vt:lpstr>Wingdings</vt:lpstr>
      <vt:lpstr>Crop</vt:lpstr>
      <vt:lpstr>                  PROJECT OVERVIEW</vt:lpstr>
      <vt:lpstr>             TABLE OF CONTENTS</vt:lpstr>
      <vt:lpstr>PROJECT-1 EMPLOYEE ATTRITION DATA ANALYSIS</vt:lpstr>
      <vt:lpstr>Employee Attrition Means:</vt:lpstr>
      <vt:lpstr>PowerPoint Presentation</vt:lpstr>
      <vt:lpstr>PowerPoint Presentation</vt:lpstr>
      <vt:lpstr>PowerPoint Presentation</vt:lpstr>
      <vt:lpstr>PowerPoint Presentation</vt:lpstr>
      <vt:lpstr>DATA DETAILS: Employee ID: A unique identifier assigned to each employee. Age: The age of the employee. Attrition: Indicates whether the employee has left the company (Yes or No). Business Travel: Frequency of business travel (e.g., Rarely, Frequently). Department: The department in which the employee works (e.g., Sales, Research &amp; Development, Human Resources). Distance From Home: The distance (in kilometres or miles) between the employee's home and workplace. Education: The highest level of education achieved by the employee (numeric scale). Education Field: The field of study for the highest level of education (e.g., Life Sciences, Medical, Marketing). Gender: The gender of the employee (e.g., Male, Female). Job Level: The level of the employee's job position within the company. Job Role: The specific role or title of the employee (e.g., Sales Executive, Research Scientist). Marital Status: The marital status of the employee (e.g., Single, Married, Divorced). Monthly Income: The monthly income of the employee. Num Companies Worked: The number of companies the employee has worked for prior to the current organization. </vt:lpstr>
      <vt:lpstr>Key Performance Indicators (KPIs) : For the Analysis, I have identified the KPIs to track and monitor employee performance and attrition. The following KPIs were designed to address. There are various type of KPIs which belong to employee attrition  data and which are shown in figures. </vt:lpstr>
      <vt:lpstr>PowerPoint Presentation</vt:lpstr>
      <vt:lpstr>KPI-2</vt:lpstr>
      <vt:lpstr>KPI-3</vt:lpstr>
      <vt:lpstr>KPI-4</vt:lpstr>
      <vt:lpstr>KPI-5</vt:lpstr>
      <vt:lpstr>KPI-6</vt:lpstr>
      <vt:lpstr>DASHBOARD</vt:lpstr>
      <vt:lpstr>PowerPoint Presentation</vt:lpstr>
      <vt:lpstr>PowerPoint Presentation</vt:lpstr>
      <vt:lpstr>PROJECT-2 AMAZON  SALESDATA ANALYSIS</vt:lpstr>
      <vt:lpstr>INTRODUCTION</vt:lpstr>
      <vt:lpstr>OBJECTIVE</vt:lpstr>
      <vt:lpstr>PROBLEM STATEMENT</vt:lpstr>
      <vt:lpstr>PROJECT OVERVIEW</vt:lpstr>
      <vt:lpstr>BENFITS</vt:lpstr>
      <vt:lpstr>KEEP PERFORMING INDICATOR(KPIs)</vt:lpstr>
      <vt:lpstr>KPI-1</vt:lpstr>
      <vt:lpstr>KPI-2</vt:lpstr>
      <vt:lpstr>KPI-3</vt:lpstr>
      <vt:lpstr>KPI-4</vt:lpstr>
      <vt:lpstr>KPI-5</vt:lpstr>
      <vt:lpstr>DASHBOARD</vt:lpstr>
      <vt:lpstr>Project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Sree Raja</dc:creator>
  <cp:lastModifiedBy>Sai Sree Raja</cp:lastModifiedBy>
  <cp:revision>4</cp:revision>
  <dcterms:created xsi:type="dcterms:W3CDTF">2024-08-05T06:54:39Z</dcterms:created>
  <dcterms:modified xsi:type="dcterms:W3CDTF">2024-08-09T07:51:54Z</dcterms:modified>
</cp:coreProperties>
</file>