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9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F6C5A3AE-4AFD-47A3-B538-09E20542EF75}" type="datetimeFigureOut">
              <a:rPr lang="en-IN" smtClean="0"/>
            </a:fld>
            <a:endParaRPr lang="en-IN"/>
          </a:p>
        </p:txBody>
      </p:sp>
      <p:sp>
        <p:nvSpPr>
          <p:cNvPr id="104870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70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9C26A7EC-C58A-43C7-B445-E6C2147AC0BC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bg>
      <p:bgRef idx="1002">
        <a:schemeClr val="bg2"/>
      </p:bgRef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anchor="b" bIns="0" rIns="18288" tIns="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b="1" sz="56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6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algn="r" indent="0" marL="0" marR="45720">
              <a:buNone/>
              <a:defRPr>
                <a:solidFill>
                  <a:schemeClr val="tx1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587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IN" smtClean="0"/>
              <a:t>22-06-2020</a:t>
            </a:r>
            <a:endParaRPr lang="en-IN"/>
          </a:p>
        </p:txBody>
      </p:sp>
      <p:sp>
        <p:nvSpPr>
          <p:cNvPr id="1048588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89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263FE2-F89E-4B43-9B5B-26FFFB4C22E6}" type="slidenum">
              <a:rPr lang="en-IN" smtClean="0"/>
            </a:fld>
            <a:endParaRPr lang="en-IN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8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IN" smtClean="0"/>
              <a:t>22-06-2020</a:t>
            </a:r>
            <a:endParaRPr lang="en-IN"/>
          </a:p>
        </p:txBody>
      </p:sp>
      <p:sp>
        <p:nvSpPr>
          <p:cNvPr id="10486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263FE2-F89E-4B43-9B5B-26FFFB4C22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IN" smtClean="0"/>
              <a:t>22-06-2020</a:t>
            </a:r>
            <a:endParaRPr lang="en-IN"/>
          </a:p>
        </p:txBody>
      </p:sp>
      <p:sp>
        <p:nvSpPr>
          <p:cNvPr id="104866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263FE2-F89E-4B43-9B5B-26FFFB4C22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59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IN" smtClean="0"/>
              <a:t>22-06-2020</a:t>
            </a:r>
            <a:endParaRPr lang="en-IN"/>
          </a:p>
        </p:txBody>
      </p:sp>
      <p:sp>
        <p:nvSpPr>
          <p:cNvPr id="104859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263FE2-F89E-4B43-9B5B-26FFFB4C22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bg>
      <p:bgRef idx="1002">
        <a:schemeClr val="bg2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anchor="b" bIns="0" tIns="0" vert="horz">
            <a:no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baseline="0" b="1" cap="none" dirty="0" sz="5600" lang="en-US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8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anchor="t" lIns="45720" rIns="45720"/>
          <a:lstStyle>
            <a:lvl1pPr indent="0" marL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IN" smtClean="0"/>
              <a:t>22-06-2020</a:t>
            </a:r>
            <a:endParaRPr lang="en-IN"/>
          </a:p>
        </p:txBody>
      </p:sp>
      <p:sp>
        <p:nvSpPr>
          <p:cNvPr id="10486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263FE2-F89E-4B43-9B5B-26FFFB4C22E6}" type="slidenum">
              <a:rPr lang="en-IN" smtClean="0"/>
            </a:fld>
            <a:endParaRPr lang="en-IN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IN" smtClean="0"/>
              <a:t>22-06-2020</a:t>
            </a:r>
            <a:endParaRPr lang="en-IN"/>
          </a:p>
        </p:txBody>
      </p:sp>
      <p:sp>
        <p:nvSpPr>
          <p:cNvPr id="104865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263FE2-F89E-4B43-9B5B-26FFFB4C22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anchor="b" tIns="4572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anchor="ctr" bIns="0" lIns="45720" rIns="45720" tIns="0">
            <a:noAutofit/>
          </a:bodyPr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5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anchor="ctr" bIns="0" lIns="45720" rIns="45720" tIns="0"/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5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IN" smtClean="0"/>
              <a:t>22-06-2020</a:t>
            </a:r>
            <a:endParaRPr lang="en-IN"/>
          </a:p>
        </p:txBody>
      </p:sp>
      <p:sp>
        <p:nvSpPr>
          <p:cNvPr id="104865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263FE2-F89E-4B43-9B5B-26FFFB4C22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anchor="b" bIns="0" tIns="4572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b="0" sz="50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IN" smtClean="0"/>
              <a:t>22-06-2020</a:t>
            </a:r>
            <a:endParaRPr lang="en-IN"/>
          </a:p>
        </p:txBody>
      </p:sp>
      <p:sp>
        <p:nvSpPr>
          <p:cNvPr id="104866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263FE2-F89E-4B43-9B5B-26FFFB4C22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IN" smtClean="0"/>
              <a:t>22-06-2020</a:t>
            </a:r>
            <a:endParaRPr lang="en-IN"/>
          </a:p>
        </p:txBody>
      </p:sp>
      <p:sp>
        <p:nvSpPr>
          <p:cNvPr id="104867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263FE2-F89E-4B43-9B5B-26FFFB4C22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anchor="b" lIns="0">
            <a:noAutofit/>
          </a:bodyPr>
          <a:lstStyle>
            <a:lvl1pPr algn="l" rtl="0">
              <a:spcBef>
                <a:spcPct val="0"/>
              </a:spcBef>
              <a:buNone/>
              <a:defRPr b="0" sz="26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9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algn="l" indent="0" marL="0">
              <a:buNone/>
              <a:defRPr sz="1400"/>
            </a:lvl1pPr>
            <a:lvl2pPr algn="l" indent="0">
              <a:buNone/>
              <a:defRPr sz="1200"/>
            </a:lvl2pPr>
            <a:lvl3pPr algn="l" indent="0">
              <a:buNone/>
              <a:defRPr sz="1000"/>
            </a:lvl3pPr>
            <a:lvl4pPr algn="l" indent="0">
              <a:buNone/>
              <a:defRPr sz="900"/>
            </a:lvl4pPr>
            <a:lvl5pPr algn="l" indent="0"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9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9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IN" smtClean="0"/>
              <a:t>22-06-2020</a:t>
            </a:r>
            <a:endParaRPr lang="en-IN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263FE2-F89E-4B43-9B5B-26FFFB4C22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algn="tl" blurRad="63500" dir="7500000" dist="38500" kx="100000" rotWithShape="0" sx="98500" sy="10008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73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/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algn="tl" blurRad="19685" dir="12900000" dist="6350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74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anchor="b" bIns="45720" lIns="45720" rIns="45720" tIns="45720" vert="horz"/>
          <a:lstStyle>
            <a:lvl1pPr algn="l">
              <a:buNone/>
              <a:defRPr b="1" sz="2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75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anchor="t" bIns="45720" lIns="64008" rIns="45720"/>
          <a:lstStyle>
            <a:lvl1pPr algn="l" indent="0" marL="0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7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IN" smtClean="0"/>
              <a:t>22-06-2020</a:t>
            </a:r>
            <a:endParaRPr lang="en-IN"/>
          </a:p>
        </p:txBody>
      </p:sp>
      <p:sp>
        <p:nvSpPr>
          <p:cNvPr id="104867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p>
            <a:fld id="{5B263FE2-F89E-4B43-9B5B-26FFFB4C22E6}" type="slidenum">
              <a:rPr lang="en-IN" smtClean="0"/>
            </a:fld>
            <a:endParaRPr lang="en-IN"/>
          </a:p>
        </p:txBody>
      </p:sp>
      <p:sp>
        <p:nvSpPr>
          <p:cNvPr id="1048679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/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680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81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7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8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/>
        </p:spPr>
        <p:txBody>
          <a:bodyPr anchor="b" bIns="0" lIns="0" rIns="0" vert="horz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9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8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IN" smtClean="0"/>
              <a:t>22-06-2020</a:t>
            </a:r>
            <a:endParaRPr lang="en-IN"/>
          </a:p>
        </p:txBody>
      </p:sp>
      <p:sp>
        <p:nvSpPr>
          <p:cNvPr id="1048581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2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/>
        </p:spPr>
        <p:txBody>
          <a:bodyPr anchor="b" bIns="0" lIns="0" rIns="0" tIns="0" vert="horz"/>
          <a:lstStyle>
            <a:lvl1pPr algn="r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263FE2-F89E-4B43-9B5B-26FFFB4C22E6}" type="slidenum">
              <a:rPr lang="en-IN" smtClean="0"/>
            </a:fld>
            <a:endParaRPr lang="en-IN"/>
          </a:p>
        </p:txBody>
      </p:sp>
      <p:grpSp>
        <p:nvGrpSpPr>
          <p:cNvPr id="17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048583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16000">
                    <a:schemeClr val="accent2">
                      <a:shade val="75000"/>
                      <a:alpha val="56000"/>
                    </a:schemeClr>
                  </a:gs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  <p:sp>
          <p:nvSpPr>
            <p:cNvPr id="1048584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33000">
                    <a:schemeClr val="accent2">
                      <a:alpha val="56000"/>
                    </a:schemeClr>
                  </a:gs>
                  <a:gs pos="44000">
                    <a:schemeClr val="accent1"/>
                  </a:gs>
                  <a:gs pos="74000">
                    <a:schemeClr val="accent4"/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</p:grp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ftr="0" hdr="0"/>
  <p:txStyles>
    <p:titleStyle>
      <a:lvl1pPr algn="l" eaLnBrk="1" hangingPunct="1" latinLnBrk="0" rtl="0">
        <a:spcBef>
          <a:spcPct val="0"/>
        </a:spcBef>
        <a:buNone/>
        <a:defRPr b="0" sz="5000" kern="1200" kumimoji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ct val="20000"/>
        </a:spcBef>
        <a:buClr>
          <a:schemeClr val="accent3"/>
        </a:buClr>
        <a:buSzPct val="95000"/>
        <a:buFont typeface="Wingdings 2"/>
        <a:buChar char=""/>
        <a:defRPr sz="26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46888" latinLnBrk="0" marL="640080" rtl="0">
        <a:spcBef>
          <a:spcPct val="20000"/>
        </a:spcBef>
        <a:buClr>
          <a:schemeClr val="accent1"/>
        </a:buClr>
        <a:buSzPct val="85000"/>
        <a:buFont typeface="Wingdings 2"/>
        <a:buChar char="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246888" latinLnBrk="0" marL="914400" rtl="0">
        <a:spcBef>
          <a:spcPct val="20000"/>
        </a:spcBef>
        <a:buClr>
          <a:schemeClr val="accent2"/>
        </a:buClr>
        <a:buSzPct val="70000"/>
        <a:buFont typeface="Wingdings 2"/>
        <a:buChar char="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10312" latinLnBrk="0" marL="1188720" rtl="0">
        <a:spcBef>
          <a:spcPct val="20000"/>
        </a:spcBef>
        <a:buClr>
          <a:schemeClr val="accent3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210312" latinLnBrk="0" marL="1463040" rtl="0">
        <a:spcBef>
          <a:spcPct val="20000"/>
        </a:spcBef>
        <a:buClr>
          <a:schemeClr val="accent4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210312" latinLnBrk="0" marL="1737360" rtl="0">
        <a:spcBef>
          <a:spcPct val="20000"/>
        </a:spcBef>
        <a:buClr>
          <a:schemeClr val="accent5"/>
        </a:buClr>
        <a:buSzPct val="80000"/>
        <a:buFont typeface="Wingdings 2"/>
        <a:buChar char="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182880" latinLnBrk="0" marL="1920240" rtl="0">
        <a:spcBef>
          <a:spcPct val="20000"/>
        </a:spcBef>
        <a:buClr>
          <a:schemeClr val="accent6"/>
        </a:buClr>
        <a:buSzPct val="80000"/>
        <a:buFont typeface="Wingdings 2"/>
        <a:buChar char=""/>
        <a:defRPr baseline="0"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182880" latinLnBrk="0" marL="2194560" rtl="0">
        <a:spcBef>
          <a:spcPct val="20000"/>
        </a:spcBef>
        <a:buClr>
          <a:schemeClr val="tx2"/>
        </a:buClr>
        <a:buChar char="•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182880" latinLnBrk="0" marL="2468880" rtl="0">
        <a:spcBef>
          <a:spcPct val="20000"/>
        </a:spcBef>
        <a:buClr>
          <a:schemeClr val="tx2"/>
        </a:buClr>
        <a:buFontTx/>
        <a:buChar char="•"/>
        <a:defRPr baseline="0" sz="14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685800" y="980728"/>
            <a:ext cx="7772400" cy="3168351"/>
          </a:xfrm>
        </p:spPr>
        <p:txBody>
          <a:bodyPr>
            <a:normAutofit fontScale="90000"/>
          </a:bodyPr>
          <a:p>
            <a:pPr algn="ctr"/>
            <a:r>
              <a:rPr dirty="0" lang="en-US" smtClean="0"/>
              <a:t>Online One Week Short Term Training </a:t>
            </a:r>
            <a:r>
              <a:rPr dirty="0" lang="en-US" err="1" smtClean="0"/>
              <a:t>Programme</a:t>
            </a:r>
            <a:r>
              <a:rPr dirty="0" lang="en-US" smtClean="0"/>
              <a:t> on Python Programming.</a:t>
            </a:r>
            <a:endParaRPr dirty="0" lang="en-IN"/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533400" y="3789040"/>
            <a:ext cx="7854696" cy="2160240"/>
          </a:xfrm>
        </p:spPr>
        <p:txBody>
          <a:bodyPr>
            <a:normAutofit fontScale="94808" lnSpcReduction="20000"/>
          </a:bodyPr>
          <a:p>
            <a:endParaRPr dirty="0" lang="en-US" smtClean="0"/>
          </a:p>
          <a:p>
            <a:pPr algn="l"/>
            <a:r>
              <a:rPr dirty="0" sz="3000" lang="en-US" smtClean="0"/>
              <a:t>					</a:t>
            </a:r>
          </a:p>
          <a:p>
            <a:pPr algn="l"/>
            <a:r>
              <a:rPr dirty="0" sz="3000" lang="en-US" smtClean="0"/>
              <a:t>					Prepared By,</a:t>
            </a:r>
          </a:p>
          <a:p>
            <a:r>
              <a:rPr dirty="0" sz="3000" lang="en-US" err="1" smtClean="0"/>
              <a:t>A.Thomas</a:t>
            </a:r>
            <a:r>
              <a:rPr dirty="0" sz="3000" lang="en-US" smtClean="0"/>
              <a:t> Mary </a:t>
            </a:r>
            <a:r>
              <a:rPr dirty="0" sz="3000" lang="en-US" err="1" smtClean="0"/>
              <a:t>Sheeba,AP</a:t>
            </a:r>
            <a:r>
              <a:rPr dirty="0" sz="3000" lang="en-US" smtClean="0"/>
              <a:t>/IT</a:t>
            </a:r>
            <a:endParaRPr dirty="0" sz="3000" lang="en-IN"/>
          </a:p>
        </p:txBody>
      </p:sp>
      <p:sp>
        <p:nvSpPr>
          <p:cNvPr id="10485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IN" smtClean="0"/>
              <a:t>22-06-2020</a:t>
            </a:r>
            <a:endParaRPr lang="en-IN"/>
          </a:p>
        </p:txBody>
      </p:sp>
      <p:sp>
        <p:nvSpPr>
          <p:cNvPr id="104859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1D614B8-8AB7-4EC8-8BE1-E56002E15818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dirty="0" sz="5400" lang="en-US" smtClean="0"/>
              <a:t>Python is</a:t>
            </a:r>
            <a:endParaRPr dirty="0" lang="en-IN"/>
          </a:p>
        </p:txBody>
      </p:sp>
      <p:sp>
        <p:nvSpPr>
          <p:cNvPr id="104863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dirty="0" sz="2400" lang="en-US" smtClean="0"/>
              <a:t>A Multi Purpose Language</a:t>
            </a:r>
          </a:p>
          <a:p>
            <a:pPr>
              <a:lnSpc>
                <a:spcPct val="150000"/>
              </a:lnSpc>
            </a:pPr>
            <a:r>
              <a:rPr dirty="0" sz="2400" lang="en-US" smtClean="0"/>
              <a:t>Simple</a:t>
            </a:r>
          </a:p>
          <a:p>
            <a:pPr>
              <a:lnSpc>
                <a:spcPct val="150000"/>
              </a:lnSpc>
            </a:pPr>
            <a:r>
              <a:rPr dirty="0" sz="2400" lang="en-US" smtClean="0"/>
              <a:t>Beginner Friendly Syntax</a:t>
            </a:r>
            <a:endParaRPr dirty="0" sz="2400" lang="en-IN" smtClean="0"/>
          </a:p>
          <a:p>
            <a:pPr>
              <a:buNone/>
            </a:pPr>
            <a:endParaRPr dirty="0" lang="en-IN"/>
          </a:p>
        </p:txBody>
      </p:sp>
      <p:sp>
        <p:nvSpPr>
          <p:cNvPr id="10486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IN" smtClean="0"/>
              <a:t>22-06-2020</a:t>
            </a:r>
            <a:endParaRPr lang="en-IN"/>
          </a:p>
        </p:txBody>
      </p:sp>
      <p:sp>
        <p:nvSpPr>
          <p:cNvPr id="10486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263FE2-F89E-4B43-9B5B-26FFFB4C22E6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029168"/>
          </a:xfrm>
        </p:spPr>
        <p:txBody>
          <a:bodyPr/>
          <a:p>
            <a:pPr algn="ctr"/>
            <a:endParaRPr dirty="0" lang="en-IN"/>
          </a:p>
        </p:txBody>
      </p:sp>
      <p:sp>
        <p:nvSpPr>
          <p:cNvPr id="10486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IN" smtClean="0"/>
              <a:t>22-06-2020</a:t>
            </a:r>
            <a:endParaRPr lang="en-IN"/>
          </a:p>
        </p:txBody>
      </p:sp>
      <p:sp>
        <p:nvSpPr>
          <p:cNvPr id="10486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1D614B8-8AB7-4EC8-8BE1-E56002E15818}" type="slidenum">
              <a:rPr lang="en-IN" smtClean="0"/>
              <a:t>11</a:t>
            </a:fld>
            <a:endParaRPr lang="en-IN"/>
          </a:p>
        </p:txBody>
      </p:sp>
      <p:pic>
        <p:nvPicPr>
          <p:cNvPr id="2097155" name="Content Placeholder 8" descr="Install image.jpg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67544" y="692696"/>
            <a:ext cx="8280920" cy="5040560"/>
          </a:xfrm>
        </p:spPr>
      </p:pic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pic>
        <p:nvPicPr>
          <p:cNvPr id="2097156" name="Content Placeholder 5" descr="how-python-interpreter-works.jpg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57200" y="764704"/>
            <a:ext cx="8229600" cy="5520060"/>
          </a:xfrm>
        </p:spPr>
      </p:pic>
      <p:sp>
        <p:nvSpPr>
          <p:cNvPr id="104863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IN" smtClean="0"/>
              <a:t>22-06-2020</a:t>
            </a:r>
            <a:endParaRPr lang="en-IN"/>
          </a:p>
        </p:txBody>
      </p:sp>
      <p:sp>
        <p:nvSpPr>
          <p:cNvPr id="10486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263FE2-F89E-4B43-9B5B-26FFFB4C22E6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dirty="0" lang="en-US" smtClean="0"/>
              <a:t>Modes of Python</a:t>
            </a:r>
            <a:endParaRPr dirty="0" lang="en-IN"/>
          </a:p>
        </p:txBody>
      </p:sp>
      <p:sp>
        <p:nvSpPr>
          <p:cNvPr id="104864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dirty="0" lang="en-US" smtClean="0"/>
              <a:t>Interactive Mode</a:t>
            </a:r>
          </a:p>
          <a:p>
            <a:pPr>
              <a:lnSpc>
                <a:spcPct val="150000"/>
              </a:lnSpc>
            </a:pPr>
            <a:r>
              <a:rPr dirty="0" lang="en-US" smtClean="0"/>
              <a:t>Script Mode</a:t>
            </a:r>
            <a:endParaRPr dirty="0" lang="en-IN"/>
          </a:p>
        </p:txBody>
      </p:sp>
      <p:sp>
        <p:nvSpPr>
          <p:cNvPr id="10486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IN" smtClean="0"/>
              <a:t>22-06-2020</a:t>
            </a:r>
            <a:endParaRPr lang="en-IN"/>
          </a:p>
        </p:txBody>
      </p:sp>
      <p:sp>
        <p:nvSpPr>
          <p:cNvPr id="104864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263FE2-F89E-4B43-9B5B-26FFFB4C22E6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pic>
        <p:nvPicPr>
          <p:cNvPr id="2097157" name="Content Placeholder 3" descr="thank.png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67544" y="1052736"/>
            <a:ext cx="8280920" cy="5256584"/>
          </a:xfrm>
        </p:spPr>
      </p:pic>
      <p:sp>
        <p:nvSpPr>
          <p:cNvPr id="104864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IN" smtClean="0"/>
              <a:t>22-06-2020</a:t>
            </a:r>
            <a:endParaRPr lang="en-IN"/>
          </a:p>
        </p:txBody>
      </p:sp>
      <p:sp>
        <p:nvSpPr>
          <p:cNvPr id="10486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263FE2-F89E-4B43-9B5B-26FFFB4C22E6}" type="slidenum">
              <a:rPr lang="en-IN" smtClean="0"/>
              <a:t>14</a:t>
            </a:fld>
            <a:endParaRPr lang="en-IN"/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dirty="0" lang="en-US" smtClean="0"/>
              <a:t>Day 1 - Agenda</a:t>
            </a:r>
            <a:endParaRPr dirty="0" lang="en-IN"/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385" lnSpcReduction="20000"/>
          </a:bodyPr>
          <a:p>
            <a:pPr indent="-514350" marL="514350">
              <a:lnSpc>
                <a:spcPct val="150000"/>
              </a:lnSpc>
              <a:buFont typeface="+mj-lt"/>
              <a:buAutoNum type="arabicPeriod"/>
            </a:pPr>
            <a:r>
              <a:rPr dirty="0" lang="en-US" smtClean="0"/>
              <a:t>Overview</a:t>
            </a:r>
          </a:p>
          <a:p>
            <a:pPr indent="-514350" marL="514350">
              <a:lnSpc>
                <a:spcPct val="150000"/>
              </a:lnSpc>
              <a:buFont typeface="+mj-lt"/>
              <a:buAutoNum type="arabicPeriod"/>
            </a:pPr>
            <a:r>
              <a:rPr dirty="0" lang="en-US" smtClean="0"/>
              <a:t>Features</a:t>
            </a:r>
          </a:p>
          <a:p>
            <a:pPr indent="-514350" marL="514350">
              <a:lnSpc>
                <a:spcPct val="150000"/>
              </a:lnSpc>
              <a:buFont typeface="+mj-lt"/>
              <a:buAutoNum type="arabicPeriod"/>
            </a:pPr>
            <a:r>
              <a:rPr dirty="0" lang="en-US" smtClean="0"/>
              <a:t>Companies using Python</a:t>
            </a:r>
          </a:p>
          <a:p>
            <a:pPr indent="-514350" marL="514350">
              <a:lnSpc>
                <a:spcPct val="150000"/>
              </a:lnSpc>
              <a:buFont typeface="+mj-lt"/>
              <a:buAutoNum type="arabicPeriod"/>
            </a:pPr>
            <a:r>
              <a:rPr dirty="0" lang="en-US" smtClean="0"/>
              <a:t>Why Python is popular?</a:t>
            </a:r>
          </a:p>
          <a:p>
            <a:pPr indent="-514350" marL="514350">
              <a:lnSpc>
                <a:spcPct val="150000"/>
              </a:lnSpc>
              <a:buFont typeface="+mj-lt"/>
              <a:buAutoNum type="arabicPeriod"/>
            </a:pPr>
            <a:r>
              <a:rPr dirty="0" lang="en-US" smtClean="0"/>
              <a:t>Installation Procedure</a:t>
            </a:r>
          </a:p>
          <a:p>
            <a:pPr indent="-514350" marL="514350">
              <a:lnSpc>
                <a:spcPct val="150000"/>
              </a:lnSpc>
              <a:buFont typeface="+mj-lt"/>
              <a:buAutoNum type="arabicPeriod"/>
            </a:pPr>
            <a:r>
              <a:rPr dirty="0" lang="en-US" smtClean="0"/>
              <a:t>Modes of Python</a:t>
            </a:r>
          </a:p>
          <a:p>
            <a:pPr indent="-514350" marL="514350">
              <a:buFont typeface="+mj-lt"/>
              <a:buAutoNum type="arabicPeriod"/>
            </a:pPr>
            <a:endParaRPr dirty="0" lang="en-US" smtClean="0"/>
          </a:p>
          <a:p>
            <a:pPr indent="-514350" marL="514350">
              <a:buFont typeface="+mj-lt"/>
              <a:buAutoNum type="arabicPeriod"/>
            </a:pPr>
            <a:endParaRPr dirty="0" lang="en-US" smtClean="0"/>
          </a:p>
          <a:p>
            <a:pPr indent="-514350" marL="514350">
              <a:buFont typeface="+mj-lt"/>
              <a:buAutoNum type="arabicPeriod"/>
            </a:pPr>
            <a:endParaRPr dirty="0" lang="en-US" smtClean="0"/>
          </a:p>
          <a:p>
            <a:pPr indent="-514350" marL="514350">
              <a:buFont typeface="+mj-lt"/>
              <a:buAutoNum type="arabicPeriod"/>
            </a:pPr>
            <a:endParaRPr dirty="0" lang="en-IN"/>
          </a:p>
        </p:txBody>
      </p:sp>
      <p:sp>
        <p:nvSpPr>
          <p:cNvPr id="10486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IN" smtClean="0"/>
              <a:t>22-06-2020</a:t>
            </a:r>
            <a:endParaRPr lang="en-IN"/>
          </a:p>
        </p:txBody>
      </p:sp>
      <p:sp>
        <p:nvSpPr>
          <p:cNvPr id="104860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1D614B8-8AB7-4EC8-8BE1-E56002E15818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dirty="0" lang="en-US" smtClean="0"/>
              <a:t>OVERVIEW</a:t>
            </a:r>
            <a:endParaRPr dirty="0" lang="en-IN"/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4808" lnSpcReduction="20000"/>
          </a:bodyPr>
          <a:p>
            <a:pPr>
              <a:lnSpc>
                <a:spcPct val="150000"/>
              </a:lnSpc>
            </a:pPr>
            <a:r>
              <a:rPr dirty="0" lang="en-US" smtClean="0"/>
              <a:t>Guido Van </a:t>
            </a:r>
            <a:r>
              <a:rPr dirty="0" lang="en-US" err="1" smtClean="0"/>
              <a:t>Rossum</a:t>
            </a:r>
            <a:r>
              <a:rPr dirty="0" lang="en-US" smtClean="0"/>
              <a:t> during 1985 – 1990</a:t>
            </a:r>
          </a:p>
          <a:p>
            <a:pPr>
              <a:lnSpc>
                <a:spcPct val="150000"/>
              </a:lnSpc>
            </a:pPr>
            <a:r>
              <a:rPr dirty="0" lang="en-US" smtClean="0"/>
              <a:t>First version (0.9.0) published in February 1991</a:t>
            </a:r>
          </a:p>
          <a:p>
            <a:pPr>
              <a:lnSpc>
                <a:spcPct val="150000"/>
              </a:lnSpc>
            </a:pPr>
            <a:r>
              <a:rPr dirty="0" lang="en-US" smtClean="0"/>
              <a:t>Derived from ABC programming language</a:t>
            </a:r>
          </a:p>
          <a:p>
            <a:pPr>
              <a:lnSpc>
                <a:spcPct val="150000"/>
              </a:lnSpc>
            </a:pPr>
            <a:r>
              <a:rPr dirty="0" lang="en-US" smtClean="0"/>
              <a:t>Name Python comes from Monty Python’s Flying Circus.</a:t>
            </a:r>
          </a:p>
          <a:p>
            <a:endParaRPr dirty="0" lang="en-IN"/>
          </a:p>
        </p:txBody>
      </p:sp>
      <p:sp>
        <p:nvSpPr>
          <p:cNvPr id="10486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IN" smtClean="0"/>
              <a:t>22-06-2020</a:t>
            </a:r>
            <a:endParaRPr lang="en-IN"/>
          </a:p>
        </p:txBody>
      </p:sp>
      <p:sp>
        <p:nvSpPr>
          <p:cNvPr id="104860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1D614B8-8AB7-4EC8-8BE1-E56002E15818}" type="slidenum">
              <a:rPr lang="en-IN" smtClean="0"/>
              <a:t>3</a:t>
            </a:fld>
            <a:endParaRPr lang="en-IN"/>
          </a:p>
        </p:txBody>
      </p:sp>
      <p:pic>
        <p:nvPicPr>
          <p:cNvPr id="2097152" name="Picture 5" descr="Guido.jp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32240" y="764704"/>
            <a:ext cx="2143125" cy="2143125"/>
          </a:xfrm>
          <a:prstGeom prst="rect"/>
        </p:spPr>
      </p:pic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dirty="0" lang="en-IN"/>
          </a:p>
        </p:txBody>
      </p:sp>
      <p:pic>
        <p:nvPicPr>
          <p:cNvPr id="2097153" name="Content Placeholder 5" descr="features.jpg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39551" y="980728"/>
            <a:ext cx="8136905" cy="5343873"/>
          </a:xfrm>
        </p:spPr>
      </p:pic>
      <p:sp>
        <p:nvSpPr>
          <p:cNvPr id="10486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IN" smtClean="0"/>
              <a:t>22-06-2020</a:t>
            </a:r>
            <a:endParaRPr lang="en-IN"/>
          </a:p>
        </p:txBody>
      </p:sp>
      <p:sp>
        <p:nvSpPr>
          <p:cNvPr id="104860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1D614B8-8AB7-4EC8-8BE1-E56002E15818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dirty="0" lang="en-US" smtClean="0"/>
              <a:t>Companies using Python</a:t>
            </a:r>
            <a:endParaRPr dirty="0" lang="en-IN"/>
          </a:p>
        </p:txBody>
      </p:sp>
      <p:pic>
        <p:nvPicPr>
          <p:cNvPr id="2097154" name="Content Placeholder 5" descr="Company using Python.png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323527" y="1935163"/>
            <a:ext cx="8352929" cy="4389437"/>
          </a:xfrm>
        </p:spPr>
      </p:pic>
      <p:sp>
        <p:nvSpPr>
          <p:cNvPr id="10486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IN" smtClean="0"/>
              <a:t>22-06-2020</a:t>
            </a:r>
            <a:endParaRPr lang="en-IN"/>
          </a:p>
        </p:txBody>
      </p:sp>
      <p:sp>
        <p:nvSpPr>
          <p:cNvPr id="10486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1D614B8-8AB7-4EC8-8BE1-E56002E15818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dirty="0" sz="5400" lang="en-US" smtClean="0"/>
              <a:t>Why Python is Popular?</a:t>
            </a:r>
            <a:endParaRPr dirty="0" lang="en-IN"/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6731" lnSpcReduction="20000"/>
          </a:bodyPr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dirty="0" sz="2800" lang="en-US" smtClean="0"/>
              <a:t>Software Engineers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dirty="0" sz="2800" lang="en-US" smtClean="0"/>
              <a:t>Mathematicians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dirty="0" sz="2800" lang="en-US" smtClean="0"/>
              <a:t>Data Analysts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dirty="0" sz="2800" lang="en-US" smtClean="0"/>
              <a:t>Scientists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dirty="0" sz="2800" lang="en-US" smtClean="0"/>
              <a:t>Accountants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dirty="0" sz="2800" lang="en-US" smtClean="0"/>
              <a:t>Network Engineers</a:t>
            </a:r>
          </a:p>
          <a:p>
            <a:endParaRPr dirty="0" lang="en-IN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IN" smtClean="0"/>
              <a:t>22-06-2020</a:t>
            </a:r>
            <a:endParaRPr lang="en-IN"/>
          </a:p>
        </p:txBody>
      </p:sp>
      <p:sp>
        <p:nvSpPr>
          <p:cNvPr id="10486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263FE2-F89E-4B43-9B5B-26FFFB4C22E6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dirty="0" lang="en-US" smtClean="0"/>
              <a:t>Areas</a:t>
            </a:r>
            <a:endParaRPr dirty="0" lang="en-IN"/>
          </a:p>
        </p:txBody>
      </p:sp>
      <p:sp>
        <p:nvSpPr>
          <p:cNvPr id="104861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lnSpc>
                <a:spcPct val="150000"/>
              </a:lnSpc>
            </a:pPr>
            <a:r>
              <a:rPr dirty="0" sz="2800" lang="en-US" smtClean="0"/>
              <a:t>Data Analysis and Visualization</a:t>
            </a:r>
          </a:p>
          <a:p>
            <a:pPr>
              <a:lnSpc>
                <a:spcPct val="150000"/>
              </a:lnSpc>
            </a:pPr>
            <a:r>
              <a:rPr dirty="0" sz="2800" lang="en-US" smtClean="0"/>
              <a:t>Artificial Intelligence</a:t>
            </a:r>
          </a:p>
          <a:p>
            <a:pPr>
              <a:lnSpc>
                <a:spcPct val="150000"/>
              </a:lnSpc>
            </a:pPr>
            <a:r>
              <a:rPr dirty="0" sz="2800" lang="en-US" smtClean="0"/>
              <a:t>Machine Learning</a:t>
            </a:r>
          </a:p>
          <a:p>
            <a:pPr>
              <a:lnSpc>
                <a:spcPct val="150000"/>
              </a:lnSpc>
            </a:pPr>
            <a:r>
              <a:rPr dirty="0" sz="2800" lang="en-US" smtClean="0"/>
              <a:t>Automation</a:t>
            </a:r>
            <a:endParaRPr dirty="0" sz="2800" lang="en-IN"/>
          </a:p>
        </p:txBody>
      </p:sp>
      <p:sp>
        <p:nvSpPr>
          <p:cNvPr id="10486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IN" smtClean="0"/>
              <a:t>22-06-2020</a:t>
            </a:r>
            <a:endParaRPr lang="en-IN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263FE2-F89E-4B43-9B5B-26FFFB4C22E6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dirty="0" sz="5400" lang="en-US" smtClean="0"/>
              <a:t>Uses of Python</a:t>
            </a:r>
            <a:endParaRPr dirty="0" lang="en-IN"/>
          </a:p>
        </p:txBody>
      </p:sp>
      <p:sp>
        <p:nvSpPr>
          <p:cNvPr id="104862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4808" lnSpcReduction="20000"/>
          </a:bodyPr>
          <a:p>
            <a:pPr>
              <a:lnSpc>
                <a:spcPct val="150000"/>
              </a:lnSpc>
            </a:pPr>
            <a:r>
              <a:rPr dirty="0" sz="2800" lang="en-US" smtClean="0"/>
              <a:t>Web Application</a:t>
            </a:r>
          </a:p>
          <a:p>
            <a:pPr>
              <a:lnSpc>
                <a:spcPct val="150000"/>
              </a:lnSpc>
            </a:pPr>
            <a:r>
              <a:rPr dirty="0" sz="2800" lang="en-US" smtClean="0"/>
              <a:t>Mobile Application</a:t>
            </a:r>
          </a:p>
          <a:p>
            <a:pPr>
              <a:lnSpc>
                <a:spcPct val="150000"/>
              </a:lnSpc>
            </a:pPr>
            <a:r>
              <a:rPr dirty="0" sz="2800" lang="en-US" smtClean="0"/>
              <a:t>Desktop Application</a:t>
            </a:r>
          </a:p>
          <a:p>
            <a:pPr>
              <a:lnSpc>
                <a:spcPct val="150000"/>
              </a:lnSpc>
            </a:pPr>
            <a:r>
              <a:rPr dirty="0" sz="2800" lang="en-US" smtClean="0"/>
              <a:t>Software Testing</a:t>
            </a:r>
          </a:p>
          <a:p>
            <a:pPr>
              <a:lnSpc>
                <a:spcPct val="150000"/>
              </a:lnSpc>
            </a:pPr>
            <a:r>
              <a:rPr dirty="0" sz="2800" lang="en-US" smtClean="0"/>
              <a:t>Hacking</a:t>
            </a:r>
          </a:p>
          <a:p>
            <a:pPr>
              <a:buNone/>
            </a:pPr>
            <a:endParaRPr dirty="0" lang="en-IN"/>
          </a:p>
        </p:txBody>
      </p:sp>
      <p:sp>
        <p:nvSpPr>
          <p:cNvPr id="10486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IN" smtClean="0"/>
              <a:t>22-06-2020</a:t>
            </a:r>
            <a:endParaRPr lang="en-IN"/>
          </a:p>
        </p:txBody>
      </p:sp>
      <p:sp>
        <p:nvSpPr>
          <p:cNvPr id="10486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263FE2-F89E-4B43-9B5B-26FFFB4C22E6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p>
            <a:pPr algn="ctr"/>
            <a:r>
              <a:rPr dirty="0" sz="5400" lang="en-US" smtClean="0"/>
              <a:t>Reasons</a:t>
            </a:r>
            <a:endParaRPr dirty="0" lang="en-IN"/>
          </a:p>
        </p:txBody>
      </p:sp>
      <p:sp>
        <p:nvSpPr>
          <p:cNvPr id="1048626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83832"/>
          </a:xfrm>
        </p:spPr>
        <p:txBody>
          <a:bodyPr>
            <a:normAutofit fontScale="68750" lnSpcReduction="20000"/>
          </a:bodyPr>
          <a:p>
            <a:pPr>
              <a:lnSpc>
                <a:spcPct val="150000"/>
              </a:lnSpc>
            </a:pPr>
            <a:r>
              <a:rPr dirty="0" sz="2000" lang="en-US" smtClean="0"/>
              <a:t>Less time and few lines of </a:t>
            </a:r>
            <a:r>
              <a:rPr dirty="0" sz="2000" lang="en-US" smtClean="0"/>
              <a:t>code</a:t>
            </a:r>
          </a:p>
          <a:p>
            <a:pPr lvl="1">
              <a:lnSpc>
                <a:spcPct val="150000"/>
              </a:lnSpc>
            </a:pPr>
            <a:r>
              <a:rPr dirty="0" sz="2000" lang="en-US" err="1" smtClean="0"/>
              <a:t>Eg</a:t>
            </a:r>
            <a:r>
              <a:rPr dirty="0" sz="2000" lang="en-US" smtClean="0"/>
              <a:t> </a:t>
            </a:r>
            <a:r>
              <a:rPr dirty="0" sz="2000" lang="en-US" smtClean="0"/>
              <a:t>: </a:t>
            </a:r>
            <a:r>
              <a:rPr dirty="0" sz="2000" lang="en-US" smtClean="0"/>
              <a:t>To write a program to print “Hello World”</a:t>
            </a:r>
          </a:p>
          <a:p>
            <a:pPr lvl="1">
              <a:lnSpc>
                <a:spcPct val="150000"/>
              </a:lnSpc>
            </a:pPr>
            <a:endParaRPr dirty="0" sz="2000" lang="en-US" smtClean="0"/>
          </a:p>
          <a:p>
            <a:pPr lvl="1">
              <a:lnSpc>
                <a:spcPct val="150000"/>
              </a:lnSpc>
            </a:pPr>
            <a:endParaRPr dirty="0" sz="2000" lang="en-US" smtClean="0"/>
          </a:p>
          <a:p>
            <a:pPr>
              <a:lnSpc>
                <a:spcPct val="150000"/>
              </a:lnSpc>
            </a:pPr>
            <a:endParaRPr dirty="0" sz="2000" lang="en-US" smtClean="0"/>
          </a:p>
          <a:p>
            <a:pPr>
              <a:lnSpc>
                <a:spcPct val="150000"/>
              </a:lnSpc>
            </a:pPr>
            <a:endParaRPr dirty="0" sz="2000" lang="en-US" smtClean="0"/>
          </a:p>
          <a:p>
            <a:pPr>
              <a:lnSpc>
                <a:spcPct val="150000"/>
              </a:lnSpc>
            </a:pPr>
            <a:endParaRPr dirty="0" sz="2000" lang="en-US" smtClean="0"/>
          </a:p>
          <a:p>
            <a:pPr>
              <a:lnSpc>
                <a:spcPct val="150000"/>
              </a:lnSpc>
            </a:pPr>
            <a:r>
              <a:rPr dirty="0" sz="2000" lang="en-US" smtClean="0"/>
              <a:t>High </a:t>
            </a:r>
            <a:r>
              <a:rPr dirty="0" sz="2000" lang="en-US" smtClean="0"/>
              <a:t>level Language</a:t>
            </a:r>
          </a:p>
          <a:p>
            <a:pPr>
              <a:lnSpc>
                <a:spcPct val="150000"/>
              </a:lnSpc>
            </a:pPr>
            <a:r>
              <a:rPr dirty="0" sz="2000" lang="en-US" smtClean="0"/>
              <a:t>Cross Platform</a:t>
            </a:r>
          </a:p>
          <a:p>
            <a:pPr>
              <a:lnSpc>
                <a:spcPct val="150000"/>
              </a:lnSpc>
            </a:pPr>
            <a:r>
              <a:rPr dirty="0" sz="2000" lang="en-US" smtClean="0"/>
              <a:t>Huge Community</a:t>
            </a:r>
          </a:p>
          <a:p>
            <a:pPr>
              <a:lnSpc>
                <a:spcPct val="150000"/>
              </a:lnSpc>
            </a:pPr>
            <a:r>
              <a:rPr dirty="0" sz="2000" lang="en-US" smtClean="0"/>
              <a:t>Large Ecosystem</a:t>
            </a:r>
          </a:p>
          <a:p>
            <a:endParaRPr dirty="0" lang="en-IN"/>
          </a:p>
        </p:txBody>
      </p:sp>
      <p:sp>
        <p:nvSpPr>
          <p:cNvPr id="10486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IN" smtClean="0"/>
              <a:t>22-06-2020</a:t>
            </a:r>
            <a:endParaRPr lang="en-IN"/>
          </a:p>
        </p:txBody>
      </p:sp>
      <p:sp>
        <p:nvSpPr>
          <p:cNvPr id="10486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263FE2-F89E-4B43-9B5B-26FFFB4C22E6}" type="slidenum">
              <a:rPr lang="en-IN" smtClean="0"/>
              <a:t>9</a:t>
            </a:fld>
            <a:endParaRPr lang="en-IN"/>
          </a:p>
        </p:txBody>
      </p:sp>
      <p:graphicFrame>
        <p:nvGraphicFramePr>
          <p:cNvPr id="4194304" name="Table 5"/>
          <p:cNvGraphicFramePr>
            <a:graphicFrameLocks noGrp="1"/>
          </p:cNvGraphicFramePr>
          <p:nvPr/>
        </p:nvGraphicFramePr>
        <p:xfrm>
          <a:off x="899592" y="2276872"/>
          <a:ext cx="7056783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/>
                <a:gridCol w="2088232"/>
                <a:gridCol w="1800199"/>
              </a:tblGrid>
              <a:tr h="360040"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Java</a:t>
                      </a:r>
                      <a:endParaRPr dirty="0" lang="en-IN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C</a:t>
                      </a:r>
                      <a:endParaRPr dirty="0" lang="en-IN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Python</a:t>
                      </a:r>
                      <a:endParaRPr dirty="0" lang="en-IN"/>
                    </a:p>
                  </a:txBody>
                </a:tc>
              </a:tr>
              <a:tr h="550860">
                <a:tc>
                  <a:txBody>
                    <a:bodyPr/>
                    <a:p>
                      <a:r>
                        <a:rPr dirty="0" sz="1400" lang="en-IN" smtClean="0"/>
                        <a:t>public class </a:t>
                      </a:r>
                      <a:r>
                        <a:rPr dirty="0" sz="1400" lang="en-IN" err="1" smtClean="0"/>
                        <a:t>HelloWorld</a:t>
                      </a:r>
                      <a:r>
                        <a:rPr dirty="0" sz="1400" lang="en-IN" smtClean="0"/>
                        <a:t> </a:t>
                      </a:r>
                    </a:p>
                    <a:p>
                      <a:r>
                        <a:rPr dirty="0" sz="1400" lang="en-IN" smtClean="0"/>
                        <a:t>{ </a:t>
                      </a:r>
                    </a:p>
                    <a:p>
                      <a:r>
                        <a:rPr dirty="0" sz="1400" lang="en-IN" smtClean="0"/>
                        <a:t>public static void main (String[] </a:t>
                      </a:r>
                      <a:r>
                        <a:rPr dirty="0" sz="1400" lang="en-IN" err="1" smtClean="0"/>
                        <a:t>args</a:t>
                      </a:r>
                      <a:r>
                        <a:rPr dirty="0" sz="1400" lang="en-IN" smtClean="0"/>
                        <a:t>)</a:t>
                      </a:r>
                    </a:p>
                    <a:p>
                      <a:r>
                        <a:rPr dirty="0" sz="1400" lang="en-IN" smtClean="0"/>
                        <a:t> { </a:t>
                      </a:r>
                    </a:p>
                    <a:p>
                      <a:r>
                        <a:rPr dirty="0" sz="1400" lang="en-IN" err="1" smtClean="0"/>
                        <a:t>System.out.println</a:t>
                      </a:r>
                      <a:r>
                        <a:rPr dirty="0" sz="1400" lang="en-IN" smtClean="0"/>
                        <a:t>("\n Hello World "); }</a:t>
                      </a:r>
                    </a:p>
                    <a:p>
                      <a:r>
                        <a:rPr dirty="0" sz="1400" lang="en-IN" smtClean="0"/>
                        <a:t> }</a:t>
                      </a:r>
                      <a:endParaRPr dirty="0" sz="1400" lang="en-IN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IN" smtClean="0"/>
                        <a:t>#include &lt;</a:t>
                      </a:r>
                      <a:r>
                        <a:rPr dirty="0" sz="1400" lang="en-IN" err="1" smtClean="0"/>
                        <a:t>stdio.h</a:t>
                      </a:r>
                      <a:r>
                        <a:rPr dirty="0" sz="1400" lang="en-IN" smtClean="0"/>
                        <a:t>&gt; </a:t>
                      </a:r>
                    </a:p>
                    <a:p>
                      <a:r>
                        <a:rPr dirty="0" sz="1400" lang="en-IN" err="1" smtClean="0"/>
                        <a:t>int</a:t>
                      </a:r>
                      <a:r>
                        <a:rPr dirty="0" sz="1400" lang="en-IN" smtClean="0"/>
                        <a:t> main() </a:t>
                      </a:r>
                    </a:p>
                    <a:p>
                      <a:r>
                        <a:rPr dirty="0" sz="1400" lang="en-IN" smtClean="0"/>
                        <a:t>{ </a:t>
                      </a:r>
                    </a:p>
                    <a:p>
                      <a:r>
                        <a:rPr dirty="0" sz="1400" lang="en-IN" err="1" smtClean="0"/>
                        <a:t>printf</a:t>
                      </a:r>
                      <a:r>
                        <a:rPr dirty="0" sz="1400" lang="en-IN" smtClean="0"/>
                        <a:t>("\n Hello World"); </a:t>
                      </a:r>
                    </a:p>
                    <a:p>
                      <a:r>
                        <a:rPr dirty="0" sz="1400" lang="en-IN" smtClean="0"/>
                        <a:t>return 0; </a:t>
                      </a:r>
                    </a:p>
                    <a:p>
                      <a:r>
                        <a:rPr dirty="0" sz="1400" lang="en-IN" smtClean="0"/>
                        <a:t>}</a:t>
                      </a:r>
                      <a:endParaRPr dirty="0" sz="1400" lang="en-IN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Print(“Hello World”)</a:t>
                      </a:r>
                      <a:endParaRPr dirty="0" sz="1400" lang="en-IN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  <p:timing/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lastClr="000000" val="windowText"/>
      </a:dk1>
      <a:lt1>
        <a:sysClr lastClr="FFFFFF" val="window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29999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29999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dir="tl" rig="glow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algn="tl" flip="none" sx="65000" sy="65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79999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Company>Microsoft</Company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Seven Days National Level Workshop on – “Hands on Training with Python Programming.</dc:title>
  <dc:creator>Sheeba</dc:creator>
  <cp:lastModifiedBy>Sheeba</cp:lastModifiedBy>
  <dcterms:created xsi:type="dcterms:W3CDTF">2020-06-09T02:40:21Z</dcterms:created>
  <dcterms:modified xsi:type="dcterms:W3CDTF">2020-06-22T15:57:21Z</dcterms:modified>
</cp:coreProperties>
</file>