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96" r:id="rId3"/>
    <p:sldId id="259" r:id="rId4"/>
    <p:sldId id="264" r:id="rId5"/>
    <p:sldId id="261" r:id="rId6"/>
    <p:sldId id="268" r:id="rId7"/>
    <p:sldId id="263" r:id="rId8"/>
    <p:sldId id="297" r:id="rId9"/>
    <p:sldId id="265" r:id="rId10"/>
    <p:sldId id="266" r:id="rId11"/>
    <p:sldId id="348" r:id="rId12"/>
    <p:sldId id="262" r:id="rId13"/>
    <p:sldId id="269" r:id="rId14"/>
    <p:sldId id="350" r:id="rId15"/>
    <p:sldId id="270" r:id="rId16"/>
    <p:sldId id="271" r:id="rId17"/>
    <p:sldId id="274" r:id="rId18"/>
    <p:sldId id="275" r:id="rId19"/>
    <p:sldId id="276" r:id="rId20"/>
    <p:sldId id="267" r:id="rId21"/>
    <p:sldId id="277" r:id="rId22"/>
    <p:sldId id="273" r:id="rId23"/>
    <p:sldId id="278" r:id="rId24"/>
    <p:sldId id="279" r:id="rId25"/>
    <p:sldId id="280" r:id="rId26"/>
    <p:sldId id="351" r:id="rId27"/>
    <p:sldId id="352" r:id="rId28"/>
    <p:sldId id="353" r:id="rId29"/>
    <p:sldId id="354" r:id="rId30"/>
    <p:sldId id="355" r:id="rId31"/>
    <p:sldId id="289" r:id="rId32"/>
    <p:sldId id="356" r:id="rId33"/>
    <p:sldId id="290" r:id="rId34"/>
    <p:sldId id="284" r:id="rId35"/>
    <p:sldId id="281" r:id="rId36"/>
    <p:sldId id="357" r:id="rId37"/>
    <p:sldId id="360" r:id="rId38"/>
    <p:sldId id="358" r:id="rId39"/>
    <p:sldId id="359" r:id="rId40"/>
    <p:sldId id="283" r:id="rId41"/>
    <p:sldId id="285" r:id="rId42"/>
    <p:sldId id="361" r:id="rId43"/>
    <p:sldId id="286" r:id="rId44"/>
    <p:sldId id="287" r:id="rId45"/>
    <p:sldId id="362" r:id="rId46"/>
    <p:sldId id="363" r:id="rId47"/>
    <p:sldId id="364" r:id="rId48"/>
    <p:sldId id="25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24" autoAdjust="0"/>
  </p:normalViewPr>
  <p:slideViewPr>
    <p:cSldViewPr>
      <p:cViewPr>
        <p:scale>
          <a:sx n="64" d="100"/>
          <a:sy n="64" d="100"/>
        </p:scale>
        <p:origin x="-151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4B2E3-761A-4789-9355-116D2DCC98C6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8D089-F5D3-4603-929E-7B0F90A2BD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D614B8-8AB7-4EC8-8BE1-E56002E1581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1683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One Week Short Term Training </a:t>
            </a:r>
            <a:r>
              <a:rPr lang="en-US" dirty="0" err="1" smtClean="0"/>
              <a:t>Programme</a:t>
            </a:r>
            <a:r>
              <a:rPr lang="en-US" dirty="0" smtClean="0"/>
              <a:t> on Python Programming.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89040"/>
            <a:ext cx="7854696" cy="21602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l"/>
            <a:r>
              <a:rPr lang="en-US" sz="3000" dirty="0" smtClean="0"/>
              <a:t>					</a:t>
            </a:r>
          </a:p>
          <a:p>
            <a:pPr algn="l"/>
            <a:r>
              <a:rPr lang="en-US" sz="3000" dirty="0" smtClean="0"/>
              <a:t>					Prepared By,</a:t>
            </a:r>
          </a:p>
          <a:p>
            <a:r>
              <a:rPr lang="en-US" sz="3000" dirty="0" err="1" smtClean="0"/>
              <a:t>A.Thomas</a:t>
            </a:r>
            <a:r>
              <a:rPr lang="en-US" sz="3000" dirty="0" smtClean="0"/>
              <a:t> Mary </a:t>
            </a:r>
            <a:r>
              <a:rPr lang="en-US" sz="3000" dirty="0" err="1" smtClean="0"/>
              <a:t>Sheeba,AP</a:t>
            </a:r>
            <a:r>
              <a:rPr lang="en-US" sz="3000" dirty="0" smtClean="0"/>
              <a:t>/IT</a:t>
            </a:r>
            <a:endParaRPr lang="en-IN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Lists can be </a:t>
            </a:r>
            <a:r>
              <a:rPr lang="en-US" dirty="0" smtClean="0">
                <a:solidFill>
                  <a:srgbClr val="000099"/>
                </a:solidFill>
                <a:sym typeface="Gill Sans" charset="0"/>
              </a:rPr>
              <a:t>sliced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755576" y="745858"/>
            <a:ext cx="7719764" cy="5475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itchFamily="2" charset="2"/>
              <a:buChar char="q"/>
            </a:pPr>
            <a:r>
              <a:rPr lang="en-IN" sz="2700" b="1" dirty="0" smtClean="0"/>
              <a:t>Slice</a:t>
            </a:r>
            <a:r>
              <a:rPr lang="en-IN" sz="2700" dirty="0"/>
              <a:t> extracts elements, based on a start and stop</a:t>
            </a:r>
            <a:r>
              <a:rPr lang="en-IN" sz="2700" dirty="0" smtClean="0"/>
              <a:t>.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2700" dirty="0" smtClean="0"/>
              <a:t>The slicing operator is </a:t>
            </a:r>
            <a:r>
              <a:rPr lang="en-US" sz="2700" dirty="0" smtClean="0">
                <a:solidFill>
                  <a:srgbClr val="FF0000"/>
                </a:solidFill>
              </a:rPr>
              <a:t>COLON</a:t>
            </a:r>
            <a:r>
              <a:rPr lang="en-US" sz="2700" dirty="0" smtClean="0"/>
              <a:t>(:)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2700" dirty="0" smtClean="0"/>
              <a:t>Syntax: </a:t>
            </a:r>
            <a:r>
              <a:rPr lang="en-US" sz="2700" dirty="0" err="1" smtClean="0"/>
              <a:t>listname</a:t>
            </a:r>
            <a:r>
              <a:rPr lang="en-US" sz="2700" dirty="0" smtClean="0"/>
              <a:t>[start:end-1]</a:t>
            </a:r>
            <a:endParaRPr lang="en-IN" sz="2700" dirty="0" smtClean="0"/>
          </a:p>
          <a:p>
            <a:pPr algn="l">
              <a:spcBef>
                <a:spcPts val="200"/>
              </a:spcBef>
            </a:pPr>
            <a:r>
              <a:rPr lang="en-US" sz="2700" dirty="0" smtClean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ea typeface="MS PGothic" pitchFamily="34" charset="-128"/>
              </a:rPr>
              <a:t>t</a:t>
            </a: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 = [9, 41, 12, 3, 74, 15]</a:t>
            </a:r>
          </a:p>
          <a:p>
            <a:pPr algn="l">
              <a:spcBef>
                <a:spcPts val="200"/>
              </a:spcBef>
            </a:pP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ea typeface="MS PGothic" pitchFamily="34" charset="-128"/>
              </a:rPr>
              <a:t>t</a:t>
            </a: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[1</a:t>
            </a:r>
            <a:r>
              <a:rPr lang="en-US" sz="2700" dirty="0">
                <a:solidFill>
                  <a:srgbClr val="00FFFF"/>
                </a:solidFill>
                <a:ea typeface="MS PGothic" pitchFamily="34" charset="-128"/>
              </a:rPr>
              <a:t>:</a:t>
            </a:r>
            <a:r>
              <a:rPr lang="en-US" sz="2700" dirty="0">
                <a:solidFill>
                  <a:srgbClr val="FF00FF"/>
                </a:solidFill>
                <a:ea typeface="MS PGothic" pitchFamily="34" charset="-128"/>
              </a:rPr>
              <a:t>3</a:t>
            </a: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]</a:t>
            </a:r>
          </a:p>
          <a:p>
            <a:pPr algn="l">
              <a:spcBef>
                <a:spcPts val="200"/>
              </a:spcBef>
            </a:pP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[41,12]</a:t>
            </a:r>
          </a:p>
          <a:p>
            <a:pPr algn="l">
              <a:spcBef>
                <a:spcPts val="200"/>
              </a:spcBef>
            </a:pP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ea typeface="MS PGothic" pitchFamily="34" charset="-128"/>
              </a:rPr>
              <a:t>t</a:t>
            </a:r>
            <a:r>
              <a:rPr lang="en-US" sz="2700" dirty="0" smtClean="0">
                <a:solidFill>
                  <a:schemeClr val="tx1"/>
                </a:solidFill>
                <a:ea typeface="MS PGothic" pitchFamily="34" charset="-128"/>
              </a:rPr>
              <a:t>[ </a:t>
            </a:r>
            <a:r>
              <a:rPr lang="en-US" sz="2700" dirty="0" smtClean="0">
                <a:solidFill>
                  <a:srgbClr val="00FFFF"/>
                </a:solidFill>
                <a:ea typeface="MS PGothic" pitchFamily="34" charset="-128"/>
              </a:rPr>
              <a:t>:</a:t>
            </a:r>
            <a:r>
              <a:rPr lang="en-US" sz="2700" dirty="0">
                <a:solidFill>
                  <a:srgbClr val="FF00FF"/>
                </a:solidFill>
                <a:ea typeface="MS PGothic" pitchFamily="34" charset="-128"/>
              </a:rPr>
              <a:t>4</a:t>
            </a: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]</a:t>
            </a:r>
          </a:p>
          <a:p>
            <a:pPr algn="l">
              <a:spcBef>
                <a:spcPts val="200"/>
              </a:spcBef>
            </a:pP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[9, 41, 12, 3]</a:t>
            </a:r>
          </a:p>
          <a:p>
            <a:pPr algn="l">
              <a:spcBef>
                <a:spcPts val="200"/>
              </a:spcBef>
            </a:pP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ea typeface="MS PGothic" pitchFamily="34" charset="-128"/>
              </a:rPr>
              <a:t>t</a:t>
            </a: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[3</a:t>
            </a:r>
            <a:r>
              <a:rPr lang="en-US" sz="2700" dirty="0" smtClean="0">
                <a:solidFill>
                  <a:srgbClr val="00FFFF"/>
                </a:solidFill>
                <a:ea typeface="MS PGothic" pitchFamily="34" charset="-128"/>
              </a:rPr>
              <a:t>: </a:t>
            </a:r>
            <a:r>
              <a:rPr lang="en-US" sz="2700" dirty="0" smtClean="0">
                <a:solidFill>
                  <a:schemeClr val="tx1"/>
                </a:solidFill>
                <a:ea typeface="MS PGothic" pitchFamily="34" charset="-128"/>
              </a:rPr>
              <a:t>]</a:t>
            </a:r>
            <a:endParaRPr lang="en-US" sz="2700" dirty="0">
              <a:solidFill>
                <a:schemeClr val="tx1"/>
              </a:solidFill>
              <a:ea typeface="MS PGothic" pitchFamily="34" charset="-128"/>
            </a:endParaRPr>
          </a:p>
          <a:p>
            <a:pPr algn="l">
              <a:spcBef>
                <a:spcPts val="200"/>
              </a:spcBef>
            </a:pP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[3, 74, 15]</a:t>
            </a:r>
          </a:p>
          <a:p>
            <a:pPr algn="l">
              <a:spcBef>
                <a:spcPts val="200"/>
              </a:spcBef>
            </a:pP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ea typeface="MS PGothic" pitchFamily="34" charset="-128"/>
              </a:rPr>
              <a:t>t</a:t>
            </a:r>
            <a:r>
              <a:rPr lang="en-US" sz="2700" dirty="0" smtClean="0">
                <a:solidFill>
                  <a:schemeClr val="tx1"/>
                </a:solidFill>
                <a:ea typeface="MS PGothic" pitchFamily="34" charset="-128"/>
              </a:rPr>
              <a:t>[ </a:t>
            </a:r>
            <a:r>
              <a:rPr lang="en-US" sz="2700" dirty="0" smtClean="0">
                <a:solidFill>
                  <a:srgbClr val="00FFFF"/>
                </a:solidFill>
                <a:ea typeface="MS PGothic" pitchFamily="34" charset="-128"/>
              </a:rPr>
              <a:t>: </a:t>
            </a:r>
            <a:r>
              <a:rPr lang="en-US" sz="2700" dirty="0" smtClean="0">
                <a:solidFill>
                  <a:schemeClr val="tx1"/>
                </a:solidFill>
                <a:ea typeface="MS PGothic" pitchFamily="34" charset="-128"/>
              </a:rPr>
              <a:t>]</a:t>
            </a:r>
            <a:endParaRPr lang="en-US" sz="2700" dirty="0">
              <a:solidFill>
                <a:schemeClr val="tx1"/>
              </a:solidFill>
              <a:ea typeface="MS PGothic" pitchFamily="34" charset="-128"/>
            </a:endParaRPr>
          </a:p>
          <a:p>
            <a:pPr algn="l">
              <a:spcBef>
                <a:spcPts val="200"/>
              </a:spcBef>
            </a:pPr>
            <a:r>
              <a:rPr lang="en-US" sz="2700" dirty="0">
                <a:solidFill>
                  <a:schemeClr val="tx1"/>
                </a:solidFill>
                <a:ea typeface="MS PGothic" pitchFamily="34" charset="-128"/>
              </a:rPr>
              <a:t>[9, 41, 12, 3, 74, 15]</a:t>
            </a: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5463183" y="2943225"/>
            <a:ext cx="2828925" cy="164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pic>
        <p:nvPicPr>
          <p:cNvPr id="1026" name="Picture 2" descr="C:\Users\DELL\Desktop\sl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16832"/>
            <a:ext cx="2124075" cy="215265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8" name="Picture 7" descr="Li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149080"/>
            <a:ext cx="3528392" cy="16561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6" name="Content Placeholder 5" descr="lists-indexing-and-splitt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988840"/>
            <a:ext cx="7848871" cy="41558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208911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 is used to add an element into the list.</a:t>
            </a:r>
          </a:p>
          <a:p>
            <a:pPr lvl="2">
              <a:buNone/>
            </a:pPr>
            <a:r>
              <a:rPr lang="en-US" sz="3200" dirty="0" err="1">
                <a:solidFill>
                  <a:srgbClr val="FF0000"/>
                </a:solidFill>
              </a:rPr>
              <a:t>e</a:t>
            </a:r>
            <a:r>
              <a:rPr lang="en-US" sz="3200" dirty="0" err="1" smtClean="0">
                <a:solidFill>
                  <a:srgbClr val="FF0000"/>
                </a:solidFill>
              </a:rPr>
              <a:t>g</a:t>
            </a:r>
            <a:r>
              <a:rPr lang="en-US" sz="3200" dirty="0" smtClean="0">
                <a:solidFill>
                  <a:srgbClr val="FF0000"/>
                </a:solidFill>
              </a:rPr>
              <a:t>:&gt;&gt;&gt; </a:t>
            </a:r>
            <a:r>
              <a:rPr lang="en-US" sz="3200" dirty="0" err="1" smtClean="0">
                <a:solidFill>
                  <a:srgbClr val="FF0000"/>
                </a:solidFill>
              </a:rPr>
              <a:t>mylist</a:t>
            </a:r>
            <a:r>
              <a:rPr lang="en-US" sz="3200" dirty="0" smtClean="0">
                <a:solidFill>
                  <a:srgbClr val="FF0000"/>
                </a:solidFill>
              </a:rPr>
              <a:t>=[1,2,3,4]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&gt;&gt;&gt; print(</a:t>
            </a:r>
            <a:r>
              <a:rPr lang="en-US" sz="3200" dirty="0" err="1" smtClean="0">
                <a:solidFill>
                  <a:srgbClr val="FF0000"/>
                </a:solidFill>
              </a:rPr>
              <a:t>mylist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O/P:[1, 2, 3, 4]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&gt;&gt;&gt; </a:t>
            </a:r>
            <a:r>
              <a:rPr lang="en-US" sz="3200" dirty="0" err="1" smtClean="0">
                <a:solidFill>
                  <a:srgbClr val="FF0000"/>
                </a:solidFill>
              </a:rPr>
              <a:t>mylist.append</a:t>
            </a:r>
            <a:r>
              <a:rPr lang="en-US" sz="3200" dirty="0" smtClean="0">
                <a:solidFill>
                  <a:srgbClr val="FF0000"/>
                </a:solidFill>
              </a:rPr>
              <a:t>(5)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&gt;&gt;&gt; print(</a:t>
            </a:r>
            <a:r>
              <a:rPr lang="en-US" sz="3200" dirty="0" err="1" smtClean="0">
                <a:solidFill>
                  <a:srgbClr val="FF0000"/>
                </a:solidFill>
              </a:rPr>
              <a:t>mylist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O/P:[1, 2, 3, 4, 5]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Iterates over its argument and adding each element to the list and extending the list.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sz="3200" dirty="0" err="1">
                <a:solidFill>
                  <a:srgbClr val="FF0000"/>
                </a:solidFill>
              </a:rPr>
              <a:t>e</a:t>
            </a:r>
            <a:r>
              <a:rPr lang="en-US" sz="3200" dirty="0" err="1" smtClean="0">
                <a:solidFill>
                  <a:srgbClr val="FF0000"/>
                </a:solidFill>
              </a:rPr>
              <a:t>g</a:t>
            </a:r>
            <a:r>
              <a:rPr lang="en-US" sz="3200" dirty="0" smtClean="0">
                <a:solidFill>
                  <a:srgbClr val="FF0000"/>
                </a:solidFill>
              </a:rPr>
              <a:t>:&gt;&gt;&gt; list1=[1,2,3,4]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&gt;&gt;&gt; list2=[5,6,7]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&gt;&gt;&gt; list1.extend(list2)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&gt;&gt;&gt; print(list1)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O/P:[1, 2, 3, 4, 5,6,7]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is used to insert an element on a desired position.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:&gt;&gt;&gt; 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=[1,2,3,4]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&gt;&gt;&gt; print(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O/P:[1, 2, 3, 4]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&gt;&gt;&gt; </a:t>
            </a:r>
            <a:r>
              <a:rPr lang="en-US" dirty="0" err="1" smtClean="0">
                <a:solidFill>
                  <a:srgbClr val="FF0000"/>
                </a:solidFill>
              </a:rPr>
              <a:t>mylist.insert</a:t>
            </a:r>
            <a:r>
              <a:rPr lang="en-US" dirty="0" smtClean="0">
                <a:solidFill>
                  <a:srgbClr val="FF0000"/>
                </a:solidFill>
              </a:rPr>
              <a:t>(2,10)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&gt;&gt;&gt; print(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O/P:[1, 2, 10, 3, 4]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Sort is used to sort items of similar data types within the list.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sorts the item either in ascending or descending order.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&gt;&gt;&gt; 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=[4,3,9,7,6,1,2]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&gt;&gt;&gt; </a:t>
            </a:r>
            <a:r>
              <a:rPr lang="en-US" dirty="0" err="1" smtClean="0">
                <a:solidFill>
                  <a:srgbClr val="FF0000"/>
                </a:solidFill>
              </a:rPr>
              <a:t>mylist.sort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&gt;&gt;&gt; print(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O/P:[1, 2, 3, 4, 6, 7, 9]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&gt;&gt;&gt; mylist1=[1,'a',2.5]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&gt;&gt;&gt; mylist1.sort()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Error message will be </a:t>
            </a:r>
            <a:r>
              <a:rPr lang="en-US" dirty="0" err="1" smtClean="0">
                <a:solidFill>
                  <a:srgbClr val="FF0000"/>
                </a:solidFill>
              </a:rPr>
              <a:t>displayed.Since</a:t>
            </a:r>
            <a:r>
              <a:rPr lang="en-US" dirty="0" smtClean="0">
                <a:solidFill>
                  <a:srgbClr val="FF0000"/>
                </a:solidFill>
              </a:rPr>
              <a:t> different data types.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Index returns the integer index of the first occurrence of the item. </a:t>
            </a:r>
            <a:endParaRPr lang="en-IN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:&gt;&gt;&gt; list2=['a','b','c',1,2,3]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&gt;&gt;&gt; list2.index(2)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O/P:4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&gt;&gt;&gt; list2.index('b')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O/P:1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Count is used to count, how many times an object occurs in the original list.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:&gt;&gt;&gt; </a:t>
            </a:r>
            <a:r>
              <a:rPr lang="en-US" dirty="0" err="1" smtClean="0">
                <a:solidFill>
                  <a:srgbClr val="FF0000"/>
                </a:solidFill>
              </a:rPr>
              <a:t>mylist</a:t>
            </a:r>
            <a:r>
              <a:rPr lang="en-US" dirty="0" smtClean="0">
                <a:solidFill>
                  <a:srgbClr val="FF0000"/>
                </a:solidFill>
              </a:rPr>
              <a:t>=['</a:t>
            </a:r>
            <a:r>
              <a:rPr lang="en-US" dirty="0" err="1" smtClean="0">
                <a:solidFill>
                  <a:srgbClr val="FF0000"/>
                </a:solidFill>
              </a:rPr>
              <a:t>a','b','c','d','a','b','a</a:t>
            </a:r>
            <a:r>
              <a:rPr lang="en-US" dirty="0" smtClean="0">
                <a:solidFill>
                  <a:srgbClr val="FF0000"/>
                </a:solidFill>
              </a:rPr>
              <a:t>']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&gt;&gt;&gt; </a:t>
            </a:r>
            <a:r>
              <a:rPr lang="en-US" dirty="0" err="1" smtClean="0">
                <a:solidFill>
                  <a:srgbClr val="FF0000"/>
                </a:solidFill>
              </a:rPr>
              <a:t>mylist.count</a:t>
            </a:r>
            <a:r>
              <a:rPr lang="en-US" dirty="0" smtClean="0">
                <a:solidFill>
                  <a:srgbClr val="FF0000"/>
                </a:solidFill>
              </a:rPr>
              <a:t>('a')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O/P:3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Reverse is used to arrange or view the items in reverse order.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US" sz="3000" dirty="0" smtClean="0">
                <a:solidFill>
                  <a:srgbClr val="FF0000"/>
                </a:solidFill>
              </a:rPr>
              <a:t>&gt;&gt;&gt; list1=[1,2,3,4,5]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	&gt;&gt;&gt; list1.reverse()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	&gt;&gt;&gt; print(list1)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	O/P:[5, 4, 3, 2, 1]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	&gt;&gt;&gt; list2=['a','b','c',1,2,3]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	&gt;&gt;&gt; list2.reverse()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	&gt;&gt;&gt; print(list2)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	O/P:[3, 2, 1, 'c', 'b', 'a']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84752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/>
              <a:t>Lists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err="1" smtClean="0"/>
              <a:t>Tuples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8208911" cy="572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List Functions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&gt;&gt;&gt; </a:t>
            </a:r>
            <a:r>
              <a:rPr lang="en-IN" sz="2400" dirty="0" err="1" smtClean="0"/>
              <a:t>mylist</a:t>
            </a:r>
            <a:r>
              <a:rPr lang="en-IN" sz="2400" dirty="0" smtClean="0"/>
              <a:t>=[1,3,2,6,5,8,4]</a:t>
            </a:r>
          </a:p>
          <a:p>
            <a:pPr>
              <a:buNone/>
            </a:pPr>
            <a:r>
              <a:rPr lang="en-IN" sz="2400" dirty="0" smtClean="0"/>
              <a:t>&gt;&gt;&gt; min(</a:t>
            </a:r>
            <a:r>
              <a:rPr lang="en-IN" sz="2400" dirty="0" err="1" smtClean="0"/>
              <a:t>mylist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1</a:t>
            </a:r>
          </a:p>
          <a:p>
            <a:pPr>
              <a:buNone/>
            </a:pPr>
            <a:r>
              <a:rPr lang="en-IN" sz="2400" dirty="0" smtClean="0"/>
              <a:t>&gt;&gt;&gt; max(</a:t>
            </a:r>
            <a:r>
              <a:rPr lang="en-IN" sz="2400" dirty="0" err="1" smtClean="0"/>
              <a:t>mylist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8</a:t>
            </a:r>
          </a:p>
          <a:p>
            <a:pPr>
              <a:buNone/>
            </a:pPr>
            <a:r>
              <a:rPr lang="en-IN" sz="2400" dirty="0" smtClean="0"/>
              <a:t>&gt;&gt;&gt; sum(</a:t>
            </a:r>
            <a:r>
              <a:rPr lang="en-IN" sz="2400" dirty="0" err="1" smtClean="0"/>
              <a:t>mylist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29</a:t>
            </a:r>
          </a:p>
          <a:p>
            <a:pPr>
              <a:buNone/>
            </a:pPr>
            <a:r>
              <a:rPr lang="en-IN" sz="2400" dirty="0" smtClean="0"/>
              <a:t>&gt;&gt;&gt; sorted(</a:t>
            </a:r>
            <a:r>
              <a:rPr lang="en-IN" sz="2400" dirty="0" err="1" smtClean="0"/>
              <a:t>mylist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[1, 2, 3, 4, 5, 6, 8]</a:t>
            </a:r>
          </a:p>
          <a:p>
            <a:pPr>
              <a:buNone/>
            </a:pPr>
            <a:r>
              <a:rPr lang="en-IN" sz="2400" dirty="0" smtClean="0"/>
              <a:t>&gt;&gt;&gt; </a:t>
            </a:r>
            <a:r>
              <a:rPr lang="en-IN" sz="2400" dirty="0" err="1" smtClean="0"/>
              <a:t>mylist</a:t>
            </a:r>
            <a:r>
              <a:rPr lang="en-IN" sz="2400" dirty="0" smtClean="0"/>
              <a:t>=[1,2,3,4]</a:t>
            </a:r>
          </a:p>
          <a:p>
            <a:pPr>
              <a:buNone/>
            </a:pPr>
            <a:r>
              <a:rPr lang="en-IN" sz="2400" dirty="0" smtClean="0"/>
              <a:t>&gt;&gt;&gt; print(list(reversed(</a:t>
            </a:r>
            <a:r>
              <a:rPr lang="en-IN" sz="2400" dirty="0" err="1" smtClean="0"/>
              <a:t>mylist</a:t>
            </a:r>
            <a:r>
              <a:rPr lang="en-IN" sz="2400" dirty="0" smtClean="0"/>
              <a:t>)))</a:t>
            </a:r>
          </a:p>
          <a:p>
            <a:pPr>
              <a:buNone/>
            </a:pPr>
            <a:r>
              <a:rPr lang="en-IN" sz="2400" dirty="0" smtClean="0"/>
              <a:t>[4, 3, 2, 1]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00FF00"/>
                </a:solidFill>
                <a:sym typeface="Gill Sans" charset="0"/>
              </a:rPr>
              <a:t>Is Something </a:t>
            </a:r>
            <a:r>
              <a:rPr lang="en-US" dirty="0" smtClean="0">
                <a:solidFill>
                  <a:srgbClr val="FF0000"/>
                </a:solidFill>
                <a:sym typeface="Gill Sans" charset="0"/>
              </a:rPr>
              <a:t>in</a:t>
            </a:r>
            <a:r>
              <a:rPr lang="en-US" dirty="0" smtClean="0">
                <a:solidFill>
                  <a:srgbClr val="00FF00"/>
                </a:solidFill>
                <a:sym typeface="Gill Sans" charset="0"/>
              </a:rPr>
              <a:t> a List?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650081" y="1268761"/>
            <a:ext cx="7738343" cy="2232247"/>
          </a:xfrm>
        </p:spPr>
        <p:txBody>
          <a:bodyPr>
            <a:noAutofit/>
          </a:bodyPr>
          <a:lstStyle/>
          <a:p>
            <a:pPr marL="472059" algn="just">
              <a:buFont typeface="Gill Sans" charset="0"/>
              <a:buChar char="•"/>
              <a:defRPr/>
            </a:pPr>
            <a:r>
              <a:rPr lang="en-US" sz="2800" dirty="0" smtClean="0">
                <a:sym typeface="Gill Sans" charset="0"/>
              </a:rPr>
              <a:t>Python provides two </a:t>
            </a:r>
            <a:r>
              <a:rPr lang="en-US" sz="2800" dirty="0" smtClean="0">
                <a:solidFill>
                  <a:srgbClr val="FF0000"/>
                </a:solidFill>
                <a:sym typeface="Gill Sans" charset="0"/>
              </a:rPr>
              <a:t>operators</a:t>
            </a:r>
            <a:r>
              <a:rPr lang="en-US" sz="2800" dirty="0" smtClean="0">
                <a:sym typeface="Gill Sans" charset="0"/>
              </a:rPr>
              <a:t> that let you check if an item is in a list</a:t>
            </a:r>
          </a:p>
          <a:p>
            <a:pPr marL="472059" algn="just">
              <a:buFont typeface="Gill Sans" charset="0"/>
              <a:buChar char="•"/>
              <a:defRPr/>
            </a:pPr>
            <a:r>
              <a:rPr lang="en-US" sz="2800" dirty="0" smtClean="0">
                <a:sym typeface="Gill Sans" charset="0"/>
              </a:rPr>
              <a:t>These are logical operators that return </a:t>
            </a:r>
            <a:r>
              <a:rPr lang="en-US" sz="2800" dirty="0" smtClean="0">
                <a:solidFill>
                  <a:srgbClr val="FF00FF"/>
                </a:solidFill>
                <a:sym typeface="Gill Sans" charset="0"/>
              </a:rPr>
              <a:t>True</a:t>
            </a:r>
            <a:r>
              <a:rPr lang="en-US" sz="2800" dirty="0" smtClean="0">
                <a:sym typeface="Gill Sans" charset="0"/>
              </a:rPr>
              <a:t> or </a:t>
            </a:r>
            <a:r>
              <a:rPr lang="en-US" sz="2800" dirty="0" smtClean="0">
                <a:solidFill>
                  <a:srgbClr val="FF00FF"/>
                </a:solidFill>
                <a:sym typeface="Gill Sans" charset="0"/>
              </a:rPr>
              <a:t>False</a:t>
            </a:r>
          </a:p>
          <a:p>
            <a:pPr marL="472059" algn="just">
              <a:buFont typeface="Gill Sans" charset="0"/>
              <a:buChar char="•"/>
              <a:defRPr/>
            </a:pPr>
            <a:r>
              <a:rPr lang="en-US" sz="2800" dirty="0" smtClean="0">
                <a:sym typeface="Gill Sans" charset="0"/>
              </a:rPr>
              <a:t>They do not modify the list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1043608" y="3140388"/>
            <a:ext cx="7632848" cy="3323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ea typeface="MS PGothic" pitchFamily="34" charset="-128"/>
              </a:rPr>
              <a:t>some</a:t>
            </a:r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 = </a:t>
            </a:r>
            <a:r>
              <a:rPr lang="en-US" sz="2400" dirty="0">
                <a:solidFill>
                  <a:srgbClr val="FF7F00"/>
                </a:solidFill>
                <a:ea typeface="MS PGothic" pitchFamily="34" charset="-128"/>
              </a:rPr>
              <a:t>[1, 9, 21, 10, 16]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400" dirty="0">
                <a:solidFill>
                  <a:srgbClr val="FF7F00"/>
                </a:solidFill>
                <a:ea typeface="MS PGothic" pitchFamily="34" charset="-128"/>
              </a:rPr>
              <a:t>9</a:t>
            </a:r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MS PGothic" pitchFamily="34" charset="-128"/>
              </a:rPr>
              <a:t>in</a:t>
            </a:r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2400" dirty="0">
                <a:solidFill>
                  <a:srgbClr val="00FF00"/>
                </a:solidFill>
                <a:ea typeface="MS PGothic" pitchFamily="34" charset="-128"/>
              </a:rPr>
              <a:t>some</a:t>
            </a:r>
          </a:p>
          <a:p>
            <a:pPr algn="l"/>
            <a:r>
              <a:rPr lang="en-US" sz="2400" dirty="0">
                <a:solidFill>
                  <a:srgbClr val="FF00FF"/>
                </a:solidFill>
                <a:ea typeface="MS PGothic" pitchFamily="34" charset="-128"/>
              </a:rPr>
              <a:t>True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400" dirty="0">
                <a:solidFill>
                  <a:srgbClr val="FF7F00"/>
                </a:solidFill>
                <a:ea typeface="MS PGothic" pitchFamily="34" charset="-128"/>
              </a:rPr>
              <a:t>15</a:t>
            </a:r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MS PGothic" pitchFamily="34" charset="-128"/>
              </a:rPr>
              <a:t>in</a:t>
            </a:r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2400" dirty="0">
                <a:solidFill>
                  <a:srgbClr val="00FF00"/>
                </a:solidFill>
                <a:ea typeface="MS PGothic" pitchFamily="34" charset="-128"/>
              </a:rPr>
              <a:t>some</a:t>
            </a:r>
          </a:p>
          <a:p>
            <a:pPr algn="l"/>
            <a:r>
              <a:rPr lang="en-US" sz="2400" dirty="0">
                <a:solidFill>
                  <a:srgbClr val="00FF00"/>
                </a:solidFill>
                <a:ea typeface="MS PGothic" pitchFamily="34" charset="-128"/>
              </a:rPr>
              <a:t>False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sz="2400" dirty="0">
                <a:solidFill>
                  <a:srgbClr val="FF7F00"/>
                </a:solidFill>
                <a:ea typeface="MS PGothic" pitchFamily="34" charset="-128"/>
              </a:rPr>
              <a:t>20</a:t>
            </a:r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MS PGothic" pitchFamily="34" charset="-128"/>
              </a:rPr>
              <a:t>not in </a:t>
            </a:r>
            <a:r>
              <a:rPr lang="en-US" sz="2400" dirty="0">
                <a:solidFill>
                  <a:srgbClr val="00FF00"/>
                </a:solidFill>
                <a:ea typeface="MS PGothic" pitchFamily="34" charset="-128"/>
              </a:rPr>
              <a:t>some</a:t>
            </a:r>
          </a:p>
          <a:p>
            <a:pPr algn="l"/>
            <a:r>
              <a:rPr lang="en-US" sz="2400" dirty="0">
                <a:solidFill>
                  <a:srgbClr val="FF00FF"/>
                </a:solidFill>
                <a:ea typeface="MS PGothic" pitchFamily="34" charset="-128"/>
              </a:rPr>
              <a:t>True</a:t>
            </a:r>
          </a:p>
          <a:p>
            <a:pPr algn="l"/>
            <a:endParaRPr lang="en-US" sz="2400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Deleting Elements from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IN" sz="2300" dirty="0"/>
              <a:t>There are several ways to delete elements from a list</a:t>
            </a:r>
            <a:r>
              <a:rPr lang="en-IN" sz="2300" dirty="0" smtClean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300" dirty="0" smtClean="0"/>
              <a:t>Pop():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en-IN" sz="2300" dirty="0"/>
              <a:t>If you know the index of the element you want, </a:t>
            </a:r>
            <a:r>
              <a:rPr lang="en-IN" sz="2300" dirty="0" smtClean="0"/>
              <a:t>you can </a:t>
            </a:r>
            <a:r>
              <a:rPr lang="en-IN" sz="2300" dirty="0"/>
              <a:t>use </a:t>
            </a:r>
            <a:r>
              <a:rPr lang="en-IN" sz="2300" dirty="0" smtClean="0"/>
              <a:t>pop.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fr-FR" sz="2300" dirty="0" err="1" smtClean="0">
                <a:solidFill>
                  <a:srgbClr val="FF0000"/>
                </a:solidFill>
              </a:rPr>
              <a:t>Eg</a:t>
            </a:r>
            <a:r>
              <a:rPr lang="fr-FR" sz="2300" dirty="0" smtClean="0">
                <a:solidFill>
                  <a:srgbClr val="FF0000"/>
                </a:solidFill>
              </a:rPr>
              <a:t>:&gt;&gt;&gt; t = ['a', 'b', 'c']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fr-FR" sz="2300" dirty="0" smtClean="0">
                <a:solidFill>
                  <a:srgbClr val="FF0000"/>
                </a:solidFill>
              </a:rPr>
              <a:t>&gt;&gt;&gt; x = t.pop(1)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fr-FR" sz="2300" dirty="0" smtClean="0">
                <a:solidFill>
                  <a:srgbClr val="FF0000"/>
                </a:solidFill>
              </a:rPr>
              <a:t>&gt;&gt;&gt; </a:t>
            </a:r>
            <a:r>
              <a:rPr lang="fr-FR" sz="2300" dirty="0" err="1" smtClean="0">
                <a:solidFill>
                  <a:srgbClr val="FF0000"/>
                </a:solidFill>
              </a:rPr>
              <a:t>print</a:t>
            </a:r>
            <a:r>
              <a:rPr lang="fr-FR" sz="2300" dirty="0" smtClean="0">
                <a:solidFill>
                  <a:srgbClr val="FF0000"/>
                </a:solidFill>
              </a:rPr>
              <a:t> (t)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fr-FR" sz="2300" dirty="0" smtClean="0">
                <a:solidFill>
                  <a:srgbClr val="FF0000"/>
                </a:solidFill>
              </a:rPr>
              <a:t>['a', 'c']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en-IN" sz="2300" dirty="0" smtClean="0"/>
              <a:t>pop</a:t>
            </a:r>
            <a:r>
              <a:rPr lang="en-IN" sz="2300" dirty="0"/>
              <a:t> modifies the list and returns the element that was removed. </a:t>
            </a:r>
            <a:endParaRPr lang="en-IN" sz="2300" dirty="0" smtClean="0"/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en-IN" sz="2300" dirty="0" smtClean="0"/>
              <a:t>If </a:t>
            </a:r>
            <a:r>
              <a:rPr lang="en-IN" sz="2300" dirty="0"/>
              <a:t>you don't provide an index, it deletes and returns the last element</a:t>
            </a:r>
            <a:r>
              <a:rPr lang="en-IN" sz="2300" dirty="0" smtClean="0"/>
              <a:t>.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fr-FR" sz="2300" dirty="0" err="1" smtClean="0">
                <a:solidFill>
                  <a:srgbClr val="FF0000"/>
                </a:solidFill>
              </a:rPr>
              <a:t>Eg</a:t>
            </a:r>
            <a:r>
              <a:rPr lang="fr-FR" sz="2300" dirty="0" smtClean="0">
                <a:solidFill>
                  <a:srgbClr val="FF0000"/>
                </a:solidFill>
              </a:rPr>
              <a:t>:&gt;&gt;&gt; t = ['a', 'b', 'c']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fr-FR" sz="2300" dirty="0" smtClean="0">
                <a:solidFill>
                  <a:srgbClr val="FF0000"/>
                </a:solidFill>
              </a:rPr>
              <a:t>&gt;&gt;&gt; t.pop()</a:t>
            </a:r>
          </a:p>
          <a:p>
            <a:pPr marL="914400" lvl="1" indent="-514350" algn="just">
              <a:spcBef>
                <a:spcPts val="0"/>
              </a:spcBef>
              <a:buNone/>
            </a:pPr>
            <a:r>
              <a:rPr lang="fr-FR" sz="2300" dirty="0" smtClean="0">
                <a:solidFill>
                  <a:srgbClr val="FF0000"/>
                </a:solidFill>
              </a:rPr>
              <a:t>'c'</a:t>
            </a:r>
            <a:endParaRPr lang="en-US" sz="23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dirty="0" smtClean="0"/>
              <a:t>2. Del():</a:t>
            </a:r>
          </a:p>
          <a:p>
            <a:pPr marL="0" indent="0" algn="just">
              <a:buNone/>
            </a:pPr>
            <a:r>
              <a:rPr lang="en-IN" dirty="0" smtClean="0"/>
              <a:t>	If you don’t need the removed value, you can use del() operator.</a:t>
            </a:r>
          </a:p>
          <a:p>
            <a:pPr marL="0" indent="0" algn="just"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FF0000"/>
                </a:solidFill>
              </a:rPr>
              <a:t>&gt;&gt;&gt; t = ['a', 'b', 'c'] 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	&gt;&gt;&gt; </a:t>
            </a:r>
            <a:r>
              <a:rPr lang="fr-FR" dirty="0" err="1" smtClean="0">
                <a:solidFill>
                  <a:srgbClr val="FF0000"/>
                </a:solidFill>
              </a:rPr>
              <a:t>del</a:t>
            </a:r>
            <a:r>
              <a:rPr lang="fr-FR" dirty="0" smtClean="0">
                <a:solidFill>
                  <a:srgbClr val="FF0000"/>
                </a:solidFill>
              </a:rPr>
              <a:t> t[1] 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	&gt;&gt;&gt; </a:t>
            </a:r>
            <a:r>
              <a:rPr lang="fr-FR" dirty="0" err="1" smtClean="0">
                <a:solidFill>
                  <a:srgbClr val="FF0000"/>
                </a:solidFill>
              </a:rPr>
              <a:t>print</a:t>
            </a:r>
            <a:r>
              <a:rPr lang="fr-FR" dirty="0" smtClean="0">
                <a:solidFill>
                  <a:srgbClr val="FF0000"/>
                </a:solidFill>
              </a:rPr>
              <a:t>(t) 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	['a', 'c']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Remove()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US" dirty="0" smtClean="0"/>
              <a:t>3.Remove():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/>
              <a:t>If you know the element you want to remove (but not the index), you can use </a:t>
            </a:r>
            <a:r>
              <a:rPr lang="en-IN" dirty="0" smtClean="0"/>
              <a:t>remove.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t = ['a', 'b', 'c']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</a:t>
            </a:r>
            <a:r>
              <a:rPr lang="en-IN" sz="2800" dirty="0" err="1" smtClean="0">
                <a:solidFill>
                  <a:srgbClr val="FF0000"/>
                </a:solidFill>
              </a:rPr>
              <a:t>t.remove</a:t>
            </a:r>
            <a:r>
              <a:rPr lang="en-IN" sz="2800" dirty="0" smtClean="0">
                <a:solidFill>
                  <a:srgbClr val="FF0000"/>
                </a:solidFill>
              </a:rPr>
              <a:t>('b')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print (t 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['a', 'c']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Clear()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US" dirty="0" smtClean="0"/>
              <a:t>4.clear():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 smtClean="0"/>
              <a:t>This removes all the elements from the list.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t = ['a', 'b', 'c']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</a:t>
            </a:r>
            <a:r>
              <a:rPr lang="en-IN" sz="2800" dirty="0" err="1" smtClean="0">
                <a:solidFill>
                  <a:srgbClr val="FF0000"/>
                </a:solidFill>
              </a:rPr>
              <a:t>t.clear</a:t>
            </a:r>
            <a:r>
              <a:rPr lang="en-IN" sz="2800" dirty="0" smtClean="0">
                <a:solidFill>
                  <a:srgbClr val="FF0000"/>
                </a:solidFill>
              </a:rPr>
              <a:t>()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print (t 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[   ]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copy()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US" dirty="0" smtClean="0"/>
              <a:t>5.copy():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IN" dirty="0" smtClean="0"/>
              <a:t>This returns a shallow copy of a list.</a:t>
            </a:r>
          </a:p>
          <a:p>
            <a:pPr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list1=[1,2,3]</a:t>
            </a:r>
          </a:p>
          <a:p>
            <a:pPr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list2=list1.copy()</a:t>
            </a:r>
          </a:p>
          <a:p>
            <a:pPr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&gt;&gt;&gt; print(list2)</a:t>
            </a:r>
          </a:p>
          <a:p>
            <a:pPr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	[1, 2, 3]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US" dirty="0" smtClean="0"/>
              <a:t>List Aliasing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 err="1" smtClean="0"/>
              <a:t>Aliaising</a:t>
            </a:r>
            <a:r>
              <a:rPr lang="en-IN" dirty="0" smtClean="0"/>
              <a:t> happens whenever one variable’s value is assigned to another variable.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references are created to the same object.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Changes made with one list affects the other list.</a:t>
            </a:r>
            <a:endParaRPr lang="en-IN" dirty="0" smtClean="0"/>
          </a:p>
          <a:p>
            <a:pPr algn="ctr">
              <a:lnSpc>
                <a:spcPct val="150000"/>
              </a:lnSpc>
              <a:buNone/>
            </a:pPr>
            <a:r>
              <a:rPr lang="en-IN" b="1" dirty="0" smtClean="0"/>
              <a:t>Syntax : </a:t>
            </a:r>
            <a:r>
              <a:rPr lang="en-IN" b="1" dirty="0" err="1" smtClean="0"/>
              <a:t>Newlist</a:t>
            </a:r>
            <a:r>
              <a:rPr lang="en-IN" b="1" dirty="0" smtClean="0"/>
              <a:t> = </a:t>
            </a:r>
            <a:r>
              <a:rPr lang="en-IN" b="1" dirty="0" err="1" smtClean="0"/>
              <a:t>Oldlist</a:t>
            </a:r>
            <a:r>
              <a:rPr lang="en-IN" b="1" dirty="0" smtClean="0"/>
              <a:t>                                                   		</a:t>
            </a:r>
            <a:endParaRPr lang="en-IN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for Aliasing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&gt;&gt;&gt;list1=[25,10]</a:t>
            </a:r>
          </a:p>
          <a:p>
            <a:pPr>
              <a:buNone/>
            </a:pPr>
            <a:r>
              <a:rPr lang="en-US" dirty="0" smtClean="0"/>
              <a:t>&gt;&gt;&gt;list2=list1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23928" y="2852936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0 -&gt;25</a:t>
            </a:r>
          </a:p>
          <a:p>
            <a:pPr algn="ctr"/>
            <a:r>
              <a:rPr lang="en-US" sz="2800" dirty="0" smtClean="0"/>
              <a:t>1-&gt;10</a:t>
            </a:r>
            <a:endParaRPr lang="en-IN" sz="28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907704" y="3068960"/>
            <a:ext cx="20162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1979712" y="3645024"/>
            <a:ext cx="19442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1640" y="2852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40050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ctr"/>
            <a:r>
              <a:rPr lang="en-US" b="1" dirty="0" smtClean="0"/>
              <a:t>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Simplest Data Structure, used to store a list of values.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Ordered sequence of values of any data type(String, Float, Integer).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Values in the list are called elements/Items.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	</a:t>
            </a: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1: </a:t>
            </a:r>
            <a:r>
              <a:rPr lang="en-US" dirty="0" err="1" smtClean="0"/>
              <a:t>mylist</a:t>
            </a:r>
            <a:r>
              <a:rPr lang="en-US" dirty="0" smtClean="0"/>
              <a:t>=[0,5,10,15,20]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 2: mylist1=[1,”IT”,12.5]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Items </a:t>
            </a:r>
            <a:r>
              <a:rPr lang="en-US" dirty="0" err="1" smtClean="0"/>
              <a:t>seperated</a:t>
            </a:r>
            <a:r>
              <a:rPr lang="en-US" dirty="0" smtClean="0"/>
              <a:t> by a comma.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Square Bracket is used to enclose the items.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en-US" dirty="0" smtClean="0"/>
              <a:t>Cloning creates a copy of existing list.</a:t>
            </a:r>
          </a:p>
          <a:p>
            <a:r>
              <a:rPr lang="en-US" dirty="0" smtClean="0"/>
              <a:t>Changes made in one list will not affect the other list.</a:t>
            </a:r>
          </a:p>
          <a:p>
            <a:r>
              <a:rPr lang="en-US" dirty="0" smtClean="0"/>
              <a:t>Built-in function : list()</a:t>
            </a:r>
          </a:p>
          <a:p>
            <a:r>
              <a:rPr lang="en-US" dirty="0" smtClean="0"/>
              <a:t>Syntax:    </a:t>
            </a:r>
            <a:r>
              <a:rPr lang="en-US" dirty="0" err="1" smtClean="0"/>
              <a:t>newlist</a:t>
            </a:r>
            <a:r>
              <a:rPr lang="en-US" dirty="0" smtClean="0"/>
              <a:t>=list(</a:t>
            </a:r>
            <a:r>
              <a:rPr lang="en-US" dirty="0" err="1" smtClean="0"/>
              <a:t>oldlist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619672" y="4077072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newlist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572000" y="4077072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oldlist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list comprehensions</a:t>
            </a:r>
            <a:r>
              <a:rPr lang="en-IN" dirty="0" smtClean="0"/>
              <a:t> allow us to create new lists from lists.</a:t>
            </a:r>
          </a:p>
          <a:p>
            <a:r>
              <a:rPr lang="en-IN" dirty="0" smtClean="0"/>
              <a:t>Syntax : [expression for item in list]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1: </a:t>
            </a:r>
            <a:r>
              <a:rPr lang="nn-NO" dirty="0" smtClean="0"/>
              <a:t>[i*2 for i in [1,2,3,4]]</a:t>
            </a:r>
          </a:p>
          <a:p>
            <a:pPr lvl="1"/>
            <a:r>
              <a:rPr lang="nn-NO" dirty="0" smtClean="0"/>
              <a:t>Output: [2,4,6,8]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 2: </a:t>
            </a:r>
            <a:r>
              <a:rPr lang="en-US" dirty="0" smtClean="0"/>
              <a:t>[</a:t>
            </a:r>
            <a:r>
              <a:rPr lang="en-US" dirty="0" err="1" smtClean="0"/>
              <a:t>var</a:t>
            </a:r>
            <a:r>
              <a:rPr lang="en-US" dirty="0" smtClean="0"/>
              <a:t>**2 for </a:t>
            </a:r>
            <a:r>
              <a:rPr lang="en-US" dirty="0" err="1" smtClean="0"/>
              <a:t>var</a:t>
            </a:r>
            <a:r>
              <a:rPr lang="en-US" dirty="0" smtClean="0"/>
              <a:t> in range(1, 10)]</a:t>
            </a:r>
          </a:p>
          <a:p>
            <a:pPr lvl="1"/>
            <a:r>
              <a:rPr lang="en-US" dirty="0" smtClean="0"/>
              <a:t>Output: [1, 4, 9, 16, 25, 36, 49, 64, 81]</a:t>
            </a:r>
            <a:endParaRPr lang="en-IN" dirty="0" smtClean="0"/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Conditionals in List Comprehension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		for item in list: </a:t>
            </a:r>
          </a:p>
          <a:p>
            <a:pPr lvl="1">
              <a:buNone/>
            </a:pPr>
            <a:r>
              <a:rPr lang="en-IN" dirty="0" smtClean="0"/>
              <a:t>					if conditional: </a:t>
            </a:r>
          </a:p>
          <a:p>
            <a:pPr lvl="2">
              <a:buNone/>
            </a:pPr>
            <a:r>
              <a:rPr lang="en-IN" dirty="0" smtClean="0"/>
              <a:t>					expression</a:t>
            </a:r>
            <a:endParaRPr lang="en-IN" dirty="0"/>
          </a:p>
        </p:txBody>
      </p:sp>
      <p:pic>
        <p:nvPicPr>
          <p:cNvPr id="11" name="Picture 10" descr="List Comprehens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099608"/>
            <a:ext cx="7128791" cy="2049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for 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numbers = list(range(1,10</a:t>
            </a:r>
            <a:r>
              <a:rPr lang="en-IN" dirty="0" smtClean="0">
                <a:solidFill>
                  <a:srgbClr val="FF0000"/>
                </a:solidFill>
              </a:rPr>
              <a:t>))[1,2,3,4,5,6,7,8,9]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squares =[n*n for n in numbers]</a:t>
            </a:r>
          </a:p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odd_squares</a:t>
            </a:r>
            <a:r>
              <a:rPr lang="en-IN" dirty="0" smtClean="0">
                <a:solidFill>
                  <a:srgbClr val="FF0000"/>
                </a:solidFill>
              </a:rPr>
              <a:t> = [n*n for n in numbers if n%2==1]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print (numbers)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print (squares)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print (</a:t>
            </a:r>
            <a:r>
              <a:rPr lang="en-IN" dirty="0" err="1" smtClean="0">
                <a:solidFill>
                  <a:srgbClr val="FF0000"/>
                </a:solidFill>
              </a:rPr>
              <a:t>odd_squares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dirty="0" smtClean="0"/>
              <a:t>[1, 2, 3, 4, 5, 6, 7, 8, 9]</a:t>
            </a:r>
          </a:p>
          <a:p>
            <a:pPr>
              <a:buNone/>
            </a:pPr>
            <a:r>
              <a:rPr lang="en-IN" dirty="0" smtClean="0"/>
              <a:t>[1, 4, 9, 16, 25, 36, 49, 64, 81]</a:t>
            </a:r>
          </a:p>
          <a:p>
            <a:pPr>
              <a:buNone/>
            </a:pPr>
            <a:r>
              <a:rPr lang="en-IN" dirty="0" smtClean="0"/>
              <a:t>[1, 9, 25, 49, 81]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6984775" cy="432048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A </a:t>
            </a:r>
            <a:r>
              <a:rPr lang="en-IN" sz="2800" dirty="0" err="1"/>
              <a:t>tuple</a:t>
            </a:r>
            <a:r>
              <a:rPr lang="en-IN" sz="2800" dirty="0"/>
              <a:t> is a collection </a:t>
            </a:r>
            <a:r>
              <a:rPr lang="en-IN" sz="2800" dirty="0" smtClean="0"/>
              <a:t> of elements which </a:t>
            </a:r>
            <a:r>
              <a:rPr lang="en-IN" sz="2800" dirty="0"/>
              <a:t>is </a:t>
            </a:r>
            <a:r>
              <a:rPr lang="en-IN" sz="2800" dirty="0" smtClean="0"/>
              <a:t>ordered.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It is Immutable.</a:t>
            </a:r>
            <a:endParaRPr lang="en-IN" sz="2800" dirty="0" smtClean="0"/>
          </a:p>
          <a:p>
            <a:pPr>
              <a:lnSpc>
                <a:spcPct val="150000"/>
              </a:lnSpc>
            </a:pPr>
            <a:r>
              <a:rPr lang="en-IN" sz="2800" dirty="0" smtClean="0"/>
              <a:t>A </a:t>
            </a:r>
            <a:r>
              <a:rPr lang="en-IN" sz="2800" dirty="0" err="1" smtClean="0"/>
              <a:t>tuple</a:t>
            </a:r>
            <a:r>
              <a:rPr lang="en-IN" sz="2800" dirty="0" smtClean="0"/>
              <a:t> is created by placing all the items (elements) inside parentheses (), separated by commas.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Elements of different data type.</a:t>
            </a:r>
          </a:p>
          <a:p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Creation of </a:t>
            </a:r>
            <a:r>
              <a:rPr lang="en-US" dirty="0" err="1" smtClean="0"/>
              <a:t>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IN" sz="2400" dirty="0" smtClean="0"/>
              <a:t># Empty </a:t>
            </a:r>
            <a:r>
              <a:rPr lang="en-IN" sz="2400" dirty="0" err="1" smtClean="0"/>
              <a:t>tuple</a:t>
            </a:r>
            <a:r>
              <a:rPr lang="en-IN" sz="2400" dirty="0" smtClean="0"/>
              <a:t> </a:t>
            </a:r>
          </a:p>
          <a:p>
            <a:pPr lvl="1">
              <a:lnSpc>
                <a:spcPct val="160000"/>
              </a:lnSpc>
              <a:buNone/>
            </a:pPr>
            <a:r>
              <a:rPr lang="en-IN" dirty="0" smtClean="0"/>
              <a:t>	</a:t>
            </a:r>
            <a:r>
              <a:rPr lang="en-IN" dirty="0" err="1" smtClean="0"/>
              <a:t>my_tuple</a:t>
            </a:r>
            <a:r>
              <a:rPr lang="en-IN" dirty="0" smtClean="0"/>
              <a:t> = () </a:t>
            </a:r>
          </a:p>
          <a:p>
            <a:pPr>
              <a:lnSpc>
                <a:spcPct val="160000"/>
              </a:lnSpc>
            </a:pPr>
            <a:r>
              <a:rPr lang="en-IN" sz="2400" dirty="0" smtClean="0"/>
              <a:t># </a:t>
            </a:r>
            <a:r>
              <a:rPr lang="en-IN" sz="2400" dirty="0" err="1" smtClean="0"/>
              <a:t>Tuple</a:t>
            </a:r>
            <a:r>
              <a:rPr lang="en-IN" sz="2400" dirty="0" smtClean="0"/>
              <a:t> having integers </a:t>
            </a:r>
          </a:p>
          <a:p>
            <a:pPr lvl="1">
              <a:lnSpc>
                <a:spcPct val="160000"/>
              </a:lnSpc>
              <a:buNone/>
            </a:pPr>
            <a:r>
              <a:rPr lang="en-IN" dirty="0" smtClean="0"/>
              <a:t>	</a:t>
            </a:r>
            <a:r>
              <a:rPr lang="en-IN" dirty="0" err="1" smtClean="0"/>
              <a:t>my_tuple</a:t>
            </a:r>
            <a:r>
              <a:rPr lang="en-IN" dirty="0" smtClean="0"/>
              <a:t> = (1, 2, 3) </a:t>
            </a:r>
          </a:p>
          <a:p>
            <a:pPr>
              <a:lnSpc>
                <a:spcPct val="160000"/>
              </a:lnSpc>
            </a:pPr>
            <a:r>
              <a:rPr lang="en-IN" sz="2400" dirty="0" smtClean="0"/>
              <a:t># </a:t>
            </a:r>
            <a:r>
              <a:rPr lang="en-IN" sz="2400" dirty="0" err="1" smtClean="0"/>
              <a:t>tuple</a:t>
            </a:r>
            <a:r>
              <a:rPr lang="en-IN" sz="2400" dirty="0" smtClean="0"/>
              <a:t> with mixed data types </a:t>
            </a:r>
          </a:p>
          <a:p>
            <a:pPr lvl="1">
              <a:lnSpc>
                <a:spcPct val="160000"/>
              </a:lnSpc>
              <a:buNone/>
            </a:pPr>
            <a:r>
              <a:rPr lang="en-IN" dirty="0" smtClean="0"/>
              <a:t>	</a:t>
            </a:r>
            <a:r>
              <a:rPr lang="en-IN" dirty="0" err="1" smtClean="0"/>
              <a:t>my_tuple</a:t>
            </a:r>
            <a:r>
              <a:rPr lang="en-IN" dirty="0" smtClean="0"/>
              <a:t> = (1, "Hello", 3.4)</a:t>
            </a:r>
          </a:p>
          <a:p>
            <a:pPr>
              <a:lnSpc>
                <a:spcPct val="160000"/>
              </a:lnSpc>
            </a:pPr>
            <a:r>
              <a:rPr lang="en-IN" sz="2400" dirty="0" smtClean="0"/>
              <a:t># nested </a:t>
            </a:r>
            <a:r>
              <a:rPr lang="en-IN" sz="2400" dirty="0" err="1" smtClean="0"/>
              <a:t>tuple</a:t>
            </a:r>
            <a:endParaRPr lang="en-IN" sz="2400" dirty="0" smtClean="0"/>
          </a:p>
          <a:p>
            <a:pPr lvl="1">
              <a:lnSpc>
                <a:spcPct val="160000"/>
              </a:lnSpc>
              <a:buNone/>
            </a:pPr>
            <a:r>
              <a:rPr lang="en-IN" dirty="0" smtClean="0"/>
              <a:t>	</a:t>
            </a:r>
            <a:r>
              <a:rPr lang="en-IN" dirty="0" err="1" smtClean="0"/>
              <a:t>my_tuple</a:t>
            </a:r>
            <a:r>
              <a:rPr lang="en-IN" dirty="0" smtClean="0"/>
              <a:t> = ("mouse", [8, 4, 6], (1, 2, 3))</a:t>
            </a:r>
          </a:p>
          <a:p>
            <a:pPr lvl="1">
              <a:lnSpc>
                <a:spcPct val="150000"/>
              </a:lnSpc>
              <a:buNone/>
            </a:pPr>
            <a:r>
              <a:rPr lang="en-IN" sz="2000" dirty="0" smtClean="0"/>
              <a:t>	</a:t>
            </a:r>
          </a:p>
          <a:p>
            <a:pPr lvl="1">
              <a:lnSpc>
                <a:spcPct val="150000"/>
              </a:lnSpc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Tuples</a:t>
            </a:r>
            <a:r>
              <a:rPr lang="en-US" dirty="0" smtClean="0"/>
              <a:t> are IMMUTABLE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sz="3200" dirty="0" err="1" smtClean="0">
                <a:solidFill>
                  <a:srgbClr val="FF0000"/>
                </a:solidFill>
              </a:rPr>
              <a:t>thistuple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  <a:r>
              <a:rPr lang="en-IN" sz="3200" dirty="0">
                <a:solidFill>
                  <a:srgbClr val="FF0000"/>
                </a:solidFill>
              </a:rPr>
              <a:t>= ("</a:t>
            </a:r>
            <a:r>
              <a:rPr lang="en-IN" sz="3200" dirty="0" err="1">
                <a:solidFill>
                  <a:srgbClr val="FF0000"/>
                </a:solidFill>
              </a:rPr>
              <a:t>apple</a:t>
            </a:r>
            <a:r>
              <a:rPr lang="en-IN" sz="3200" dirty="0" err="1" smtClean="0">
                <a:solidFill>
                  <a:srgbClr val="FF0000"/>
                </a:solidFill>
              </a:rPr>
              <a:t>","</a:t>
            </a:r>
            <a:r>
              <a:rPr lang="en-IN" sz="3200" dirty="0" err="1">
                <a:solidFill>
                  <a:srgbClr val="FF0000"/>
                </a:solidFill>
              </a:rPr>
              <a:t>banana</a:t>
            </a:r>
            <a:r>
              <a:rPr lang="en-IN" sz="3200" dirty="0" err="1" smtClean="0">
                <a:solidFill>
                  <a:srgbClr val="FF0000"/>
                </a:solidFill>
              </a:rPr>
              <a:t>","</a:t>
            </a:r>
            <a:r>
              <a:rPr lang="en-IN" sz="3200" dirty="0" err="1">
                <a:solidFill>
                  <a:srgbClr val="FF0000"/>
                </a:solidFill>
              </a:rPr>
              <a:t>cherry</a:t>
            </a:r>
            <a:r>
              <a:rPr lang="en-IN" sz="3200" dirty="0">
                <a:solidFill>
                  <a:srgbClr val="FF0000"/>
                </a:solidFill>
              </a:rPr>
              <a:t>")</a:t>
            </a:r>
            <a:r>
              <a:rPr lang="en-IN" sz="3200" dirty="0" smtClean="0">
                <a:solidFill>
                  <a:srgbClr val="FF0000"/>
                </a:solidFill>
              </a:rPr>
              <a:t/>
            </a:r>
            <a:br>
              <a:rPr lang="en-IN" sz="3200" dirty="0" smtClean="0">
                <a:solidFill>
                  <a:srgbClr val="FF0000"/>
                </a:solidFill>
              </a:rPr>
            </a:br>
            <a:r>
              <a:rPr lang="en-IN" sz="3200" dirty="0" err="1" smtClean="0">
                <a:solidFill>
                  <a:srgbClr val="FF0000"/>
                </a:solidFill>
              </a:rPr>
              <a:t>thistuple</a:t>
            </a:r>
            <a:r>
              <a:rPr lang="en-IN" sz="3200" dirty="0" smtClean="0">
                <a:solidFill>
                  <a:srgbClr val="FF0000"/>
                </a:solidFill>
              </a:rPr>
              <a:t>[1</a:t>
            </a:r>
            <a:r>
              <a:rPr lang="en-IN" sz="3200" dirty="0">
                <a:solidFill>
                  <a:srgbClr val="FF0000"/>
                </a:solidFill>
              </a:rPr>
              <a:t>] = "blackcurrant" </a:t>
            </a:r>
            <a:endParaRPr lang="en-IN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3200" dirty="0">
                <a:solidFill>
                  <a:srgbClr val="FF0000"/>
                </a:solidFill>
              </a:rPr>
              <a:t>	</a:t>
            </a:r>
            <a:r>
              <a:rPr lang="en-IN" sz="3200" dirty="0" smtClean="0">
                <a:solidFill>
                  <a:srgbClr val="FF0000"/>
                </a:solidFill>
              </a:rPr>
              <a:t># </a:t>
            </a:r>
            <a:r>
              <a:rPr lang="en-IN" sz="3200" dirty="0">
                <a:solidFill>
                  <a:srgbClr val="FF0000"/>
                </a:solidFill>
              </a:rPr>
              <a:t>test </a:t>
            </a:r>
            <a:r>
              <a:rPr lang="en-IN" sz="3200" dirty="0" smtClean="0">
                <a:solidFill>
                  <a:srgbClr val="FF0000"/>
                </a:solidFill>
              </a:rPr>
              <a:t>changeability</a:t>
            </a:r>
            <a:r>
              <a:rPr lang="en-IN" sz="3200" dirty="0">
                <a:solidFill>
                  <a:srgbClr val="FF0000"/>
                </a:solidFill>
              </a:rPr>
              <a:t/>
            </a:r>
            <a:br>
              <a:rPr lang="en-IN" sz="3200" dirty="0">
                <a:solidFill>
                  <a:srgbClr val="FF0000"/>
                </a:solidFill>
              </a:rPr>
            </a:br>
            <a:r>
              <a:rPr lang="en-IN" sz="3200" dirty="0">
                <a:solidFill>
                  <a:srgbClr val="FF0000"/>
                </a:solidFill>
              </a:rPr>
              <a:t>print(</a:t>
            </a:r>
            <a:r>
              <a:rPr lang="en-IN" sz="3200" dirty="0" err="1">
                <a:solidFill>
                  <a:srgbClr val="FF0000"/>
                </a:solidFill>
              </a:rPr>
              <a:t>thistuple</a:t>
            </a:r>
            <a:r>
              <a:rPr lang="en-IN" sz="32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sz="3200" dirty="0" err="1" smtClean="0">
                <a:solidFill>
                  <a:srgbClr val="00B050"/>
                </a:solidFill>
              </a:rPr>
              <a:t>TypeError</a:t>
            </a:r>
            <a:r>
              <a:rPr lang="en-IN" sz="3200" dirty="0" smtClean="0">
                <a:solidFill>
                  <a:srgbClr val="00B050"/>
                </a:solidFill>
              </a:rPr>
              <a:t>: '</a:t>
            </a:r>
            <a:r>
              <a:rPr lang="en-IN" sz="3200" dirty="0" err="1" smtClean="0">
                <a:solidFill>
                  <a:srgbClr val="00B050"/>
                </a:solidFill>
              </a:rPr>
              <a:t>tuple</a:t>
            </a:r>
            <a:r>
              <a:rPr lang="en-IN" sz="3200" dirty="0" smtClean="0">
                <a:solidFill>
                  <a:srgbClr val="00B050"/>
                </a:solidFill>
              </a:rPr>
              <a:t>' object does not support item assignment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Tuple</a:t>
            </a:r>
            <a:r>
              <a:rPr lang="en-US" dirty="0" smtClean="0"/>
              <a:t> Packing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sz="2000" dirty="0" smtClean="0"/>
              <a:t>A </a:t>
            </a:r>
            <a:r>
              <a:rPr lang="en-IN" sz="2000" dirty="0" err="1" smtClean="0"/>
              <a:t>tuple</a:t>
            </a:r>
            <a:r>
              <a:rPr lang="en-IN" sz="2000" dirty="0" smtClean="0"/>
              <a:t> can also be created without using parentheses. This is known as </a:t>
            </a:r>
            <a:r>
              <a:rPr lang="en-IN" sz="2000" dirty="0" err="1" smtClean="0"/>
              <a:t>tuple</a:t>
            </a:r>
            <a:r>
              <a:rPr lang="en-IN" sz="2000" dirty="0" smtClean="0"/>
              <a:t> packing.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Example:</a:t>
            </a:r>
            <a:endParaRPr lang="en-IN" sz="2000" dirty="0" smtClean="0"/>
          </a:p>
          <a:p>
            <a:pPr>
              <a:lnSpc>
                <a:spcPct val="160000"/>
              </a:lnSpc>
              <a:buNone/>
            </a:pPr>
            <a:r>
              <a:rPr lang="en-IN" sz="2000" dirty="0" smtClean="0"/>
              <a:t>		</a:t>
            </a:r>
            <a:r>
              <a:rPr lang="en-IN" sz="2200" dirty="0" smtClean="0"/>
              <a:t>&gt;&gt;&gt;</a:t>
            </a:r>
            <a:r>
              <a:rPr lang="en-IN" sz="2200" dirty="0" err="1" smtClean="0"/>
              <a:t>my_tuple</a:t>
            </a:r>
            <a:r>
              <a:rPr lang="en-IN" sz="2200" dirty="0" smtClean="0"/>
              <a:t> = 3, 4.6, “cat" </a:t>
            </a:r>
          </a:p>
          <a:p>
            <a:pPr>
              <a:lnSpc>
                <a:spcPct val="160000"/>
              </a:lnSpc>
              <a:buNone/>
            </a:pPr>
            <a:r>
              <a:rPr lang="en-IN" sz="2200" dirty="0" smtClean="0"/>
              <a:t>		&gt;&gt;&gt;print(</a:t>
            </a:r>
            <a:r>
              <a:rPr lang="en-IN" sz="2200" dirty="0" err="1" smtClean="0"/>
              <a:t>my_tuple</a:t>
            </a:r>
            <a:r>
              <a:rPr lang="en-IN" sz="2200" dirty="0" smtClean="0"/>
              <a:t>) </a:t>
            </a:r>
          </a:p>
          <a:p>
            <a:pPr>
              <a:lnSpc>
                <a:spcPct val="160000"/>
              </a:lnSpc>
              <a:buNone/>
            </a:pPr>
            <a:r>
              <a:rPr lang="en-IN" sz="2200" dirty="0" smtClean="0"/>
              <a:t>		# </a:t>
            </a:r>
            <a:r>
              <a:rPr lang="en-IN" sz="2200" dirty="0" err="1" smtClean="0"/>
              <a:t>tuple</a:t>
            </a:r>
            <a:r>
              <a:rPr lang="en-IN" sz="2200" dirty="0" smtClean="0"/>
              <a:t> unpacking is also possible </a:t>
            </a:r>
          </a:p>
          <a:p>
            <a:pPr>
              <a:lnSpc>
                <a:spcPct val="160000"/>
              </a:lnSpc>
              <a:buNone/>
            </a:pPr>
            <a:r>
              <a:rPr lang="en-IN" sz="2200" dirty="0" smtClean="0"/>
              <a:t>		&gt;&gt;&gt;a, b, c = </a:t>
            </a:r>
            <a:r>
              <a:rPr lang="en-IN" sz="2200" dirty="0" err="1" smtClean="0"/>
              <a:t>my_tuple</a:t>
            </a:r>
            <a:r>
              <a:rPr lang="en-IN" sz="2200" dirty="0" smtClean="0"/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IN" sz="2200" dirty="0" smtClean="0"/>
              <a:t>		&gt;&gt;&gt;print(a) # 3 		&gt;&gt;&gt;print(b) # 4.6 </a:t>
            </a:r>
          </a:p>
          <a:p>
            <a:pPr>
              <a:lnSpc>
                <a:spcPct val="160000"/>
              </a:lnSpc>
              <a:buNone/>
            </a:pPr>
            <a:r>
              <a:rPr lang="en-IN" sz="2200" dirty="0" smtClean="0"/>
              <a:t>		&gt;&gt;&gt;print(c) # cat</a:t>
            </a: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US" dirty="0" smtClean="0"/>
              <a:t>Accessing </a:t>
            </a:r>
            <a:r>
              <a:rPr lang="en-US" dirty="0" err="1" smtClean="0"/>
              <a:t>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1. Using Indexing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IN" dirty="0" err="1" smtClean="0"/>
              <a:t>my_tuple</a:t>
            </a:r>
            <a:r>
              <a:rPr lang="en-IN" dirty="0" smtClean="0"/>
              <a:t> = ('</a:t>
            </a:r>
            <a:r>
              <a:rPr lang="en-IN" dirty="0" err="1" smtClean="0"/>
              <a:t>p','e','r','m','i','t</a:t>
            </a:r>
            <a:r>
              <a:rPr lang="en-IN" dirty="0" smtClean="0"/>
              <a:t>') </a:t>
            </a:r>
          </a:p>
          <a:p>
            <a:pPr marL="514350" indent="-514350">
              <a:buNone/>
            </a:pPr>
            <a:r>
              <a:rPr lang="en-IN" dirty="0" smtClean="0"/>
              <a:t>		print(</a:t>
            </a:r>
            <a:r>
              <a:rPr lang="en-IN" dirty="0" err="1" smtClean="0"/>
              <a:t>my_tuple</a:t>
            </a:r>
            <a:r>
              <a:rPr lang="en-IN" dirty="0" smtClean="0"/>
              <a:t>[0]) #Output  'p' </a:t>
            </a:r>
          </a:p>
          <a:p>
            <a:pPr marL="514350" indent="-514350">
              <a:buNone/>
            </a:pPr>
            <a:r>
              <a:rPr lang="en-IN" dirty="0" smtClean="0"/>
              <a:t>		print(</a:t>
            </a:r>
            <a:r>
              <a:rPr lang="en-IN" dirty="0" err="1" smtClean="0"/>
              <a:t>my_tuple</a:t>
            </a:r>
            <a:r>
              <a:rPr lang="en-IN" dirty="0" smtClean="0"/>
              <a:t>[5]) # Output  't'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Negative Indexing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IN" dirty="0" err="1" smtClean="0"/>
              <a:t>my_tuple</a:t>
            </a:r>
            <a:r>
              <a:rPr lang="en-IN" dirty="0" smtClean="0"/>
              <a:t> = ('p', 'e', 'r', 'm', '</a:t>
            </a:r>
            <a:r>
              <a:rPr lang="en-IN" dirty="0" err="1" smtClean="0"/>
              <a:t>i</a:t>
            </a:r>
            <a:r>
              <a:rPr lang="en-IN" dirty="0" smtClean="0"/>
              <a:t>', 't') 	print(</a:t>
            </a:r>
            <a:r>
              <a:rPr lang="en-IN" dirty="0" err="1" smtClean="0"/>
              <a:t>my_tuple</a:t>
            </a:r>
            <a:r>
              <a:rPr lang="en-IN" dirty="0" smtClean="0"/>
              <a:t>[-1]) # Output: 't'</a:t>
            </a:r>
          </a:p>
          <a:p>
            <a:pPr marL="514350" indent="-514350">
              <a:buNone/>
            </a:pPr>
            <a:r>
              <a:rPr lang="en-IN" dirty="0" smtClean="0"/>
              <a:t>		print(</a:t>
            </a:r>
            <a:r>
              <a:rPr lang="en-IN" dirty="0" err="1" smtClean="0"/>
              <a:t>my_tuple</a:t>
            </a:r>
            <a:r>
              <a:rPr lang="en-IN" dirty="0" smtClean="0"/>
              <a:t>[-6]) # Output: 'p'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Slicing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Mutable and Indexed/Ordered.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ym typeface="Gill Sans" charset="0"/>
              </a:rPr>
              <a:t>Lists are "</a:t>
            </a:r>
            <a:r>
              <a:rPr lang="en-US" dirty="0" smtClean="0">
                <a:solidFill>
                  <a:srgbClr val="00FF00"/>
                </a:solidFill>
                <a:sym typeface="Gill Sans" charset="0"/>
              </a:rPr>
              <a:t>mutable</a:t>
            </a:r>
            <a:r>
              <a:rPr lang="en-US" dirty="0" smtClean="0">
                <a:sym typeface="Gill Sans" charset="0"/>
              </a:rPr>
              <a:t>" - we </a:t>
            </a:r>
            <a:r>
              <a:rPr lang="en-US" i="1" dirty="0" smtClean="0">
                <a:sym typeface="Gill Sans" charset="0"/>
              </a:rPr>
              <a:t>can</a:t>
            </a:r>
            <a:r>
              <a:rPr lang="en-US" dirty="0" smtClean="0">
                <a:sym typeface="Gill Sans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sym typeface="Gill Sans" charset="0"/>
              </a:rPr>
              <a:t>change</a:t>
            </a:r>
            <a:r>
              <a:rPr lang="en-US" dirty="0" smtClean="0">
                <a:sym typeface="Gill Sans" charset="0"/>
              </a:rPr>
              <a:t> an element of a list using the </a:t>
            </a:r>
            <a:r>
              <a:rPr lang="en-US" dirty="0" smtClean="0">
                <a:solidFill>
                  <a:srgbClr val="00FFFF"/>
                </a:solidFill>
                <a:sym typeface="Gill Sans" charset="0"/>
              </a:rPr>
              <a:t>index</a:t>
            </a:r>
            <a:r>
              <a:rPr lang="en-US" dirty="0" smtClean="0">
                <a:sym typeface="Gill Sans" charset="0"/>
              </a:rPr>
              <a:t> operator</a:t>
            </a:r>
          </a:p>
          <a:p>
            <a:pPr>
              <a:lnSpc>
                <a:spcPct val="150000"/>
              </a:lnSpc>
              <a:buNone/>
            </a:pPr>
            <a:r>
              <a:rPr lang="en-US" dirty="0" err="1">
                <a:sym typeface="Gill Sans" charset="0"/>
              </a:rPr>
              <a:t>e</a:t>
            </a:r>
            <a:r>
              <a:rPr lang="en-US" dirty="0" err="1" smtClean="0">
                <a:sym typeface="Gill Sans" charset="0"/>
              </a:rPr>
              <a:t>g</a:t>
            </a:r>
            <a:r>
              <a:rPr lang="en-US" dirty="0" smtClean="0">
                <a:sym typeface="Gill Sans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  <a:ea typeface="MS PGothic" pitchFamily="34" charset="-128"/>
              </a:rPr>
              <a:t>mylist</a:t>
            </a: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=[1,2,3,4,5]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  <a:ea typeface="MS PGothic" pitchFamily="34" charset="-128"/>
              </a:rPr>
              <a:t>mylist</a:t>
            </a: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[0]=10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&gt;&gt;&gt; print(</a:t>
            </a:r>
            <a:r>
              <a:rPr lang="en-US" dirty="0" err="1" smtClean="0">
                <a:solidFill>
                  <a:schemeClr val="tx1"/>
                </a:solidFill>
                <a:ea typeface="MS PGothic" pitchFamily="34" charset="-128"/>
              </a:rPr>
              <a:t>mylist</a:t>
            </a: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[10, 2, 3, 4, 5]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the </a:t>
            </a:r>
            <a:r>
              <a:rPr lang="en-US" dirty="0" err="1" smtClean="0"/>
              <a:t>tuples</a:t>
            </a:r>
            <a:r>
              <a:rPr lang="en-US" dirty="0" smtClean="0"/>
              <a:t> through negative indexing.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&gt;&gt;&gt; tuple1=(‘</a:t>
            </a:r>
            <a:r>
              <a:rPr lang="en-IN" dirty="0" err="1" smtClean="0">
                <a:solidFill>
                  <a:srgbClr val="FF0000"/>
                </a:solidFill>
              </a:rPr>
              <a:t>m',‘a',‘r',‘k',‘d',‘o‘,’w’,’n</a:t>
            </a:r>
            <a:r>
              <a:rPr lang="en-IN" dirty="0" smtClean="0">
                <a:solidFill>
                  <a:srgbClr val="FF0000"/>
                </a:solidFill>
              </a:rPr>
              <a:t>’)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&gt;&gt;&gt; tuple1[-1]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'n'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&gt;&gt;&gt; tuple1[-2]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‘w'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&gt;&gt;&gt; tuple1[-8]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‘m'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2" descr="C:\Users\DELL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212976"/>
            <a:ext cx="3295650" cy="1872208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784887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+ - Concatenation</a:t>
            </a:r>
          </a:p>
          <a:p>
            <a:r>
              <a:rPr lang="en-US" sz="4400" b="1" dirty="0" smtClean="0"/>
              <a:t>* - Repetition</a:t>
            </a:r>
            <a:endParaRPr lang="en-IN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Built-in Functions with </a:t>
            </a:r>
            <a:r>
              <a:rPr lang="en-US" dirty="0" err="1" smtClean="0"/>
              <a:t>Tuple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Len()</a:t>
            </a:r>
          </a:p>
          <a:p>
            <a:r>
              <a:rPr lang="en-US" dirty="0" smtClean="0"/>
              <a:t>Max()</a:t>
            </a:r>
          </a:p>
          <a:p>
            <a:r>
              <a:rPr lang="en-US" dirty="0" smtClean="0"/>
              <a:t>Min()</a:t>
            </a:r>
          </a:p>
          <a:p>
            <a:r>
              <a:rPr lang="en-US" dirty="0" smtClean="0"/>
              <a:t>Sum()</a:t>
            </a:r>
          </a:p>
          <a:p>
            <a:r>
              <a:rPr lang="en-US" dirty="0" smtClean="0"/>
              <a:t>Sorted()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&gt;&gt;&gt;tup1=(1,2,3,4,5)</a:t>
            </a:r>
          </a:p>
          <a:p>
            <a:pPr>
              <a:buNone/>
            </a:pPr>
            <a:r>
              <a:rPr lang="en-US" dirty="0" smtClean="0"/>
              <a:t>&gt;&gt;&gt; max(tup1)   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&gt;&gt;&gt; min(tup1)    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&gt;&gt;&gt; sum(tup1)   </a:t>
            </a:r>
          </a:p>
          <a:p>
            <a:pPr>
              <a:buNone/>
            </a:pPr>
            <a:r>
              <a:rPr lang="en-US" dirty="0" smtClean="0"/>
              <a:t>15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(tup1)    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IN" dirty="0" smtClean="0"/>
              <a:t>&gt;&gt;&gt; tup1=(1,4,2,3,7,5)   </a:t>
            </a:r>
          </a:p>
          <a:p>
            <a:pPr>
              <a:buNone/>
            </a:pPr>
            <a:r>
              <a:rPr lang="en-IN" dirty="0" smtClean="0"/>
              <a:t>&gt;&gt;&gt; sorted(tup1)	    </a:t>
            </a:r>
          </a:p>
          <a:p>
            <a:pPr>
              <a:buNone/>
            </a:pPr>
            <a:r>
              <a:rPr lang="en-IN" dirty="0" smtClean="0"/>
              <a:t>[1, 2, 3, 4, 5, 7]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55976" y="980728"/>
            <a:ext cx="0" cy="53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Converts </a:t>
            </a:r>
            <a:r>
              <a:rPr lang="en-US" dirty="0" err="1" smtClean="0"/>
              <a:t>iterables</a:t>
            </a:r>
            <a:r>
              <a:rPr lang="en-US" dirty="0" smtClean="0"/>
              <a:t> like string, list, dictionary, or set to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mystring</a:t>
            </a:r>
            <a:r>
              <a:rPr lang="en-IN" dirty="0" smtClean="0">
                <a:solidFill>
                  <a:srgbClr val="FF0000"/>
                </a:solidFill>
              </a:rPr>
              <a:t>="hello world"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tuple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mystring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('h', 'e', 'l', 'l', 'o', ' ', 'w', 'o', 'r', 'l', 'd')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mylist</a:t>
            </a:r>
            <a:r>
              <a:rPr lang="en-IN" dirty="0" smtClean="0">
                <a:solidFill>
                  <a:srgbClr val="FF0000"/>
                </a:solidFill>
              </a:rPr>
              <a:t>=['</a:t>
            </a:r>
            <a:r>
              <a:rPr lang="en-IN" dirty="0" err="1" smtClean="0">
                <a:solidFill>
                  <a:srgbClr val="FF0000"/>
                </a:solidFill>
              </a:rPr>
              <a:t>red','green','blue','violet</a:t>
            </a:r>
            <a:r>
              <a:rPr lang="en-IN" dirty="0" smtClean="0">
                <a:solidFill>
                  <a:srgbClr val="FF0000"/>
                </a:solidFill>
              </a:rPr>
              <a:t>']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</a:rPr>
              <a:t>tuple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mylist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('red', 'green', 'blue', 'violet')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Deleting a </a:t>
            </a:r>
            <a:r>
              <a:rPr lang="en-US" dirty="0" err="1" smtClean="0"/>
              <a:t>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Deleting a </a:t>
            </a:r>
            <a:r>
              <a:rPr lang="en-IN" dirty="0" err="1" smtClean="0"/>
              <a:t>tuple</a:t>
            </a:r>
            <a:r>
              <a:rPr lang="en-IN" dirty="0" smtClean="0"/>
              <a:t> entirely, using the keyword   </a:t>
            </a:r>
            <a:r>
              <a:rPr lang="en-IN" dirty="0" smtClean="0">
                <a:solidFill>
                  <a:srgbClr val="FF0000"/>
                </a:solidFill>
              </a:rPr>
              <a:t>del.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IN" dirty="0" err="1" smtClean="0"/>
              <a:t>my_tuple</a:t>
            </a:r>
            <a:r>
              <a:rPr lang="en-IN" dirty="0" smtClean="0"/>
              <a:t> = ('p', 'r', 'o', 'g', 'r', 'a', 'm', ‘m', ‘e‘, ’r’)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# can't delete items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# </a:t>
            </a:r>
            <a:r>
              <a:rPr lang="en-IN" dirty="0" err="1" smtClean="0"/>
              <a:t>TypeError</a:t>
            </a:r>
            <a:r>
              <a:rPr lang="en-IN" dirty="0" smtClean="0"/>
              <a:t>: '</a:t>
            </a:r>
            <a:r>
              <a:rPr lang="en-IN" dirty="0" err="1" smtClean="0"/>
              <a:t>tuple</a:t>
            </a:r>
            <a:r>
              <a:rPr lang="en-IN" dirty="0" smtClean="0"/>
              <a:t>' object doesn't support item deletion # del </a:t>
            </a:r>
            <a:r>
              <a:rPr lang="en-IN" dirty="0" err="1" smtClean="0"/>
              <a:t>my_tuple</a:t>
            </a:r>
            <a:r>
              <a:rPr lang="en-IN" dirty="0" smtClean="0"/>
              <a:t>[3]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 # Can delete an entire </a:t>
            </a:r>
            <a:r>
              <a:rPr lang="en-IN" dirty="0" err="1" smtClean="0"/>
              <a:t>tuple</a:t>
            </a:r>
            <a:r>
              <a:rPr lang="en-IN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del </a:t>
            </a:r>
            <a:r>
              <a:rPr lang="en-IN" dirty="0" err="1" smtClean="0"/>
              <a:t>my_tuple</a:t>
            </a:r>
            <a:endParaRPr lang="en-IN" dirty="0" smtClean="0"/>
          </a:p>
          <a:p>
            <a:pPr lvl="1">
              <a:lnSpc>
                <a:spcPct val="150000"/>
              </a:lnSpc>
            </a:pPr>
            <a:r>
              <a:rPr lang="en-IN" dirty="0" smtClean="0"/>
              <a:t># </a:t>
            </a:r>
            <a:r>
              <a:rPr lang="en-IN" dirty="0" err="1" smtClean="0"/>
              <a:t>NameError</a:t>
            </a:r>
            <a:r>
              <a:rPr lang="en-IN" dirty="0" smtClean="0"/>
              <a:t>: name '</a:t>
            </a:r>
            <a:r>
              <a:rPr lang="en-IN" dirty="0" err="1" smtClean="0"/>
              <a:t>my_tuple</a:t>
            </a:r>
            <a:r>
              <a:rPr lang="en-IN" dirty="0" smtClean="0"/>
              <a:t>' is not defined print(</a:t>
            </a:r>
            <a:r>
              <a:rPr lang="en-IN" dirty="0" err="1" smtClean="0"/>
              <a:t>my_tuple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Tuple</a:t>
            </a:r>
            <a:r>
              <a:rPr lang="en-US" dirty="0" smtClean="0"/>
              <a:t> over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IN" dirty="0" err="1" smtClean="0"/>
              <a:t>Tuples</a:t>
            </a:r>
            <a:r>
              <a:rPr lang="en-IN" dirty="0" smtClean="0"/>
              <a:t> for heterogeneous (different) data types and lists for homogeneous (similar) data types.</a:t>
            </a:r>
          </a:p>
          <a:p>
            <a:pPr lvl="0">
              <a:lnSpc>
                <a:spcPct val="150000"/>
              </a:lnSpc>
            </a:pPr>
            <a:r>
              <a:rPr lang="en-IN" dirty="0" smtClean="0"/>
              <a:t>Iterating through a </a:t>
            </a:r>
            <a:r>
              <a:rPr lang="en-IN" dirty="0" err="1" smtClean="0"/>
              <a:t>tuple</a:t>
            </a:r>
            <a:r>
              <a:rPr lang="en-IN" dirty="0" smtClean="0"/>
              <a:t> is faster than with list. So there is a slight performance boost.</a:t>
            </a:r>
          </a:p>
          <a:p>
            <a:pPr lvl="0">
              <a:lnSpc>
                <a:spcPct val="150000"/>
              </a:lnSpc>
            </a:pPr>
            <a:r>
              <a:rPr lang="en-IN" dirty="0" err="1" smtClean="0"/>
              <a:t>Tuples</a:t>
            </a:r>
            <a:r>
              <a:rPr lang="en-IN" dirty="0" smtClean="0"/>
              <a:t> that contain immutable elements can be used as a key for a dictionary. With lists, this is not possible.</a:t>
            </a:r>
          </a:p>
          <a:p>
            <a:pPr lvl="0">
              <a:lnSpc>
                <a:spcPct val="150000"/>
              </a:lnSpc>
            </a:pPr>
            <a:r>
              <a:rPr lang="en-IN" dirty="0" smtClean="0"/>
              <a:t>If you have data that doesn't change, implementing it as </a:t>
            </a:r>
            <a:r>
              <a:rPr lang="en-IN" dirty="0" err="1" smtClean="0"/>
              <a:t>tuple</a:t>
            </a:r>
            <a:r>
              <a:rPr lang="en-IN" dirty="0" smtClean="0"/>
              <a:t> will guarantee that it remains write-protected.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Queri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124744"/>
            <a:ext cx="6048672" cy="47525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than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84784"/>
            <a:ext cx="7200800" cy="460851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the elements in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index starts at 0 and goes </a:t>
            </a:r>
            <a:r>
              <a:rPr lang="en-US" dirty="0" err="1" smtClean="0"/>
              <a:t>upto</a:t>
            </a:r>
            <a:r>
              <a:rPr lang="en-US" dirty="0" smtClean="0"/>
              <a:t> n-1, if there are n elements in the list.</a:t>
            </a:r>
          </a:p>
          <a:p>
            <a:r>
              <a:rPr lang="en-US" dirty="0" smtClean="0"/>
              <a:t>Negative indexing can be done.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</a:t>
            </a:r>
            <a:r>
              <a:rPr lang="en-IN" dirty="0" err="1" smtClean="0"/>
              <a:t>mylist</a:t>
            </a:r>
            <a:r>
              <a:rPr lang="en-IN" dirty="0" smtClean="0"/>
              <a:t>=[0,5,10,15,20]</a:t>
            </a:r>
          </a:p>
          <a:p>
            <a:pPr>
              <a:buNone/>
            </a:pPr>
            <a:r>
              <a:rPr lang="en-US" dirty="0" smtClean="0"/>
              <a:t>&gt;&gt;&gt; print (</a:t>
            </a:r>
            <a:r>
              <a:rPr lang="en-US" dirty="0" err="1" smtClean="0"/>
              <a:t>mylist</a:t>
            </a:r>
            <a:r>
              <a:rPr lang="en-US" dirty="0" smtClean="0"/>
              <a:t>[0])</a:t>
            </a:r>
          </a:p>
          <a:p>
            <a:pPr>
              <a:buNone/>
            </a:pPr>
            <a:r>
              <a:rPr lang="en-US" dirty="0" smtClean="0"/>
              <a:t>0</a:t>
            </a:r>
          </a:p>
          <a:p>
            <a:pPr>
              <a:buNone/>
            </a:pPr>
            <a:r>
              <a:rPr lang="en-US" dirty="0" smtClean="0"/>
              <a:t>&gt;&gt;&gt; print (</a:t>
            </a:r>
            <a:r>
              <a:rPr lang="en-US" dirty="0" err="1" smtClean="0"/>
              <a:t>mylist</a:t>
            </a:r>
            <a:r>
              <a:rPr lang="en-US" dirty="0" smtClean="0"/>
              <a:t>[1])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&gt;&gt;&gt; print (</a:t>
            </a:r>
            <a:r>
              <a:rPr lang="en-US" dirty="0" err="1" smtClean="0"/>
              <a:t>mylist</a:t>
            </a:r>
            <a:r>
              <a:rPr lang="en-US" dirty="0" smtClean="0"/>
              <a:t>[-1])</a:t>
            </a:r>
          </a:p>
          <a:p>
            <a:pPr>
              <a:buNone/>
            </a:pPr>
            <a:r>
              <a:rPr lang="en-US" dirty="0" smtClean="0"/>
              <a:t>20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Gill Sans" charset="0"/>
              </a:rPr>
              <a:t>LISTS AND DEFINITE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ea typeface="MS PGothic" pitchFamily="34" charset="-128"/>
              </a:rPr>
              <a:t>friends = ['Joseph', 'Mary', 'Sally']</a:t>
            </a:r>
          </a:p>
          <a:p>
            <a:pPr>
              <a:buNone/>
            </a:pPr>
            <a:r>
              <a:rPr lang="en-IN" dirty="0" smtClean="0">
                <a:ea typeface="MS PGothic" pitchFamily="34" charset="-128"/>
              </a:rPr>
              <a:t>for friend in friends:</a:t>
            </a:r>
          </a:p>
          <a:p>
            <a:pPr>
              <a:buNone/>
            </a:pPr>
            <a:r>
              <a:rPr lang="en-IN" dirty="0" smtClean="0">
                <a:ea typeface="MS PGothic" pitchFamily="34" charset="-128"/>
              </a:rPr>
              <a:t>    print ("Happy New Year:",friend)</a:t>
            </a:r>
          </a:p>
          <a:p>
            <a:pPr>
              <a:buNone/>
            </a:pPr>
            <a:r>
              <a:rPr lang="en-IN" dirty="0" smtClean="0">
                <a:ea typeface="MS PGothic" pitchFamily="34" charset="-128"/>
              </a:rPr>
              <a:t>print ("Done!")</a:t>
            </a:r>
          </a:p>
          <a:p>
            <a:pPr>
              <a:buNone/>
            </a:pPr>
            <a:r>
              <a:rPr lang="en-US" u="sng" dirty="0" smtClean="0">
                <a:ea typeface="MS PGothic" pitchFamily="34" charset="-128"/>
              </a:rPr>
              <a:t>OUTPUT:</a:t>
            </a:r>
          </a:p>
          <a:p>
            <a:pPr lvl="3">
              <a:buNone/>
            </a:pPr>
            <a:r>
              <a:rPr lang="en-IN" sz="3200" dirty="0" smtClean="0">
                <a:solidFill>
                  <a:schemeClr val="accent4"/>
                </a:solidFill>
                <a:ea typeface="MS PGothic" pitchFamily="34" charset="-128"/>
              </a:rPr>
              <a:t>Happy New Year: Joseph</a:t>
            </a:r>
          </a:p>
          <a:p>
            <a:pPr lvl="3">
              <a:buNone/>
            </a:pPr>
            <a:r>
              <a:rPr lang="en-IN" sz="3200" dirty="0" smtClean="0">
                <a:solidFill>
                  <a:schemeClr val="accent4"/>
                </a:solidFill>
                <a:ea typeface="MS PGothic" pitchFamily="34" charset="-128"/>
              </a:rPr>
              <a:t>Happy New Year: Mary</a:t>
            </a:r>
          </a:p>
          <a:p>
            <a:pPr lvl="3">
              <a:buNone/>
            </a:pPr>
            <a:r>
              <a:rPr lang="en-IN" sz="3200" dirty="0" smtClean="0">
                <a:solidFill>
                  <a:schemeClr val="accent4"/>
                </a:solidFill>
                <a:ea typeface="MS PGothic" pitchFamily="34" charset="-128"/>
              </a:rPr>
              <a:t>Happy New Year: Sally</a:t>
            </a:r>
          </a:p>
          <a:p>
            <a:pPr lvl="3">
              <a:buNone/>
            </a:pPr>
            <a:r>
              <a:rPr lang="en-IN" sz="3200" dirty="0" smtClean="0">
                <a:solidFill>
                  <a:schemeClr val="accent4"/>
                </a:solidFill>
                <a:ea typeface="MS PGothic" pitchFamily="34" charset="-128"/>
              </a:rPr>
              <a:t>Done!</a:t>
            </a:r>
            <a:endParaRPr lang="en-US" sz="3200" dirty="0" smtClean="0">
              <a:solidFill>
                <a:schemeClr val="accent4"/>
              </a:solidFill>
              <a:ea typeface="MS PGothic" pitchFamily="34" charset="-128"/>
            </a:endParaRPr>
          </a:p>
          <a:p>
            <a:pPr>
              <a:buNone/>
            </a:pPr>
            <a:endParaRPr lang="en-IN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two lists: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Repeat </a:t>
            </a:r>
            <a:r>
              <a:rPr lang="en-US" dirty="0"/>
              <a:t>a list many times:</a:t>
            </a:r>
          </a:p>
          <a:p>
            <a:pPr>
              <a:buNone/>
            </a:pPr>
            <a:r>
              <a:rPr lang="en-US" sz="2800" b="1" dirty="0" smtClean="0"/>
              <a:t>			</a:t>
            </a:r>
            <a:r>
              <a:rPr lang="en-US" sz="2400" b="1" dirty="0" smtClean="0"/>
              <a:t>a = [1, 2, 3]</a:t>
            </a:r>
            <a:br>
              <a:rPr lang="en-US" sz="2400" b="1" dirty="0" smtClean="0"/>
            </a:br>
            <a:r>
              <a:rPr lang="en-US" sz="2400" b="1" dirty="0" smtClean="0"/>
              <a:t>		print (a*3)</a:t>
            </a:r>
            <a:br>
              <a:rPr lang="en-US" sz="2400" b="1" dirty="0" smtClean="0"/>
            </a:br>
            <a:r>
              <a:rPr lang="en-US" sz="2400" b="1" dirty="0" smtClean="0"/>
              <a:t>		[1, 2, 3, 1, 2, 3, 1, 2, 3]</a:t>
            </a:r>
          </a:p>
          <a:p>
            <a:endParaRPr 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349500" y="2204864"/>
            <a:ext cx="246086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a = [1, 2, 3]</a:t>
            </a:r>
            <a:br>
              <a:rPr lang="en-US" sz="2400" b="1" dirty="0"/>
            </a:br>
            <a:r>
              <a:rPr lang="en-US" sz="2400" b="1" dirty="0"/>
              <a:t>b = [4, 5, 6]</a:t>
            </a:r>
            <a:br>
              <a:rPr lang="en-US" sz="2400" b="1" dirty="0"/>
            </a:br>
            <a:r>
              <a:rPr lang="en-US" sz="2400" b="1" dirty="0"/>
              <a:t>c = a + b</a:t>
            </a:r>
            <a:br>
              <a:rPr lang="en-US" sz="2400" b="1" dirty="0"/>
            </a:br>
            <a:r>
              <a:rPr lang="en-US" sz="2400" b="1" dirty="0" smtClean="0"/>
              <a:t>print( c)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[1</a:t>
            </a:r>
            <a:r>
              <a:rPr lang="en-US" sz="2400" b="1" dirty="0"/>
              <a:t>, 2, 3, 4 ,5, 6]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362200" y="37211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Create a list of 5 </a:t>
            </a:r>
            <a:r>
              <a:rPr lang="en-US" dirty="0" smtClean="0"/>
              <a:t>zeros using zeros=[0].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5576" y="2708920"/>
            <a:ext cx="35105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2800" b="1" dirty="0" smtClean="0"/>
              <a:t>&gt;&gt;&gt; zeros = [0]*5</a:t>
            </a:r>
          </a:p>
          <a:p>
            <a:r>
              <a:rPr lang="pt-BR" sz="2800" b="1" dirty="0" smtClean="0"/>
              <a:t>&gt;&gt;&gt; print(zeros)</a:t>
            </a:r>
          </a:p>
          <a:p>
            <a:r>
              <a:rPr lang="pt-BR" sz="2800" b="1" dirty="0" smtClean="0"/>
              <a:t>[0, 0, 0, 0, 0]</a:t>
            </a:r>
            <a:endParaRPr lang="en-US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ym typeface="Gill Sans" charset="0"/>
              </a:rPr>
              <a:t>How </a:t>
            </a:r>
            <a:r>
              <a:rPr lang="en-US" smtClean="0">
                <a:solidFill>
                  <a:srgbClr val="FF00FF"/>
                </a:solidFill>
                <a:sym typeface="Gill Sans" charset="0"/>
              </a:rPr>
              <a:t>Long</a:t>
            </a:r>
            <a:r>
              <a:rPr lang="en-US" smtClean="0">
                <a:sym typeface="Gill Sans" charset="0"/>
              </a:rPr>
              <a:t> is a </a:t>
            </a:r>
            <a:r>
              <a:rPr lang="en-US" smtClean="0">
                <a:solidFill>
                  <a:srgbClr val="FF7F00"/>
                </a:solidFill>
                <a:sym typeface="Gill Sans" charset="0"/>
              </a:rPr>
              <a:t>List</a:t>
            </a:r>
            <a:r>
              <a:rPr lang="en-US" smtClean="0">
                <a:sym typeface="Gill Sans" charset="0"/>
              </a:rPr>
              <a:t>?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50080" y="1412777"/>
            <a:ext cx="7810352" cy="3024336"/>
          </a:xfrm>
        </p:spPr>
        <p:txBody>
          <a:bodyPr>
            <a:normAutofit/>
          </a:bodyPr>
          <a:lstStyle/>
          <a:p>
            <a:pPr marL="472059" algn="just">
              <a:buFont typeface="Gill Sans" charset="0"/>
              <a:buChar char="•"/>
              <a:defRPr/>
            </a:pPr>
            <a:endParaRPr lang="en-US" dirty="0" smtClean="0">
              <a:sym typeface="Gill Sans" charset="0"/>
            </a:endParaRPr>
          </a:p>
          <a:p>
            <a:pPr marL="472059" algn="just">
              <a:buFont typeface="Gill Sans" charset="0"/>
              <a:buChar char="•"/>
              <a:defRPr/>
            </a:pPr>
            <a:endParaRPr lang="en-US" dirty="0" smtClean="0">
              <a:sym typeface="Gill Sans" charset="0"/>
            </a:endParaRPr>
          </a:p>
          <a:p>
            <a:pPr marL="472059" algn="just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The </a:t>
            </a:r>
            <a:r>
              <a:rPr lang="en-US" dirty="0" err="1" smtClean="0">
                <a:solidFill>
                  <a:srgbClr val="FF00FF"/>
                </a:solidFill>
                <a:sym typeface="Gill Sans" charset="0"/>
              </a:rPr>
              <a:t>len</a:t>
            </a:r>
            <a:r>
              <a:rPr lang="en-US" dirty="0" smtClean="0">
                <a:solidFill>
                  <a:srgbClr val="FF00FF"/>
                </a:solidFill>
                <a:sym typeface="Gill Sans" charset="0"/>
              </a:rPr>
              <a:t>()</a:t>
            </a:r>
            <a:r>
              <a:rPr lang="en-US" dirty="0" smtClean="0">
                <a:sym typeface="Gill Sans" charset="0"/>
              </a:rPr>
              <a:t> function takes a </a:t>
            </a:r>
            <a:r>
              <a:rPr lang="en-US" dirty="0" smtClean="0">
                <a:solidFill>
                  <a:srgbClr val="FF7F00"/>
                </a:solidFill>
                <a:sym typeface="Gill Sans" charset="0"/>
              </a:rPr>
              <a:t>list</a:t>
            </a:r>
            <a:r>
              <a:rPr lang="en-US" dirty="0" smtClean="0">
                <a:sym typeface="Gill Sans" charset="0"/>
              </a:rPr>
              <a:t> as a parameter and returns the number of </a:t>
            </a:r>
            <a:r>
              <a:rPr lang="en-US" i="1" dirty="0" smtClean="0">
                <a:solidFill>
                  <a:srgbClr val="00FFFF"/>
                </a:solidFill>
                <a:sym typeface="Gill Sans" charset="0"/>
              </a:rPr>
              <a:t>elements</a:t>
            </a:r>
            <a:r>
              <a:rPr lang="en-US" dirty="0" smtClean="0">
                <a:sym typeface="Gill Sans" charset="0"/>
              </a:rPr>
              <a:t> in the </a:t>
            </a:r>
            <a:r>
              <a:rPr lang="en-US" dirty="0" smtClean="0">
                <a:solidFill>
                  <a:srgbClr val="FF7F00"/>
                </a:solidFill>
                <a:sym typeface="Gill Sans" charset="0"/>
              </a:rPr>
              <a:t>list</a:t>
            </a:r>
            <a:endParaRPr lang="en-US" dirty="0" smtClean="0">
              <a:sym typeface="Gill Sans" charset="0"/>
            </a:endParaRPr>
          </a:p>
          <a:p>
            <a:pPr marL="472059" algn="just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Actually </a:t>
            </a:r>
            <a:r>
              <a:rPr lang="en-US" dirty="0" err="1" smtClean="0">
                <a:solidFill>
                  <a:srgbClr val="FF00FF"/>
                </a:solidFill>
                <a:sym typeface="Gill Sans" charset="0"/>
              </a:rPr>
              <a:t>len</a:t>
            </a:r>
            <a:r>
              <a:rPr lang="en-US" dirty="0" smtClean="0">
                <a:solidFill>
                  <a:srgbClr val="FF00FF"/>
                </a:solidFill>
                <a:sym typeface="Gill Sans" charset="0"/>
              </a:rPr>
              <a:t>()</a:t>
            </a:r>
            <a:r>
              <a:rPr lang="en-US" dirty="0" smtClean="0">
                <a:sym typeface="Gill Sans" charset="0"/>
              </a:rPr>
              <a:t> tells us the number of elements in the list.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971600" y="4200763"/>
            <a:ext cx="6591049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a typeface="MS PGothic" pitchFamily="34" charset="-128"/>
              </a:rPr>
              <a:t>&gt;&gt;&gt;</a:t>
            </a:r>
            <a:r>
              <a:rPr lang="en-US" sz="2400" dirty="0" smtClean="0">
                <a:solidFill>
                  <a:srgbClr val="00FF00"/>
                </a:solidFill>
                <a:ea typeface="MS PGothic" pitchFamily="34" charset="-128"/>
              </a:rPr>
              <a:t> x</a:t>
            </a:r>
            <a:r>
              <a:rPr lang="en-US" sz="2400" dirty="0" smtClean="0">
                <a:solidFill>
                  <a:schemeClr val="tx1"/>
                </a:solidFill>
                <a:ea typeface="MS PGothic" pitchFamily="34" charset="-128"/>
              </a:rPr>
              <a:t> = </a:t>
            </a:r>
            <a:r>
              <a:rPr lang="en-US" sz="2400" dirty="0" smtClean="0">
                <a:solidFill>
                  <a:srgbClr val="FF7F00"/>
                </a:solidFill>
                <a:ea typeface="MS PGothic" pitchFamily="34" charset="-128"/>
              </a:rPr>
              <a:t>[ 1, 2, '</a:t>
            </a:r>
            <a:r>
              <a:rPr lang="en-US" sz="2400" dirty="0" err="1" smtClean="0">
                <a:solidFill>
                  <a:srgbClr val="FF7F00"/>
                </a:solidFill>
                <a:ea typeface="MS PGothic" pitchFamily="34" charset="-128"/>
              </a:rPr>
              <a:t>joe</a:t>
            </a:r>
            <a:r>
              <a:rPr lang="en-US" sz="2400" dirty="0" smtClean="0">
                <a:solidFill>
                  <a:srgbClr val="FF7F00"/>
                </a:solidFill>
                <a:ea typeface="MS PGothic" pitchFamily="34" charset="-128"/>
              </a:rPr>
              <a:t>', 99]</a:t>
            </a:r>
            <a:endParaRPr lang="en-US" sz="2400" dirty="0">
              <a:solidFill>
                <a:srgbClr val="FF7F00"/>
              </a:solidFill>
              <a:ea typeface="MS PGothic" pitchFamily="34" charset="-128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ea typeface="MS PGothic" pitchFamily="34" charset="-128"/>
              </a:rPr>
              <a:t>&gt;&gt;&gt;</a:t>
            </a:r>
            <a:r>
              <a:rPr lang="en-US" sz="2400" dirty="0">
                <a:solidFill>
                  <a:srgbClr val="C00000"/>
                </a:solidFill>
                <a:ea typeface="MS PGothic" pitchFamily="34" charset="-128"/>
              </a:rPr>
              <a:t> print </a:t>
            </a:r>
            <a:r>
              <a:rPr lang="en-US" sz="2400" dirty="0" smtClean="0">
                <a:solidFill>
                  <a:srgbClr val="C00000"/>
                </a:solidFill>
                <a:ea typeface="MS PGothic" pitchFamily="34" charset="-128"/>
              </a:rPr>
              <a:t>(</a:t>
            </a:r>
            <a:r>
              <a:rPr lang="en-US" sz="2400" dirty="0" err="1" smtClean="0">
                <a:solidFill>
                  <a:srgbClr val="FF00FF"/>
                </a:solidFill>
                <a:ea typeface="MS PGothic" pitchFamily="34" charset="-128"/>
              </a:rPr>
              <a:t>len</a:t>
            </a:r>
            <a:r>
              <a:rPr lang="en-US" sz="2400" dirty="0" smtClean="0">
                <a:solidFill>
                  <a:schemeClr val="tx1"/>
                </a:solidFill>
                <a:ea typeface="MS PGothic" pitchFamily="34" charset="-128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ea typeface="MS PGothic" pitchFamily="34" charset="-128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ea typeface="MS PGothic" pitchFamily="34" charset="-128"/>
              </a:rPr>
              <a:t>))</a:t>
            </a:r>
            <a:endParaRPr lang="en-US" sz="2400" dirty="0">
              <a:solidFill>
                <a:schemeClr val="tx1"/>
              </a:solidFill>
              <a:ea typeface="MS PGothic" pitchFamily="34" charset="-128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ea typeface="MS PGothic" pitchFamily="34" charset="-128"/>
              </a:rPr>
              <a:t>4</a:t>
            </a:r>
            <a:endParaRPr lang="en-US" sz="2400" dirty="0">
              <a:solidFill>
                <a:schemeClr val="tx1"/>
              </a:solidFill>
              <a:ea typeface="MS PGothic" pitchFamily="34" charset="-128"/>
            </a:endParaRPr>
          </a:p>
          <a:p>
            <a:pPr algn="l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25-06-2020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4B8-8AB7-4EC8-8BE1-E56002E15818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2180</TotalTime>
  <Words>1203</Words>
  <Application>Microsoft Office PowerPoint</Application>
  <PresentationFormat>On-screen Show (4:3)</PresentationFormat>
  <Paragraphs>431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Online One Week Short Term Training Programme on Python Programming.</vt:lpstr>
      <vt:lpstr>Contents</vt:lpstr>
      <vt:lpstr>LIST</vt:lpstr>
      <vt:lpstr> Mutable and Indexed/Ordered. </vt:lpstr>
      <vt:lpstr>Accessing the elements in the list</vt:lpstr>
      <vt:lpstr>LISTS AND DEFINITE LOOPS</vt:lpstr>
      <vt:lpstr>List Operations</vt:lpstr>
      <vt:lpstr>Slide 8</vt:lpstr>
      <vt:lpstr>How Long is a List?</vt:lpstr>
      <vt:lpstr>Lists can be sliced</vt:lpstr>
      <vt:lpstr>Example</vt:lpstr>
      <vt:lpstr>Slide 12</vt:lpstr>
      <vt:lpstr>Append</vt:lpstr>
      <vt:lpstr>Extend</vt:lpstr>
      <vt:lpstr>Insert</vt:lpstr>
      <vt:lpstr>Sort</vt:lpstr>
      <vt:lpstr>Index</vt:lpstr>
      <vt:lpstr>Count</vt:lpstr>
      <vt:lpstr>Reverse</vt:lpstr>
      <vt:lpstr>Slide 20</vt:lpstr>
      <vt:lpstr>List Functions - Example</vt:lpstr>
      <vt:lpstr>Is Something in a List?</vt:lpstr>
      <vt:lpstr> Deleting Elements from the List</vt:lpstr>
      <vt:lpstr>Del() method</vt:lpstr>
      <vt:lpstr>Remove() Method</vt:lpstr>
      <vt:lpstr>Clear() Method</vt:lpstr>
      <vt:lpstr>copy() Method</vt:lpstr>
      <vt:lpstr>List Aliasing</vt:lpstr>
      <vt:lpstr>Example for Aliasing</vt:lpstr>
      <vt:lpstr>CLONING</vt:lpstr>
      <vt:lpstr>LIST COMPREHENSIONS</vt:lpstr>
      <vt:lpstr>Conditionals in List Comprehension</vt:lpstr>
      <vt:lpstr>Example for List Comprehension</vt:lpstr>
      <vt:lpstr>Slide 34</vt:lpstr>
      <vt:lpstr>Tuple</vt:lpstr>
      <vt:lpstr>Creation of Tuple</vt:lpstr>
      <vt:lpstr>Tuples are IMMUTABLE</vt:lpstr>
      <vt:lpstr>Tuple Packing</vt:lpstr>
      <vt:lpstr>Accessing Tuple</vt:lpstr>
      <vt:lpstr>Negative Indexing</vt:lpstr>
      <vt:lpstr>Slide 41</vt:lpstr>
      <vt:lpstr>Operator</vt:lpstr>
      <vt:lpstr>Built-in Functions with Tuple</vt:lpstr>
      <vt:lpstr>Tuple()</vt:lpstr>
      <vt:lpstr>Deleting a tuple</vt:lpstr>
      <vt:lpstr>Advantages of Tuple over List</vt:lpstr>
      <vt:lpstr>Slide 47</vt:lpstr>
      <vt:lpstr>Slide 48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Days National Level Workshop on – “Hands on Training with Python Programming.</dc:title>
  <dc:creator>DELL</dc:creator>
  <cp:lastModifiedBy>Sheeba</cp:lastModifiedBy>
  <cp:revision>179</cp:revision>
  <dcterms:created xsi:type="dcterms:W3CDTF">2018-07-24T06:15:58Z</dcterms:created>
  <dcterms:modified xsi:type="dcterms:W3CDTF">2020-06-25T12:08:19Z</dcterms:modified>
</cp:coreProperties>
</file>