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5" r:id="rId4"/>
    <p:sldId id="276" r:id="rId5"/>
    <p:sldId id="277" r:id="rId6"/>
    <p:sldId id="279" r:id="rId7"/>
    <p:sldId id="280" r:id="rId8"/>
    <p:sldId id="281" r:id="rId9"/>
    <p:sldId id="282" r:id="rId10"/>
    <p:sldId id="283" r:id="rId11"/>
    <p:sldId id="284" r:id="rId12"/>
    <p:sldId id="285" r:id="rId13"/>
    <p:sldId id="286" r:id="rId14"/>
    <p:sldId id="287" r:id="rId15"/>
    <p:sldId id="288" r:id="rId16"/>
    <p:sldId id="264" r:id="rId17"/>
    <p:sldId id="268" r:id="rId18"/>
    <p:sldId id="269" r:id="rId19"/>
    <p:sldId id="270" r:id="rId20"/>
    <p:sldId id="271" r:id="rId21"/>
    <p:sldId id="272" r:id="rId22"/>
    <p:sldId id="273" r:id="rId23"/>
    <p:sldId id="274"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2947" autoAdjust="0"/>
  </p:normalViewPr>
  <p:slideViewPr>
    <p:cSldViewPr snapToGrid="0">
      <p:cViewPr varScale="1">
        <p:scale>
          <a:sx n="80" d="100"/>
          <a:sy n="80" d="100"/>
        </p:scale>
        <p:origin x="-108" y="-2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7090C-6CCC-4EBD-ABEE-1E7BEED25B86}" type="datetimeFigureOut">
              <a:rPr lang="en-US" smtClean="0"/>
              <a:t>7/31/2018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2DEEB-0897-4636-A7D1-A1EEF9DC1450}" type="slidenum">
              <a:rPr lang="en-US" smtClean="0"/>
              <a:t>‹#›</a:t>
            </a:fld>
            <a:endParaRPr lang="en-US"/>
          </a:p>
        </p:txBody>
      </p:sp>
    </p:spTree>
    <p:extLst>
      <p:ext uri="{BB962C8B-B14F-4D97-AF65-F5344CB8AC3E}">
        <p14:creationId xmlns:p14="http://schemas.microsoft.com/office/powerpoint/2010/main" val="20576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toolsqa.com/selenium-webdriver/testng-annotations-groups-depend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140376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OR means scenarios which are tagged either as @</a:t>
            </a:r>
            <a:r>
              <a:rPr lang="en-US" sz="1200" b="0" i="1" kern="1200" dirty="0" err="1">
                <a:solidFill>
                  <a:schemeClr val="tx1"/>
                </a:solidFill>
                <a:effectLst/>
                <a:latin typeface="+mn-lt"/>
                <a:ea typeface="+mn-ea"/>
                <a:cs typeface="+mn-cs"/>
              </a:rPr>
              <a:t>SmokeTest</a:t>
            </a:r>
            <a:r>
              <a:rPr lang="en-US" sz="1200" b="0" i="1"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RegressionTest</a:t>
            </a:r>
            <a:r>
              <a:rPr lang="en-US" sz="1200" b="0" i="1"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AND means the scenario which are tagged with both the tags.</a:t>
            </a:r>
          </a:p>
          <a:p>
            <a:r>
              <a:rPr lang="en-US" sz="1200" b="0" i="1" kern="1200" dirty="0">
                <a:solidFill>
                  <a:schemeClr val="tx1"/>
                </a:solidFill>
                <a:effectLst/>
                <a:latin typeface="+mn-lt"/>
                <a:ea typeface="+mn-ea"/>
                <a:cs typeface="+mn-cs"/>
              </a:rPr>
              <a:t>There are only two scenarios in our feature file which have both tags together.</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11</a:t>
            </a:fld>
            <a:endParaRPr lang="en-US"/>
          </a:p>
        </p:txBody>
      </p:sp>
    </p:spTree>
    <p:extLst>
      <p:ext uri="{BB962C8B-B14F-4D97-AF65-F5344CB8AC3E}">
        <p14:creationId xmlns:p14="http://schemas.microsoft.com/office/powerpoint/2010/main" val="233099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world of testing, you must have encountered the situations where you need to perform the prerequisite steps before testing any test scenario. This prerequisite can be anything from:</a:t>
            </a:r>
          </a:p>
          <a:p>
            <a:r>
              <a:rPr lang="en-US" sz="1200" b="0" i="1" kern="1200" dirty="0">
                <a:solidFill>
                  <a:schemeClr val="tx1"/>
                </a:solidFill>
                <a:effectLst/>
                <a:latin typeface="+mn-lt"/>
                <a:ea typeface="+mn-ea"/>
                <a:cs typeface="+mn-cs"/>
              </a:rPr>
              <a:t>Starting a </a:t>
            </a:r>
            <a:r>
              <a:rPr lang="en-US" sz="1200" b="0" i="1"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Setting up DB connections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Setting up test data</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Setting up browser cookies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Navigating to certain page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or anything before the test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same way there are always after steps as well of the tests like:</a:t>
            </a:r>
          </a:p>
          <a:p>
            <a:r>
              <a:rPr lang="en-US" sz="1200" b="0" i="1" kern="1200" dirty="0">
                <a:solidFill>
                  <a:schemeClr val="tx1"/>
                </a:solidFill>
                <a:effectLst/>
                <a:latin typeface="+mn-lt"/>
                <a:ea typeface="+mn-ea"/>
                <a:cs typeface="+mn-cs"/>
              </a:rPr>
              <a:t>Killing the </a:t>
            </a:r>
            <a:r>
              <a:rPr lang="en-US" sz="1200" b="0" i="1" kern="1200" dirty="0" err="1">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Closing DB connections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Clearing the test data</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Clearing browser cookies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Logging out from the application</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Printing reports or logs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Taking screenshots on error</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or anything after the test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handle these kind of situations, cucumber hooks are the best choice to use. Unlike </a:t>
            </a:r>
            <a:r>
              <a:rPr lang="en-US" sz="1200" b="1" i="1" u="sng" kern="1200" dirty="0">
                <a:solidFill>
                  <a:schemeClr val="tx1"/>
                </a:solidFill>
                <a:effectLst/>
                <a:latin typeface="+mn-lt"/>
                <a:ea typeface="+mn-ea"/>
                <a:cs typeface="+mn-cs"/>
                <a:hlinkClick r:id="rId3"/>
              </a:rPr>
              <a:t>TestNG </a:t>
            </a:r>
            <a:r>
              <a:rPr lang="en-US" sz="1200" b="1" i="1" u="sng" kern="1200" dirty="0" err="1">
                <a:solidFill>
                  <a:schemeClr val="tx1"/>
                </a:solidFill>
                <a:effectLst/>
                <a:latin typeface="+mn-lt"/>
                <a:ea typeface="+mn-ea"/>
                <a:cs typeface="+mn-cs"/>
                <a:hlinkClick r:id="rId3"/>
              </a:rPr>
              <a:t>Annotaions</a:t>
            </a:r>
            <a:r>
              <a:rPr lang="en-US" sz="1200" b="0" i="0" kern="1200" dirty="0">
                <a:solidFill>
                  <a:schemeClr val="tx1"/>
                </a:solidFill>
                <a:effectLst/>
                <a:latin typeface="+mn-lt"/>
                <a:ea typeface="+mn-ea"/>
                <a:cs typeface="+mn-cs"/>
              </a:rPr>
              <a:t>, cucumber supports only two hooks (</a:t>
            </a:r>
            <a:r>
              <a:rPr lang="en-US" sz="1200" b="0" i="1" kern="1200" dirty="0">
                <a:solidFill>
                  <a:schemeClr val="tx1"/>
                </a:solidFill>
                <a:effectLst/>
                <a:latin typeface="+mn-lt"/>
                <a:ea typeface="+mn-ea"/>
                <a:cs typeface="+mn-cs"/>
              </a:rPr>
              <a:t>Before &amp; After</a:t>
            </a:r>
            <a:r>
              <a:rPr lang="en-US" sz="1200" b="0" i="0" kern="1200" dirty="0">
                <a:solidFill>
                  <a:schemeClr val="tx1"/>
                </a:solidFill>
                <a:effectLst/>
                <a:latin typeface="+mn-lt"/>
                <a:ea typeface="+mn-ea"/>
                <a:cs typeface="+mn-cs"/>
              </a:rPr>
              <a:t>) which works at the </a:t>
            </a:r>
            <a:r>
              <a:rPr lang="en-US" sz="1200" b="0" i="1" kern="1200" dirty="0">
                <a:solidFill>
                  <a:schemeClr val="tx1"/>
                </a:solidFill>
                <a:effectLst/>
                <a:latin typeface="+mn-lt"/>
                <a:ea typeface="+mn-ea"/>
                <a:cs typeface="+mn-cs"/>
              </a:rPr>
              <a:t>start</a:t>
            </a:r>
            <a:r>
              <a:rPr lang="en-US" sz="1200" b="0" i="0" kern="1200" dirty="0">
                <a:solidFill>
                  <a:schemeClr val="tx1"/>
                </a:solidFill>
                <a:effectLst/>
                <a:latin typeface="+mn-lt"/>
                <a:ea typeface="+mn-ea"/>
                <a:cs typeface="+mn-cs"/>
              </a:rPr>
              <a:t> and the </a:t>
            </a:r>
            <a:r>
              <a:rPr lang="en-US" sz="1200" b="0" i="1" kern="1200" dirty="0">
                <a:solidFill>
                  <a:schemeClr val="tx1"/>
                </a:solidFill>
                <a:effectLst/>
                <a:latin typeface="+mn-lt"/>
                <a:ea typeface="+mn-ea"/>
                <a:cs typeface="+mn-cs"/>
              </a:rPr>
              <a:t>end</a:t>
            </a:r>
            <a:r>
              <a:rPr lang="en-US" sz="1200" b="0" i="0" kern="1200" dirty="0">
                <a:solidFill>
                  <a:schemeClr val="tx1"/>
                </a:solidFill>
                <a:effectLst/>
                <a:latin typeface="+mn-lt"/>
                <a:ea typeface="+mn-ea"/>
                <a:cs typeface="+mn-cs"/>
              </a:rPr>
              <a:t> of the test scenario. As the name suggests, @</a:t>
            </a:r>
            <a:r>
              <a:rPr lang="en-US" sz="1200" b="0" i="1" kern="1200" dirty="0" err="1">
                <a:solidFill>
                  <a:schemeClr val="tx1"/>
                </a:solidFill>
                <a:effectLst/>
                <a:latin typeface="+mn-lt"/>
                <a:ea typeface="+mn-ea"/>
                <a:cs typeface="+mn-cs"/>
              </a:rPr>
              <a:t>before</a:t>
            </a:r>
            <a:r>
              <a:rPr lang="en-US" sz="1200" b="0" i="0" kern="1200" dirty="0" err="1">
                <a:solidFill>
                  <a:schemeClr val="tx1"/>
                </a:solidFill>
                <a:effectLst/>
                <a:latin typeface="+mn-lt"/>
                <a:ea typeface="+mn-ea"/>
                <a:cs typeface="+mn-cs"/>
              </a:rPr>
              <a:t>hook</a:t>
            </a:r>
            <a:r>
              <a:rPr lang="en-US" sz="1200" b="0" i="0" kern="1200" dirty="0">
                <a:solidFill>
                  <a:schemeClr val="tx1"/>
                </a:solidFill>
                <a:effectLst/>
                <a:latin typeface="+mn-lt"/>
                <a:ea typeface="+mn-ea"/>
                <a:cs typeface="+mn-cs"/>
              </a:rPr>
              <a:t> gets executed well before any other </a:t>
            </a:r>
            <a:r>
              <a:rPr lang="en-US" sz="1200" b="0" i="1" kern="1200" dirty="0">
                <a:solidFill>
                  <a:schemeClr val="tx1"/>
                </a:solidFill>
                <a:effectLst/>
                <a:latin typeface="+mn-lt"/>
                <a:ea typeface="+mn-ea"/>
                <a:cs typeface="+mn-cs"/>
              </a:rPr>
              <a:t>test scenario</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@after</a:t>
            </a:r>
            <a:r>
              <a:rPr lang="en-US" sz="1200" b="0" i="0" kern="1200" dirty="0">
                <a:solidFill>
                  <a:schemeClr val="tx1"/>
                </a:solidFill>
                <a:effectLst/>
                <a:latin typeface="+mn-lt"/>
                <a:ea typeface="+mn-ea"/>
                <a:cs typeface="+mn-cs"/>
              </a:rPr>
              <a:t> hook gets executed after executing the scenario.</a:t>
            </a:r>
          </a:p>
        </p:txBody>
      </p:sp>
      <p:sp>
        <p:nvSpPr>
          <p:cNvPr id="4" name="Slide Number Placeholder 3"/>
          <p:cNvSpPr>
            <a:spLocks noGrp="1"/>
          </p:cNvSpPr>
          <p:nvPr>
            <p:ph type="sldNum" sz="quarter" idx="10"/>
          </p:nvPr>
        </p:nvSpPr>
        <p:spPr/>
        <p:txBody>
          <a:bodyPr/>
          <a:lstStyle/>
          <a:p>
            <a:fld id="{D1A2DEEB-0897-4636-A7D1-A1EEF9DC1450}" type="slidenum">
              <a:rPr lang="en-US" smtClean="0"/>
              <a:t>12</a:t>
            </a:fld>
            <a:endParaRPr lang="en-US"/>
          </a:p>
        </p:txBody>
      </p:sp>
    </p:spTree>
    <p:extLst>
      <p:ext uri="{BB962C8B-B14F-4D97-AF65-F5344CB8AC3E}">
        <p14:creationId xmlns:p14="http://schemas.microsoft.com/office/powerpoint/2010/main" val="2399024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There is no logic used in the step definitions. Just printing the step summary log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1A2DEEB-0897-4636-A7D1-A1EEF9DC1450}" type="slidenum">
              <a:rPr lang="en-US" smtClean="0"/>
              <a:t>13</a:t>
            </a:fld>
            <a:endParaRPr lang="en-US"/>
          </a:p>
        </p:txBody>
      </p:sp>
    </p:spTree>
    <p:extLst>
      <p:ext uri="{BB962C8B-B14F-4D97-AF65-F5344CB8AC3E}">
        <p14:creationId xmlns:p14="http://schemas.microsoft.com/office/powerpoint/2010/main" val="3709134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Things to note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An important thing to note about the after hook is that even in case of test fail, after hook will execute for sure.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Method name can be anything, need not to be </a:t>
            </a:r>
            <a:r>
              <a:rPr lang="en-US" sz="1200" b="0" i="1" kern="1200" dirty="0" err="1">
                <a:solidFill>
                  <a:schemeClr val="tx1"/>
                </a:solidFill>
                <a:effectLst/>
                <a:latin typeface="+mn-lt"/>
                <a:ea typeface="+mn-ea"/>
                <a:cs typeface="+mn-cs"/>
              </a:rPr>
              <a:t>beforeScenario</a:t>
            </a:r>
            <a:r>
              <a:rPr lang="en-US" sz="1200" b="0" i="1"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afterScenario</a:t>
            </a:r>
            <a:r>
              <a:rPr lang="en-US" sz="1200" b="0" i="1" kern="1200" dirty="0">
                <a:solidFill>
                  <a:schemeClr val="tx1"/>
                </a:solidFill>
                <a:effectLst/>
                <a:latin typeface="+mn-lt"/>
                <a:ea typeface="+mn-ea"/>
                <a:cs typeface="+mn-cs"/>
              </a:rPr>
              <a:t>(). can also be named as </a:t>
            </a:r>
            <a:r>
              <a:rPr lang="en-US" sz="1200" b="0" i="1" kern="1200" dirty="0" err="1">
                <a:solidFill>
                  <a:schemeClr val="tx1"/>
                </a:solidFill>
                <a:effectLst/>
                <a:latin typeface="+mn-lt"/>
                <a:ea typeface="+mn-ea"/>
                <a:cs typeface="+mn-cs"/>
              </a:rPr>
              <a:t>setUp</a:t>
            </a:r>
            <a:r>
              <a:rPr lang="en-US" sz="1200" b="0" i="1"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tearDown</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Make sure that the package import statement should be </a:t>
            </a:r>
            <a:r>
              <a:rPr lang="en-US" sz="1200" b="1" i="1" kern="1200" dirty="0">
                <a:solidFill>
                  <a:schemeClr val="tx1"/>
                </a:solidFill>
                <a:effectLst/>
                <a:latin typeface="+mn-lt"/>
                <a:ea typeface="+mn-ea"/>
                <a:cs typeface="+mn-cs"/>
              </a:rPr>
              <a:t>import </a:t>
            </a:r>
            <a:r>
              <a:rPr lang="en-US" sz="1200" b="1" i="1" kern="1200" dirty="0" err="1">
                <a:solidFill>
                  <a:schemeClr val="tx1"/>
                </a:solidFill>
                <a:effectLst/>
                <a:latin typeface="+mn-lt"/>
                <a:ea typeface="+mn-ea"/>
                <a:cs typeface="+mn-cs"/>
              </a:rPr>
              <a:t>cucumber.api.java.After</a:t>
            </a:r>
            <a:r>
              <a:rPr lang="en-US" sz="1200" b="1" i="1" kern="1200" dirty="0">
                <a:solidFill>
                  <a:schemeClr val="tx1"/>
                </a:solidFill>
                <a:effectLst/>
                <a:latin typeface="+mn-lt"/>
                <a:ea typeface="+mn-ea"/>
                <a:cs typeface="+mn-cs"/>
              </a:rPr>
              <a:t>; &amp; import </a:t>
            </a:r>
            <a:r>
              <a:rPr lang="en-US" sz="1200" b="1" i="1" kern="1200" dirty="0" err="1">
                <a:solidFill>
                  <a:schemeClr val="tx1"/>
                </a:solidFill>
                <a:effectLst/>
                <a:latin typeface="+mn-lt"/>
                <a:ea typeface="+mn-ea"/>
                <a:cs typeface="+mn-cs"/>
              </a:rPr>
              <a:t>cucumber.api.java.Before</a:t>
            </a:r>
            <a:r>
              <a:rPr lang="en-US" sz="1200" b="1"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people mistaken and import Junit Annotations, so be careful with this.</a:t>
            </a:r>
          </a:p>
        </p:txBody>
      </p:sp>
      <p:sp>
        <p:nvSpPr>
          <p:cNvPr id="4" name="Slide Number Placeholder 3"/>
          <p:cNvSpPr>
            <a:spLocks noGrp="1"/>
          </p:cNvSpPr>
          <p:nvPr>
            <p:ph type="sldNum" sz="quarter" idx="10"/>
          </p:nvPr>
        </p:nvSpPr>
        <p:spPr/>
        <p:txBody>
          <a:bodyPr/>
          <a:lstStyle/>
          <a:p>
            <a:fld id="{D1A2DEEB-0897-4636-A7D1-A1EEF9DC1450}" type="slidenum">
              <a:rPr lang="en-US" smtClean="0"/>
              <a:t>14</a:t>
            </a:fld>
            <a:endParaRPr lang="en-US"/>
          </a:p>
        </p:txBody>
      </p:sp>
    </p:spTree>
    <p:extLst>
      <p:ext uri="{BB962C8B-B14F-4D97-AF65-F5344CB8AC3E}">
        <p14:creationId xmlns:p14="http://schemas.microsoft.com/office/powerpoint/2010/main" val="5826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Things to note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An important thing to note about the after hook is that even in case of test fail, after hook will execute for sure.</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Method name can be anything, need not to be </a:t>
            </a:r>
            <a:r>
              <a:rPr lang="en-US" sz="1200" b="0" i="1" kern="1200" dirty="0" err="1">
                <a:solidFill>
                  <a:schemeClr val="tx1"/>
                </a:solidFill>
                <a:effectLst/>
                <a:latin typeface="+mn-lt"/>
                <a:ea typeface="+mn-ea"/>
                <a:cs typeface="+mn-cs"/>
              </a:rPr>
              <a:t>beforeScenario</a:t>
            </a:r>
            <a:r>
              <a:rPr lang="en-US" sz="1200" b="0" i="1" kern="1200" dirty="0">
                <a:solidFill>
                  <a:schemeClr val="tx1"/>
                </a:solidFill>
                <a:effectLst/>
                <a:latin typeface="+mn-lt"/>
                <a:ea typeface="+mn-ea"/>
                <a:cs typeface="+mn-cs"/>
              </a:rPr>
              <a:t>() or </a:t>
            </a:r>
            <a:r>
              <a:rPr lang="en-US" sz="1200" b="0" i="1" kern="1200" dirty="0" err="1">
                <a:solidFill>
                  <a:schemeClr val="tx1"/>
                </a:solidFill>
                <a:effectLst/>
                <a:latin typeface="+mn-lt"/>
                <a:ea typeface="+mn-ea"/>
                <a:cs typeface="+mn-cs"/>
              </a:rPr>
              <a:t>afterScenario</a:t>
            </a:r>
            <a:r>
              <a:rPr lang="en-US" sz="1200" b="0" i="1" kern="1200" dirty="0">
                <a:solidFill>
                  <a:schemeClr val="tx1"/>
                </a:solidFill>
                <a:effectLst/>
                <a:latin typeface="+mn-lt"/>
                <a:ea typeface="+mn-ea"/>
                <a:cs typeface="+mn-cs"/>
              </a:rPr>
              <a:t>(). can also be named as </a:t>
            </a:r>
            <a:r>
              <a:rPr lang="en-US" sz="1200" b="0" i="1" kern="1200" dirty="0" err="1">
                <a:solidFill>
                  <a:schemeClr val="tx1"/>
                </a:solidFill>
                <a:effectLst/>
                <a:latin typeface="+mn-lt"/>
                <a:ea typeface="+mn-ea"/>
                <a:cs typeface="+mn-cs"/>
              </a:rPr>
              <a:t>setUp</a:t>
            </a:r>
            <a:r>
              <a:rPr lang="en-US" sz="1200" b="0" i="1"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tearDown</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Make sure that the package import statement should be </a:t>
            </a:r>
            <a:r>
              <a:rPr lang="en-US" sz="1200" b="1" i="1" kern="1200" dirty="0">
                <a:solidFill>
                  <a:schemeClr val="tx1"/>
                </a:solidFill>
                <a:effectLst/>
                <a:latin typeface="+mn-lt"/>
                <a:ea typeface="+mn-ea"/>
                <a:cs typeface="+mn-cs"/>
              </a:rPr>
              <a:t>import </a:t>
            </a:r>
            <a:r>
              <a:rPr lang="en-US" sz="1200" b="1" i="1" kern="1200" dirty="0" err="1">
                <a:solidFill>
                  <a:schemeClr val="tx1"/>
                </a:solidFill>
                <a:effectLst/>
                <a:latin typeface="+mn-lt"/>
                <a:ea typeface="+mn-ea"/>
                <a:cs typeface="+mn-cs"/>
              </a:rPr>
              <a:t>cucumber.api.java.After</a:t>
            </a:r>
            <a:r>
              <a:rPr lang="en-US" sz="1200" b="1" i="1" kern="1200" dirty="0">
                <a:solidFill>
                  <a:schemeClr val="tx1"/>
                </a:solidFill>
                <a:effectLst/>
                <a:latin typeface="+mn-lt"/>
                <a:ea typeface="+mn-ea"/>
                <a:cs typeface="+mn-cs"/>
              </a:rPr>
              <a:t>; &amp; import </a:t>
            </a:r>
            <a:r>
              <a:rPr lang="en-US" sz="1200" b="1" i="1" kern="1200" dirty="0" err="1">
                <a:solidFill>
                  <a:schemeClr val="tx1"/>
                </a:solidFill>
                <a:effectLst/>
                <a:latin typeface="+mn-lt"/>
                <a:ea typeface="+mn-ea"/>
                <a:cs typeface="+mn-cs"/>
              </a:rPr>
              <a:t>cucumber.api.java.Before</a:t>
            </a:r>
            <a:r>
              <a:rPr lang="en-US" sz="1200" b="1"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people mistaken and import Junit Annotations, so be careful with this.</a:t>
            </a:r>
          </a:p>
        </p:txBody>
      </p:sp>
      <p:sp>
        <p:nvSpPr>
          <p:cNvPr id="4" name="Slide Number Placeholder 3"/>
          <p:cNvSpPr>
            <a:spLocks noGrp="1"/>
          </p:cNvSpPr>
          <p:nvPr>
            <p:ph type="sldNum" sz="quarter" idx="10"/>
          </p:nvPr>
        </p:nvSpPr>
        <p:spPr/>
        <p:txBody>
          <a:bodyPr/>
          <a:lstStyle/>
          <a:p>
            <a:fld id="{D1A2DEEB-0897-4636-A7D1-A1EEF9DC1450}" type="slidenum">
              <a:rPr lang="en-US" smtClean="0"/>
              <a:t>15</a:t>
            </a:fld>
            <a:endParaRPr lang="en-US"/>
          </a:p>
        </p:txBody>
      </p:sp>
    </p:spTree>
    <p:extLst>
      <p:ext uri="{BB962C8B-B14F-4D97-AF65-F5344CB8AC3E}">
        <p14:creationId xmlns:p14="http://schemas.microsoft.com/office/powerpoint/2010/main" val="319515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17</a:t>
            </a:fld>
            <a:endParaRPr lang="en-US"/>
          </a:p>
        </p:txBody>
      </p:sp>
    </p:spTree>
    <p:extLst>
      <p:ext uri="{BB962C8B-B14F-4D97-AF65-F5344CB8AC3E}">
        <p14:creationId xmlns:p14="http://schemas.microsoft.com/office/powerpoint/2010/main" val="745785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18</a:t>
            </a:fld>
            <a:endParaRPr lang="en-US"/>
          </a:p>
        </p:txBody>
      </p:sp>
    </p:spTree>
    <p:extLst>
      <p:ext uri="{BB962C8B-B14F-4D97-AF65-F5344CB8AC3E}">
        <p14:creationId xmlns:p14="http://schemas.microsoft.com/office/powerpoint/2010/main" val="48676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19</a:t>
            </a:fld>
            <a:endParaRPr lang="en-US"/>
          </a:p>
        </p:txBody>
      </p:sp>
    </p:spTree>
    <p:extLst>
      <p:ext uri="{BB962C8B-B14F-4D97-AF65-F5344CB8AC3E}">
        <p14:creationId xmlns:p14="http://schemas.microsoft.com/office/powerpoint/2010/main" val="606013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20</a:t>
            </a:fld>
            <a:endParaRPr lang="en-US"/>
          </a:p>
        </p:txBody>
      </p:sp>
    </p:spTree>
    <p:extLst>
      <p:ext uri="{BB962C8B-B14F-4D97-AF65-F5344CB8AC3E}">
        <p14:creationId xmlns:p14="http://schemas.microsoft.com/office/powerpoint/2010/main" val="361690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21</a:t>
            </a:fld>
            <a:endParaRPr lang="en-US"/>
          </a:p>
        </p:txBody>
      </p:sp>
    </p:spTree>
    <p:extLst>
      <p:ext uri="{BB962C8B-B14F-4D97-AF65-F5344CB8AC3E}">
        <p14:creationId xmlns:p14="http://schemas.microsoft.com/office/powerpoint/2010/main" val="8807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3</a:t>
            </a:fld>
            <a:endParaRPr lang="en-US"/>
          </a:p>
        </p:txBody>
      </p:sp>
    </p:spTree>
    <p:extLst>
      <p:ext uri="{BB962C8B-B14F-4D97-AF65-F5344CB8AC3E}">
        <p14:creationId xmlns:p14="http://schemas.microsoft.com/office/powerpoint/2010/main" val="1750533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22</a:t>
            </a:fld>
            <a:endParaRPr lang="en-US"/>
          </a:p>
        </p:txBody>
      </p:sp>
    </p:spTree>
    <p:extLst>
      <p:ext uri="{BB962C8B-B14F-4D97-AF65-F5344CB8AC3E}">
        <p14:creationId xmlns:p14="http://schemas.microsoft.com/office/powerpoint/2010/main" val="553321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http://toolsqa.com/cucumber/background-in-cucumber/</a:t>
            </a:r>
          </a:p>
        </p:txBody>
      </p:sp>
      <p:sp>
        <p:nvSpPr>
          <p:cNvPr id="4" name="Slide Number Placeholder 3"/>
          <p:cNvSpPr>
            <a:spLocks noGrp="1"/>
          </p:cNvSpPr>
          <p:nvPr>
            <p:ph type="sldNum" sz="quarter" idx="10"/>
          </p:nvPr>
        </p:nvSpPr>
        <p:spPr/>
        <p:txBody>
          <a:bodyPr/>
          <a:lstStyle/>
          <a:p>
            <a:fld id="{99F770DD-95E1-4DFF-A3CD-1282C4083331}" type="slidenum">
              <a:rPr lang="en-US" smtClean="0"/>
              <a:t>23</a:t>
            </a:fld>
            <a:endParaRPr lang="en-US"/>
          </a:p>
        </p:txBody>
      </p:sp>
    </p:spTree>
    <p:extLst>
      <p:ext uri="{BB962C8B-B14F-4D97-AF65-F5344CB8AC3E}">
        <p14:creationId xmlns:p14="http://schemas.microsoft.com/office/powerpoint/2010/main" val="2031309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9982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230540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4</a:t>
            </a:fld>
            <a:endParaRPr lang="en-US"/>
          </a:p>
        </p:txBody>
      </p:sp>
    </p:spTree>
    <p:extLst>
      <p:ext uri="{BB962C8B-B14F-4D97-AF65-F5344CB8AC3E}">
        <p14:creationId xmlns:p14="http://schemas.microsoft.com/office/powerpoint/2010/main" val="4241137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5</a:t>
            </a:fld>
            <a:endParaRPr lang="en-US"/>
          </a:p>
        </p:txBody>
      </p:sp>
    </p:spTree>
    <p:extLst>
      <p:ext uri="{BB962C8B-B14F-4D97-AF65-F5344CB8AC3E}">
        <p14:creationId xmlns:p14="http://schemas.microsoft.com/office/powerpoint/2010/main" val="254335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6</a:t>
            </a:fld>
            <a:endParaRPr lang="en-US"/>
          </a:p>
        </p:txBody>
      </p:sp>
    </p:spTree>
    <p:extLst>
      <p:ext uri="{BB962C8B-B14F-4D97-AF65-F5344CB8AC3E}">
        <p14:creationId xmlns:p14="http://schemas.microsoft.com/office/powerpoint/2010/main" val="297632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you have got many different feature files which cover all the different functionality of the application. Now there can be certain situation in the project where you like to execute just a </a:t>
            </a:r>
            <a:r>
              <a:rPr lang="en-US" sz="1200" b="1" i="1" kern="1200" dirty="0" err="1">
                <a:solidFill>
                  <a:schemeClr val="tx1"/>
                </a:solidFill>
                <a:effectLst/>
                <a:latin typeface="+mn-lt"/>
                <a:ea typeface="+mn-ea"/>
                <a:cs typeface="+mn-cs"/>
              </a:rPr>
              <a:t>SmokeTests</a:t>
            </a:r>
            <a:r>
              <a:rPr lang="en-US" sz="1200" b="0" i="0" kern="1200" dirty="0">
                <a:solidFill>
                  <a:schemeClr val="tx1"/>
                </a:solidFill>
                <a:effectLst/>
                <a:latin typeface="+mn-lt"/>
                <a:ea typeface="+mn-ea"/>
                <a:cs typeface="+mn-cs"/>
              </a:rPr>
              <a:t> or </a:t>
            </a:r>
            <a:r>
              <a:rPr lang="en-US" sz="1200" b="1" i="1" kern="1200" dirty="0">
                <a:solidFill>
                  <a:schemeClr val="tx1"/>
                </a:solidFill>
                <a:effectLst/>
                <a:latin typeface="+mn-lt"/>
                <a:ea typeface="+mn-ea"/>
                <a:cs typeface="+mn-cs"/>
              </a:rPr>
              <a:t>End2EndTests</a:t>
            </a:r>
            <a:r>
              <a:rPr lang="en-US" sz="1200" b="0" i="0" kern="1200" dirty="0">
                <a:solidFill>
                  <a:schemeClr val="tx1"/>
                </a:solidFill>
                <a:effectLst/>
                <a:latin typeface="+mn-lt"/>
                <a:ea typeface="+mn-ea"/>
                <a:cs typeface="+mn-cs"/>
              </a:rPr>
              <a:t> or may be </a:t>
            </a:r>
            <a:r>
              <a:rPr lang="en-US" sz="1200" b="1" i="1" kern="1200" dirty="0" err="1">
                <a:solidFill>
                  <a:schemeClr val="tx1"/>
                </a:solidFill>
                <a:effectLst/>
                <a:latin typeface="+mn-lt"/>
                <a:ea typeface="+mn-ea"/>
                <a:cs typeface="+mn-cs"/>
              </a:rPr>
              <a:t>RegressionTests</a:t>
            </a:r>
            <a:r>
              <a:rPr lang="en-US" sz="1200" b="0" i="0" kern="1200" dirty="0">
                <a:solidFill>
                  <a:schemeClr val="tx1"/>
                </a:solidFill>
                <a:effectLst/>
                <a:latin typeface="+mn-lt"/>
                <a:ea typeface="+mn-ea"/>
                <a:cs typeface="+mn-cs"/>
              </a:rPr>
              <a:t>. One approach is that you start creating new feature files with the name of the type like </a:t>
            </a:r>
            <a:r>
              <a:rPr lang="en-US" sz="1200" b="1" i="1" kern="1200" dirty="0" err="1">
                <a:solidFill>
                  <a:schemeClr val="tx1"/>
                </a:solidFill>
                <a:effectLst/>
                <a:latin typeface="+mn-lt"/>
                <a:ea typeface="+mn-ea"/>
                <a:cs typeface="+mn-cs"/>
              </a:rPr>
              <a:t>SmokeTests.features</a:t>
            </a:r>
            <a:r>
              <a:rPr lang="en-US" sz="1200" b="0" i="0" kern="1200" dirty="0">
                <a:solidFill>
                  <a:schemeClr val="tx1"/>
                </a:solidFill>
                <a:effectLst/>
                <a:latin typeface="+mn-lt"/>
                <a:ea typeface="+mn-ea"/>
                <a:cs typeface="+mn-cs"/>
              </a:rPr>
              <a:t> or</a:t>
            </a:r>
            <a:r>
              <a:rPr lang="en-US" sz="1200" b="1" i="1" kern="1200" dirty="0">
                <a:solidFill>
                  <a:schemeClr val="tx1"/>
                </a:solidFill>
                <a:effectLst/>
                <a:latin typeface="+mn-lt"/>
                <a:ea typeface="+mn-ea"/>
                <a:cs typeface="+mn-cs"/>
              </a:rPr>
              <a:t> End2EndTests.feature</a:t>
            </a:r>
            <a:r>
              <a:rPr lang="en-US" sz="1200" b="0" i="0" kern="1200" dirty="0">
                <a:solidFill>
                  <a:schemeClr val="tx1"/>
                </a:solidFill>
                <a:effectLst/>
                <a:latin typeface="+mn-lt"/>
                <a:ea typeface="+mn-ea"/>
                <a:cs typeface="+mn-cs"/>
              </a:rPr>
              <a:t> and copy paste your existing tests in the same. But this would make the project filthy and would require more maintenance in future. So how to manage execution in such cases?</a:t>
            </a:r>
          </a:p>
          <a:p>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7</a:t>
            </a:fld>
            <a:endParaRPr lang="en-US"/>
          </a:p>
        </p:txBody>
      </p:sp>
    </p:spTree>
    <p:extLst>
      <p:ext uri="{BB962C8B-B14F-4D97-AF65-F5344CB8AC3E}">
        <p14:creationId xmlns:p14="http://schemas.microsoft.com/office/powerpoint/2010/main" val="245528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In the excel sheet and in the feature file paste above if you count the scenarios which are tagged as @</a:t>
            </a:r>
            <a:r>
              <a:rPr lang="en-US" sz="1200" b="0" i="1" kern="1200" dirty="0" err="1">
                <a:solidFill>
                  <a:schemeClr val="tx1"/>
                </a:solidFill>
                <a:effectLst/>
                <a:latin typeface="+mn-lt"/>
                <a:ea typeface="+mn-ea"/>
                <a:cs typeface="+mn-cs"/>
              </a:rPr>
              <a:t>SmokeTests</a:t>
            </a:r>
            <a:r>
              <a:rPr lang="en-US" sz="1200" b="0" i="1" kern="1200" dirty="0">
                <a:solidFill>
                  <a:schemeClr val="tx1"/>
                </a:solidFill>
                <a:effectLst/>
                <a:latin typeface="+mn-lt"/>
                <a:ea typeface="+mn-ea"/>
                <a:cs typeface="+mn-cs"/>
              </a:rPr>
              <a:t>, you will find the count is 6 and the same count is also displayed under Junit tab.</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8</a:t>
            </a:fld>
            <a:endParaRPr lang="en-US"/>
          </a:p>
        </p:txBody>
      </p:sp>
    </p:spTree>
    <p:extLst>
      <p:ext uri="{BB962C8B-B14F-4D97-AF65-F5344CB8AC3E}">
        <p14:creationId xmlns:p14="http://schemas.microsoft.com/office/powerpoint/2010/main" val="334283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A special thing to note here is that, the last scenario </a:t>
            </a:r>
            <a:r>
              <a:rPr lang="en-US" sz="1200" b="1" i="1" kern="1200" dirty="0">
                <a:solidFill>
                  <a:schemeClr val="tx1"/>
                </a:solidFill>
                <a:effectLst/>
                <a:latin typeface="+mn-lt"/>
                <a:ea typeface="+mn-ea"/>
                <a:cs typeface="+mn-cs"/>
              </a:rPr>
              <a:t>Payment declined</a:t>
            </a:r>
            <a:r>
              <a:rPr lang="en-US" sz="1200" b="0" i="1" kern="1200" dirty="0">
                <a:solidFill>
                  <a:schemeClr val="tx1"/>
                </a:solidFill>
                <a:effectLst/>
                <a:latin typeface="+mn-lt"/>
                <a:ea typeface="+mn-ea"/>
                <a:cs typeface="+mn-cs"/>
              </a:rPr>
              <a:t> has five different data examples. So every example is considered as a separate test. Due to which the total test number is 7.</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9</a:t>
            </a:fld>
            <a:endParaRPr lang="en-US"/>
          </a:p>
        </p:txBody>
      </p:sp>
    </p:spTree>
    <p:extLst>
      <p:ext uri="{BB962C8B-B14F-4D97-AF65-F5344CB8AC3E}">
        <p14:creationId xmlns:p14="http://schemas.microsoft.com/office/powerpoint/2010/main" val="265056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All the test exists in the feature file are executed.</a:t>
            </a:r>
            <a:endParaRPr lang="en-US" dirty="0"/>
          </a:p>
        </p:txBody>
      </p:sp>
      <p:sp>
        <p:nvSpPr>
          <p:cNvPr id="4" name="Slide Number Placeholder 3"/>
          <p:cNvSpPr>
            <a:spLocks noGrp="1"/>
          </p:cNvSpPr>
          <p:nvPr>
            <p:ph type="sldNum" sz="quarter" idx="10"/>
          </p:nvPr>
        </p:nvSpPr>
        <p:spPr/>
        <p:txBody>
          <a:bodyPr/>
          <a:lstStyle/>
          <a:p>
            <a:fld id="{D1A2DEEB-0897-4636-A7D1-A1EEF9DC1450}" type="slidenum">
              <a:rPr lang="en-US" smtClean="0"/>
              <a:t>10</a:t>
            </a:fld>
            <a:endParaRPr lang="en-US"/>
          </a:p>
        </p:txBody>
      </p:sp>
    </p:spTree>
    <p:extLst>
      <p:ext uri="{BB962C8B-B14F-4D97-AF65-F5344CB8AC3E}">
        <p14:creationId xmlns:p14="http://schemas.microsoft.com/office/powerpoint/2010/main" val="3420188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624207779"/>
      </p:ext>
    </p:extLst>
  </p:cSld>
  <p:clrMapOvr>
    <a:masterClrMapping/>
  </p:clrMapOvr>
  <p:extLst mod="1">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06383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02441-AEF5-4846-86A6-6C5CFB0DF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D288BDE-9A9D-4FA8-A46A-3C643BB0E6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FAD7C2-AF60-4F3A-A712-7D6C22C12C4E}"/>
              </a:ext>
            </a:extLst>
          </p:cNvPr>
          <p:cNvSpPr>
            <a:spLocks noGrp="1"/>
          </p:cNvSpPr>
          <p:nvPr>
            <p:ph type="dt" sz="half" idx="10"/>
          </p:nvPr>
        </p:nvSpPr>
        <p:spPr/>
        <p:txBody>
          <a:bodyPr/>
          <a:lstStyle/>
          <a:p>
            <a:fld id="{004866DB-5D16-421D-8656-74F28F3C1C8A}" type="datetimeFigureOut">
              <a:rPr lang="en-US" smtClean="0"/>
              <a:t>7/31/2018</a:t>
            </a:fld>
            <a:endParaRPr lang="en-US"/>
          </a:p>
        </p:txBody>
      </p:sp>
      <p:sp>
        <p:nvSpPr>
          <p:cNvPr id="5" name="Footer Placeholder 4">
            <a:extLst>
              <a:ext uri="{FF2B5EF4-FFF2-40B4-BE49-F238E27FC236}">
                <a16:creationId xmlns:a16="http://schemas.microsoft.com/office/drawing/2014/main" xmlns="" id="{68642E01-EF09-4C79-8D06-8450C651D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8C6FB6-094A-4076-BA88-6B3B2D6BE3B0}"/>
              </a:ext>
            </a:extLst>
          </p:cNvPr>
          <p:cNvSpPr>
            <a:spLocks noGrp="1"/>
          </p:cNvSpPr>
          <p:nvPr>
            <p:ph type="sldNum" sz="quarter" idx="12"/>
          </p:nvPr>
        </p:nvSpPr>
        <p:spPr/>
        <p:txBody>
          <a:bodyPr/>
          <a:lstStyle/>
          <a:p>
            <a:fld id="{B9754B7A-BA02-430F-8955-3B351D5EF06F}" type="slidenum">
              <a:rPr lang="en-US" smtClean="0"/>
              <a:t>‹#›</a:t>
            </a:fld>
            <a:endParaRPr lang="en-US"/>
          </a:p>
        </p:txBody>
      </p:sp>
    </p:spTree>
    <p:extLst>
      <p:ext uri="{BB962C8B-B14F-4D97-AF65-F5344CB8AC3E}">
        <p14:creationId xmlns:p14="http://schemas.microsoft.com/office/powerpoint/2010/main" val="75339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421670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76251176"/>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5068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8684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2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72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12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11552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3">
            <a:extLst>
              <a:ext uri="{96DAC541-7B7A-43D3-8B79-37D633B846F1}">
                <asvg:svgBlip xmlns:asvg="http://schemas.microsoft.com/office/drawing/2016/SVG/main" xmlns="" r:embed="rId14"/>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07264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toolsqa.com/cucumber/cucumber-hooks/"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A3203DC-4AA2-443A-B663-C40C126B97F4}"/>
              </a:ext>
            </a:extLst>
          </p:cNvPr>
          <p:cNvSpPr>
            <a:spLocks noGrp="1"/>
          </p:cNvSpPr>
          <p:nvPr>
            <p:ph type="ctrTitle"/>
          </p:nvPr>
        </p:nvSpPr>
        <p:spPr/>
        <p:txBody>
          <a:bodyPr/>
          <a:lstStyle/>
          <a:p>
            <a:r>
              <a:rPr lang="en-US" dirty="0"/>
              <a:t>BDD</a:t>
            </a:r>
          </a:p>
        </p:txBody>
      </p:sp>
      <p:sp>
        <p:nvSpPr>
          <p:cNvPr id="5" name="Subtitle 4">
            <a:extLst>
              <a:ext uri="{FF2B5EF4-FFF2-40B4-BE49-F238E27FC236}">
                <a16:creationId xmlns:a16="http://schemas.microsoft.com/office/drawing/2014/main" xmlns="" id="{5B491E1B-EF43-4FE7-AC2E-FF12F5DDBC1E}"/>
              </a:ext>
            </a:extLst>
          </p:cNvPr>
          <p:cNvSpPr>
            <a:spLocks noGrp="1"/>
          </p:cNvSpPr>
          <p:nvPr>
            <p:ph type="subTitle" idx="1"/>
          </p:nvPr>
        </p:nvSpPr>
        <p:spPr/>
        <p:txBody>
          <a:bodyPr/>
          <a:lstStyle/>
          <a:p>
            <a:r>
              <a:rPr lang="en-US" dirty="0"/>
              <a:t>Lesson – 5 : Cucumber</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xmlns="" id="{F22CEE04-7FAC-45FA-AF8E-AF85459943AE}"/>
              </a:ext>
            </a:extLst>
          </p:cNvPr>
          <p:cNvSpPr txBox="1"/>
          <p:nvPr/>
        </p:nvSpPr>
        <p:spPr>
          <a:xfrm>
            <a:off x="413069" y="1071563"/>
            <a:ext cx="10254730" cy="1200329"/>
          </a:xfrm>
          <a:prstGeom prst="rect">
            <a:avLst/>
          </a:prstGeom>
          <a:noFill/>
        </p:spPr>
        <p:txBody>
          <a:bodyPr wrap="none" rtlCol="0">
            <a:spAutoFit/>
          </a:bodyPr>
          <a:lstStyle/>
          <a:p>
            <a:pPr marL="285750" indent="-285750">
              <a:buFont typeface="Arial" panose="020B0604020202020204" pitchFamily="34" charset="0"/>
              <a:buChar char="•"/>
            </a:pPr>
            <a:r>
              <a:rPr lang="en-US" b="1" i="1" dirty="0"/>
              <a:t>Execute all tests of a Feature tagged as @</a:t>
            </a:r>
            <a:r>
              <a:rPr lang="en-US" b="1" i="1" dirty="0" err="1"/>
              <a:t>FunctionalTest</a:t>
            </a:r>
            <a:r>
              <a:rPr lang="en-US" b="1" i="1" dirty="0"/>
              <a:t> : Feature Tagging </a:t>
            </a:r>
          </a:p>
          <a:p>
            <a:pPr marL="285750" indent="-285750">
              <a:buFont typeface="Arial" panose="020B0604020202020204" pitchFamily="34" charset="0"/>
              <a:buChar char="•"/>
            </a:pPr>
            <a:r>
              <a:rPr lang="en-US" dirty="0"/>
              <a:t>Not only tags work with Scenario, tags work with Feature Files as well. </a:t>
            </a:r>
          </a:p>
          <a:p>
            <a:pPr marL="285750" indent="-285750">
              <a:buFont typeface="Arial" panose="020B0604020202020204" pitchFamily="34" charset="0"/>
              <a:buChar char="•"/>
            </a:pPr>
            <a:r>
              <a:rPr lang="en-US" dirty="0"/>
              <a:t>Feature files pasted above is also tagged as </a:t>
            </a:r>
            <a:r>
              <a:rPr lang="en-US" b="1" i="1" dirty="0"/>
              <a:t>@</a:t>
            </a:r>
            <a:r>
              <a:rPr lang="en-US" b="1" i="1" dirty="0" err="1"/>
              <a:t>FunctionTests</a:t>
            </a:r>
            <a:r>
              <a:rPr lang="en-US" dirty="0"/>
              <a:t>. </a:t>
            </a:r>
          </a:p>
          <a:p>
            <a:pPr marL="285750" indent="-285750">
              <a:buFont typeface="Arial" panose="020B0604020202020204" pitchFamily="34" charset="0"/>
              <a:buChar char="•"/>
            </a:pPr>
            <a:r>
              <a:rPr lang="en-US" dirty="0"/>
              <a:t>Let’s just see how to executes all the tests in this feature.</a:t>
            </a:r>
          </a:p>
        </p:txBody>
      </p:sp>
      <p:pic>
        <p:nvPicPr>
          <p:cNvPr id="9218" name="Picture 2" descr="Cucumber Group Tags 9">
            <a:extLst>
              <a:ext uri="{FF2B5EF4-FFF2-40B4-BE49-F238E27FC236}">
                <a16:creationId xmlns:a16="http://schemas.microsoft.com/office/drawing/2014/main" xmlns="" id="{F08FC96B-7425-437C-870B-33DF9D24D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84" y="2489847"/>
            <a:ext cx="9486900" cy="40862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57449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xmlns="" id="{F22CEE04-7FAC-45FA-AF8E-AF85459943AE}"/>
              </a:ext>
            </a:extLst>
          </p:cNvPr>
          <p:cNvSpPr txBox="1"/>
          <p:nvPr/>
        </p:nvSpPr>
        <p:spPr>
          <a:xfrm>
            <a:off x="413070" y="1071563"/>
            <a:ext cx="11083532" cy="5355312"/>
          </a:xfrm>
          <a:prstGeom prst="rect">
            <a:avLst/>
          </a:prstGeom>
          <a:noFill/>
        </p:spPr>
        <p:txBody>
          <a:bodyPr wrap="square" rtlCol="0">
            <a:spAutoFit/>
          </a:bodyPr>
          <a:lstStyle/>
          <a:p>
            <a:r>
              <a:rPr lang="en-US" dirty="0"/>
              <a:t>Logically ANDing and </a:t>
            </a:r>
            <a:r>
              <a:rPr lang="en-US" dirty="0" err="1"/>
              <a:t>ORing</a:t>
            </a:r>
            <a:r>
              <a:rPr lang="en-US" dirty="0"/>
              <a:t> Tags</a:t>
            </a:r>
          </a:p>
          <a:p>
            <a:endParaRPr lang="en-US" b="1" i="1" dirty="0"/>
          </a:p>
          <a:p>
            <a:r>
              <a:rPr lang="en-US" b="1" i="1" dirty="0"/>
              <a:t>Execute all tests tagged as @</a:t>
            </a:r>
            <a:r>
              <a:rPr lang="en-US" b="1" i="1" dirty="0" err="1"/>
              <a:t>SmokeTest</a:t>
            </a:r>
            <a:r>
              <a:rPr lang="en-US" b="1" i="1" dirty="0"/>
              <a:t> OR @</a:t>
            </a:r>
            <a:r>
              <a:rPr lang="en-US" b="1" i="1" dirty="0" err="1"/>
              <a:t>RegressionTest</a:t>
            </a:r>
            <a:endParaRPr lang="en-US" dirty="0"/>
          </a:p>
          <a:p>
            <a:r>
              <a:rPr lang="en-US" dirty="0"/>
              <a:t>	Tags which are </a:t>
            </a:r>
            <a:r>
              <a:rPr lang="en-US" b="1" i="1" dirty="0"/>
              <a:t>comma</a:t>
            </a:r>
            <a:r>
              <a:rPr lang="en-US" i="1" dirty="0"/>
              <a:t> </a:t>
            </a:r>
            <a:r>
              <a:rPr lang="en-US" dirty="0"/>
              <a:t>separated are </a:t>
            </a:r>
            <a:r>
              <a:rPr lang="en-US" dirty="0" err="1"/>
              <a:t>ORed</a:t>
            </a:r>
            <a:r>
              <a:rPr lang="en-US" dirty="0"/>
              <a:t>.</a:t>
            </a:r>
          </a:p>
          <a:p>
            <a:r>
              <a:rPr lang="en-US" dirty="0"/>
              <a:t>	Example : tags = “@</a:t>
            </a:r>
            <a:r>
              <a:rPr lang="en-US" dirty="0" err="1"/>
              <a:t>SmokeTest</a:t>
            </a:r>
            <a:r>
              <a:rPr lang="en-US" dirty="0"/>
              <a:t>, @</a:t>
            </a:r>
            <a:r>
              <a:rPr lang="en-US" dirty="0" err="1"/>
              <a:t>RegressionTest</a:t>
            </a:r>
            <a:r>
              <a:rPr lang="en-US" dirty="0"/>
              <a:t>”</a:t>
            </a:r>
          </a:p>
          <a:p>
            <a:endParaRPr lang="en-US" dirty="0"/>
          </a:p>
          <a:p>
            <a:r>
              <a:rPr lang="en-US" b="1" i="1" dirty="0"/>
              <a:t>Execute all tests tagged as @</a:t>
            </a:r>
            <a:r>
              <a:rPr lang="en-US" b="1" i="1" dirty="0" err="1"/>
              <a:t>SmokeTest</a:t>
            </a:r>
            <a:r>
              <a:rPr lang="en-US" b="1" i="1" dirty="0"/>
              <a:t> AND @</a:t>
            </a:r>
            <a:r>
              <a:rPr lang="en-US" b="1" i="1" dirty="0" err="1"/>
              <a:t>RegressionTest</a:t>
            </a:r>
            <a:endParaRPr lang="en-US" dirty="0"/>
          </a:p>
          <a:p>
            <a:r>
              <a:rPr lang="en-US" dirty="0"/>
              <a:t>	Tags which are passed in separate </a:t>
            </a:r>
            <a:r>
              <a:rPr lang="en-US" b="1" i="1" dirty="0"/>
              <a:t>quotes</a:t>
            </a:r>
            <a:r>
              <a:rPr lang="en-US" i="1" dirty="0"/>
              <a:t> </a:t>
            </a:r>
            <a:r>
              <a:rPr lang="en-US" dirty="0"/>
              <a:t>are ANDed</a:t>
            </a:r>
          </a:p>
          <a:p>
            <a:r>
              <a:rPr lang="en-US" dirty="0"/>
              <a:t>	Example : tags = “@</a:t>
            </a:r>
            <a:r>
              <a:rPr lang="en-US" dirty="0" err="1"/>
              <a:t>SmokeTest</a:t>
            </a:r>
            <a:r>
              <a:rPr lang="en-US" dirty="0"/>
              <a:t>” , ”@</a:t>
            </a:r>
            <a:r>
              <a:rPr lang="en-US" dirty="0" err="1"/>
              <a:t>RegressionTest</a:t>
            </a:r>
            <a:r>
              <a:rPr lang="en-US" dirty="0"/>
              <a:t>”</a:t>
            </a:r>
          </a:p>
          <a:p>
            <a:endParaRPr lang="en-US" dirty="0"/>
          </a:p>
          <a:p>
            <a:r>
              <a:rPr lang="en-US" b="1" dirty="0"/>
              <a:t>Ignoring Cucumber Tests</a:t>
            </a:r>
          </a:p>
          <a:p>
            <a:pPr marL="285750" indent="-285750">
              <a:buFont typeface="Arial" panose="020B0604020202020204" pitchFamily="34" charset="0"/>
              <a:buChar char="•"/>
            </a:pPr>
            <a:r>
              <a:rPr lang="en-US" dirty="0"/>
              <a:t>This is again a good feature of Cucumber Tags that you can even skip tests in the group execution. </a:t>
            </a:r>
          </a:p>
          <a:p>
            <a:pPr marL="285750" indent="-285750">
              <a:buFont typeface="Arial" panose="020B0604020202020204" pitchFamily="34" charset="0"/>
              <a:buChar char="•"/>
            </a:pPr>
            <a:r>
              <a:rPr lang="en-US" dirty="0"/>
              <a:t>Special Character </a:t>
            </a:r>
            <a:r>
              <a:rPr lang="en-US" b="1" i="1" dirty="0"/>
              <a:t>~ </a:t>
            </a:r>
            <a:r>
              <a:rPr lang="en-US" dirty="0"/>
              <a:t>is used to skip the tags. This also works both for </a:t>
            </a:r>
            <a:r>
              <a:rPr lang="en-US" i="1" dirty="0"/>
              <a:t>Scenarios</a:t>
            </a:r>
            <a:r>
              <a:rPr lang="en-US" dirty="0"/>
              <a:t> and </a:t>
            </a:r>
            <a:r>
              <a:rPr lang="en-US" i="1" dirty="0"/>
              <a:t>Features</a:t>
            </a:r>
            <a:r>
              <a:rPr lang="en-US" dirty="0"/>
              <a:t>. </a:t>
            </a:r>
          </a:p>
          <a:p>
            <a:pPr marL="285750" indent="-285750">
              <a:buFont typeface="Arial" panose="020B0604020202020204" pitchFamily="34" charset="0"/>
              <a:buChar char="•"/>
            </a:pPr>
            <a:r>
              <a:rPr lang="en-US" dirty="0"/>
              <a:t>And this can also works in conjunction with AND or </a:t>
            </a:r>
            <a:r>
              <a:rPr lang="en-US" dirty="0" err="1"/>
              <a:t>OR</a:t>
            </a:r>
            <a:r>
              <a:rPr lang="en-US" dirty="0"/>
              <a:t>.</a:t>
            </a:r>
          </a:p>
          <a:p>
            <a:pPr marL="285750" indent="-285750">
              <a:buFont typeface="Arial" panose="020B0604020202020204" pitchFamily="34" charset="0"/>
              <a:buChar char="•"/>
            </a:pPr>
            <a:r>
              <a:rPr lang="en-US" dirty="0"/>
              <a:t>Example :tags = “@</a:t>
            </a:r>
            <a:r>
              <a:rPr lang="en-US" dirty="0" err="1"/>
              <a:t>SmokeTest</a:t>
            </a:r>
            <a:r>
              <a:rPr lang="en-US" dirty="0"/>
              <a:t>” , ”~@</a:t>
            </a:r>
            <a:r>
              <a:rPr lang="en-US" dirty="0" err="1"/>
              <a:t>RegressionTest</a:t>
            </a:r>
            <a:r>
              <a:rPr lang="en-US" dirty="0"/>
              <a:t>”</a:t>
            </a:r>
          </a:p>
          <a:p>
            <a:pPr lvl="1"/>
            <a:r>
              <a:rPr lang="en-US" i="1" dirty="0"/>
              <a:t>Will execute all tests of the feature tagged as @</a:t>
            </a:r>
            <a:r>
              <a:rPr lang="en-US" i="1" dirty="0" err="1"/>
              <a:t>FunctionalTests</a:t>
            </a:r>
            <a:r>
              <a:rPr lang="en-US" i="1" dirty="0"/>
              <a:t> but skip scenarios tagged as @</a:t>
            </a:r>
            <a:r>
              <a:rPr lang="en-US" i="1" dirty="0" err="1"/>
              <a:t>SmokeTest</a:t>
            </a:r>
            <a:r>
              <a:rPr lang="en-US" b="1" i="1" dirty="0"/>
              <a:t> </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3081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xmlns="" id="{0B135027-F7DC-460C-95DF-C114993A54B4}"/>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Cucumber supports </a:t>
            </a:r>
            <a:r>
              <a:rPr lang="en-US" b="1" i="1" dirty="0"/>
              <a:t>hooks</a:t>
            </a:r>
            <a:r>
              <a:rPr lang="en-US" dirty="0"/>
              <a:t>, which are blocks of code that run </a:t>
            </a:r>
            <a:r>
              <a:rPr lang="en-US" b="1" i="1" dirty="0"/>
              <a:t>before</a:t>
            </a:r>
            <a:r>
              <a:rPr lang="en-US" dirty="0"/>
              <a:t> or </a:t>
            </a:r>
            <a:r>
              <a:rPr lang="en-US" b="1" i="1" dirty="0"/>
              <a:t>after</a:t>
            </a:r>
            <a:r>
              <a:rPr lang="en-US" dirty="0"/>
              <a:t> each scenario. </a:t>
            </a:r>
          </a:p>
          <a:p>
            <a:pPr marL="285750" indent="-285750">
              <a:lnSpc>
                <a:spcPct val="100000"/>
              </a:lnSpc>
              <a:buFont typeface="Arial" panose="020B0604020202020204" pitchFamily="34" charset="0"/>
              <a:buChar char="•"/>
            </a:pPr>
            <a:r>
              <a:rPr lang="en-US" dirty="0"/>
              <a:t>You can define them anywhere in your project or step definition layers, using the methods </a:t>
            </a:r>
            <a:r>
              <a:rPr lang="en-US" b="1" i="1" dirty="0"/>
              <a:t>@Before</a:t>
            </a:r>
            <a:r>
              <a:rPr lang="en-US" dirty="0"/>
              <a:t> and </a:t>
            </a:r>
            <a:r>
              <a:rPr lang="en-US" b="1" i="1" dirty="0"/>
              <a:t>@After</a:t>
            </a:r>
            <a:r>
              <a:rPr lang="en-US" dirty="0"/>
              <a:t>. </a:t>
            </a:r>
          </a:p>
          <a:p>
            <a:pPr marL="285750" indent="-285750">
              <a:lnSpc>
                <a:spcPct val="100000"/>
              </a:lnSpc>
              <a:buFont typeface="Arial" panose="020B0604020202020204" pitchFamily="34" charset="0"/>
              <a:buChar char="•"/>
            </a:pPr>
            <a:r>
              <a:rPr lang="en-US" b="1" i="1" dirty="0"/>
              <a:t>Cucumber Hooks</a:t>
            </a:r>
            <a:r>
              <a:rPr lang="en-US" dirty="0"/>
              <a:t> allows us to better manage the code workflow and helps us to reduce the code redundancy. </a:t>
            </a:r>
          </a:p>
          <a:p>
            <a:pPr marL="285750" indent="-285750">
              <a:lnSpc>
                <a:spcPct val="100000"/>
              </a:lnSpc>
              <a:buFont typeface="Arial" panose="020B0604020202020204" pitchFamily="34" charset="0"/>
              <a:buChar char="•"/>
            </a:pPr>
            <a:r>
              <a:rPr lang="en-US" dirty="0"/>
              <a:t>We can say that it is an unseen step, which allows us to perform our scenarios or tests.</a:t>
            </a:r>
          </a:p>
          <a:p>
            <a:pPr marL="285750" indent="-285750">
              <a:lnSpc>
                <a:spcPct val="100000"/>
              </a:lnSpc>
              <a:buFont typeface="Arial" panose="020B0604020202020204" pitchFamily="34" charset="0"/>
              <a:buChar char="•"/>
            </a:pPr>
            <a:r>
              <a:rPr lang="en-US" dirty="0"/>
              <a:t>These can be used to perform the prerequisite steps before testing any test scenario.</a:t>
            </a:r>
          </a:p>
          <a:p>
            <a:pPr marL="285750" indent="-285750">
              <a:lnSpc>
                <a:spcPct val="100000"/>
              </a:lnSpc>
              <a:buFont typeface="Arial" panose="020B0604020202020204" pitchFamily="34" charset="0"/>
              <a:buChar char="•"/>
            </a:pPr>
            <a:r>
              <a:rPr lang="en-US" dirty="0"/>
              <a:t>In the same way there are always after steps as well of the tests</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2008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xmlns="" id="{0B135027-F7DC-460C-95DF-C114993A54B4}"/>
              </a:ext>
            </a:extLst>
          </p:cNvPr>
          <p:cNvSpPr>
            <a:spLocks noGrp="1"/>
          </p:cNvSpPr>
          <p:nvPr>
            <p:ph idx="1"/>
          </p:nvPr>
        </p:nvSpPr>
        <p:spPr>
          <a:xfrm>
            <a:off x="407986" y="983108"/>
            <a:ext cx="11370945" cy="859537"/>
          </a:xfrm>
        </p:spPr>
        <p:txBody>
          <a:bodyPr/>
          <a:lstStyle/>
          <a:p>
            <a:r>
              <a:rPr lang="en-US" b="1" i="1" dirty="0"/>
              <a:t>Test Hooks with Single Scenario</a:t>
            </a:r>
            <a:endParaRPr lang="en-US" dirty="0"/>
          </a:p>
        </p:txBody>
      </p:sp>
      <p:graphicFrame>
        <p:nvGraphicFramePr>
          <p:cNvPr id="5" name="Table 4">
            <a:extLst>
              <a:ext uri="{FF2B5EF4-FFF2-40B4-BE49-F238E27FC236}">
                <a16:creationId xmlns:a16="http://schemas.microsoft.com/office/drawing/2014/main" xmlns="" id="{F7B66AAE-C10E-4E51-8022-280BFE190736}"/>
              </a:ext>
            </a:extLst>
          </p:cNvPr>
          <p:cNvGraphicFramePr>
            <a:graphicFrameLocks noGrp="1"/>
          </p:cNvGraphicFramePr>
          <p:nvPr>
            <p:extLst>
              <p:ext uri="{D42A27DB-BD31-4B8C-83A1-F6EECF244321}">
                <p14:modId xmlns:p14="http://schemas.microsoft.com/office/powerpoint/2010/main" val="3328548658"/>
              </p:ext>
            </p:extLst>
          </p:nvPr>
        </p:nvGraphicFramePr>
        <p:xfrm>
          <a:off x="236536" y="2243251"/>
          <a:ext cx="4522906" cy="1774508"/>
        </p:xfrm>
        <a:graphic>
          <a:graphicData uri="http://schemas.openxmlformats.org/drawingml/2006/table">
            <a:tbl>
              <a:tblPr/>
              <a:tblGrid>
                <a:gridCol w="764341">
                  <a:extLst>
                    <a:ext uri="{9D8B030D-6E8A-4147-A177-3AD203B41FA5}">
                      <a16:colId xmlns:a16="http://schemas.microsoft.com/office/drawing/2014/main" xmlns="" val="4154613674"/>
                    </a:ext>
                  </a:extLst>
                </a:gridCol>
                <a:gridCol w="3758565">
                  <a:extLst>
                    <a:ext uri="{9D8B030D-6E8A-4147-A177-3AD203B41FA5}">
                      <a16:colId xmlns:a16="http://schemas.microsoft.com/office/drawing/2014/main" xmlns="" val="1894435753"/>
                    </a:ext>
                  </a:extLst>
                </a:gridCol>
              </a:tblGrid>
              <a:tr h="1774508">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Test Hooks</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b="1" dirty="0">
                          <a:solidFill>
                            <a:srgbClr val="800080"/>
                          </a:solidFill>
                          <a:effectLst/>
                          <a:latin typeface="inherit"/>
                        </a:rPr>
                        <a:t>This</a:t>
                      </a:r>
                      <a:r>
                        <a:rPr lang="en-US" dirty="0">
                          <a:solidFill>
                            <a:srgbClr val="006FE0"/>
                          </a:solidFill>
                          <a:effectLst/>
                          <a:latin typeface="inherit"/>
                        </a:rPr>
                        <a:t> </a:t>
                      </a:r>
                      <a:r>
                        <a:rPr lang="en-US" dirty="0">
                          <a:solidFill>
                            <a:srgbClr val="000000"/>
                          </a:solidFill>
                          <a:effectLst/>
                          <a:latin typeface="inherit"/>
                        </a:rPr>
                        <a:t>scenario </a:t>
                      </a:r>
                      <a:r>
                        <a:rPr lang="en-US" b="1" dirty="0">
                          <a:solidFill>
                            <a:srgbClr val="800080"/>
                          </a:solidFill>
                          <a:effectLst/>
                          <a:latin typeface="inherit"/>
                        </a:rPr>
                        <a:t>is</a:t>
                      </a:r>
                      <a:r>
                        <a:rPr lang="en-US" dirty="0">
                          <a:solidFill>
                            <a:srgbClr val="006FE0"/>
                          </a:solidFill>
                          <a:effectLst/>
                          <a:latin typeface="inherit"/>
                        </a:rPr>
                        <a:t> </a:t>
                      </a:r>
                      <a:r>
                        <a:rPr lang="en-US" b="1" dirty="0">
                          <a:solidFill>
                            <a:srgbClr val="800080"/>
                          </a:solidFill>
                          <a:effectLst/>
                          <a:latin typeface="inherit"/>
                        </a:rPr>
                        <a:t>to</a:t>
                      </a:r>
                      <a:r>
                        <a:rPr lang="en-US" dirty="0">
                          <a:solidFill>
                            <a:srgbClr val="006FE0"/>
                          </a:solidFill>
                          <a:effectLst/>
                          <a:latin typeface="inherit"/>
                        </a:rPr>
                        <a:t> </a:t>
                      </a:r>
                      <a:r>
                        <a:rPr lang="en-US" dirty="0">
                          <a:solidFill>
                            <a:srgbClr val="000000"/>
                          </a:solidFill>
                          <a:effectLst/>
                          <a:latin typeface="inherit"/>
                        </a:rPr>
                        <a:t>test hooks functionality</a:t>
                      </a:r>
                    </a:p>
                    <a:p>
                      <a:pPr algn="l" fontAlgn="t"/>
                      <a:r>
                        <a:rPr lang="en-US" dirty="0">
                          <a:solidFill>
                            <a:srgbClr val="000000"/>
                          </a:solidFill>
                          <a:effectLst/>
                          <a:latin typeface="inherit"/>
                        </a:rPr>
                        <a:t>Given </a:t>
                      </a:r>
                      <a:r>
                        <a:rPr lang="en-US" b="1" dirty="0">
                          <a:solidFill>
                            <a:srgbClr val="800080"/>
                          </a:solidFill>
                          <a:effectLst/>
                          <a:latin typeface="inherit"/>
                        </a:rPr>
                        <a:t>this</a:t>
                      </a:r>
                      <a:r>
                        <a:rPr lang="en-US" dirty="0">
                          <a:solidFill>
                            <a:srgbClr val="006FE0"/>
                          </a:solidFill>
                          <a:effectLst/>
                          <a:latin typeface="inherit"/>
                        </a:rPr>
                        <a:t>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the first step</a:t>
                      </a:r>
                    </a:p>
                    <a:p>
                      <a:pPr algn="l" fontAlgn="t"/>
                      <a:r>
                        <a:rPr lang="en-US" dirty="0">
                          <a:solidFill>
                            <a:srgbClr val="000000"/>
                          </a:solidFill>
                          <a:effectLst/>
                          <a:latin typeface="inherit"/>
                        </a:rPr>
                        <a:t>When </a:t>
                      </a:r>
                      <a:r>
                        <a:rPr lang="en-US" b="1" dirty="0">
                          <a:solidFill>
                            <a:srgbClr val="800080"/>
                          </a:solidFill>
                          <a:effectLst/>
                          <a:latin typeface="inherit"/>
                        </a:rPr>
                        <a:t>this</a:t>
                      </a:r>
                      <a:r>
                        <a:rPr lang="en-US" dirty="0">
                          <a:solidFill>
                            <a:srgbClr val="006FE0"/>
                          </a:solidFill>
                          <a:effectLst/>
                          <a:latin typeface="inherit"/>
                        </a:rPr>
                        <a:t>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the second step</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b="1" dirty="0">
                          <a:solidFill>
                            <a:srgbClr val="800080"/>
                          </a:solidFill>
                          <a:effectLst/>
                          <a:latin typeface="inherit"/>
                        </a:rPr>
                        <a:t>this</a:t>
                      </a:r>
                      <a:r>
                        <a:rPr lang="en-US" dirty="0">
                          <a:solidFill>
                            <a:srgbClr val="006FE0"/>
                          </a:solidFill>
                          <a:effectLst/>
                          <a:latin typeface="inherit"/>
                        </a:rPr>
                        <a:t>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the third step</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820885850"/>
                  </a:ext>
                </a:extLst>
              </a:tr>
            </a:tbl>
          </a:graphicData>
        </a:graphic>
      </p:graphicFrame>
      <p:sp>
        <p:nvSpPr>
          <p:cNvPr id="10" name="TextBox 9">
            <a:extLst>
              <a:ext uri="{FF2B5EF4-FFF2-40B4-BE49-F238E27FC236}">
                <a16:creationId xmlns:a16="http://schemas.microsoft.com/office/drawing/2014/main" xmlns="" id="{2AEBAA1D-27AD-4F80-A88C-54E9DAB35574}"/>
              </a:ext>
            </a:extLst>
          </p:cNvPr>
          <p:cNvSpPr txBox="1"/>
          <p:nvPr/>
        </p:nvSpPr>
        <p:spPr>
          <a:xfrm>
            <a:off x="4886326" y="1277988"/>
            <a:ext cx="6610276" cy="53553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a:t>
            </a:r>
            <a:r>
              <a:rPr lang="en-US" dirty="0" err="1"/>
              <a:t>stepDefinition</a:t>
            </a:r>
            <a:r>
              <a:rPr lang="en-US" dirty="0"/>
              <a:t>;</a:t>
            </a:r>
          </a:p>
          <a:p>
            <a:r>
              <a:rPr lang="en-US" b="1" dirty="0"/>
              <a:t>import</a:t>
            </a:r>
            <a:r>
              <a:rPr lang="en-US" dirty="0"/>
              <a:t> </a:t>
            </a:r>
            <a:r>
              <a:rPr lang="en-US" dirty="0" err="1"/>
              <a:t>cucumber.api.java.en.Given</a:t>
            </a:r>
            <a:r>
              <a:rPr lang="en-US" dirty="0"/>
              <a:t>;</a:t>
            </a:r>
          </a:p>
          <a:p>
            <a:r>
              <a:rPr lang="en-US" b="1" dirty="0"/>
              <a:t>import</a:t>
            </a:r>
            <a:r>
              <a:rPr lang="en-US" dirty="0"/>
              <a:t> </a:t>
            </a:r>
            <a:r>
              <a:rPr lang="en-US" dirty="0" err="1"/>
              <a:t>cucumber.api.java.en.</a:t>
            </a:r>
            <a:r>
              <a:rPr lang="en-US" b="1" dirty="0" err="1"/>
              <a:t>Then</a:t>
            </a:r>
            <a:r>
              <a:rPr lang="en-US" dirty="0"/>
              <a:t>;</a:t>
            </a:r>
          </a:p>
          <a:p>
            <a:r>
              <a:rPr lang="en-US" b="1" dirty="0"/>
              <a:t>import</a:t>
            </a:r>
            <a:r>
              <a:rPr lang="en-US" dirty="0"/>
              <a:t> </a:t>
            </a:r>
            <a:r>
              <a:rPr lang="en-US" dirty="0" err="1"/>
              <a:t>cucumber.api.java.en.When</a:t>
            </a:r>
            <a:r>
              <a:rPr lang="en-US" dirty="0"/>
              <a:t>;</a:t>
            </a:r>
          </a:p>
          <a:p>
            <a:r>
              <a:rPr lang="en-US" dirty="0"/>
              <a:t> </a:t>
            </a:r>
          </a:p>
          <a:p>
            <a:r>
              <a:rPr lang="en-US" b="1" dirty="0"/>
              <a:t>public</a:t>
            </a:r>
            <a:r>
              <a:rPr lang="en-US" dirty="0"/>
              <a:t> </a:t>
            </a:r>
            <a:r>
              <a:rPr lang="en-US" b="1" dirty="0"/>
              <a:t>class</a:t>
            </a:r>
            <a:r>
              <a:rPr lang="en-US" dirty="0"/>
              <a:t> </a:t>
            </a:r>
            <a:r>
              <a:rPr lang="en-US" dirty="0" err="1"/>
              <a:t>Hooks_Steps</a:t>
            </a:r>
            <a:r>
              <a:rPr lang="en-US" dirty="0"/>
              <a:t> {</a:t>
            </a:r>
          </a:p>
          <a:p>
            <a:pPr lvl="1"/>
            <a:r>
              <a:rPr lang="en-US" i="1" dirty="0"/>
              <a:t>@Given</a:t>
            </a:r>
            <a:r>
              <a:rPr lang="en-US" dirty="0"/>
              <a:t>("^this is the first step$")</a:t>
            </a:r>
          </a:p>
          <a:p>
            <a:pPr lvl="1"/>
            <a:r>
              <a:rPr lang="en-US" b="1" dirty="0"/>
              <a:t>public</a:t>
            </a:r>
            <a:r>
              <a:rPr lang="en-US" dirty="0"/>
              <a:t> </a:t>
            </a:r>
            <a:r>
              <a:rPr lang="en-US" b="1" dirty="0"/>
              <a:t>void</a:t>
            </a:r>
            <a:r>
              <a:rPr lang="en-US" dirty="0"/>
              <a:t> </a:t>
            </a:r>
            <a:r>
              <a:rPr lang="en-US" dirty="0" err="1"/>
              <a:t>This_Is_The_First_Step</a:t>
            </a:r>
            <a:r>
              <a:rPr lang="en-US" dirty="0"/>
              <a:t>(){</a:t>
            </a:r>
          </a:p>
          <a:p>
            <a:pPr lvl="1"/>
            <a:r>
              <a:rPr lang="en-US" dirty="0"/>
              <a:t>	</a:t>
            </a:r>
            <a:r>
              <a:rPr lang="en-US" dirty="0" err="1"/>
              <a:t>System.out.println</a:t>
            </a:r>
            <a:r>
              <a:rPr lang="en-US" dirty="0"/>
              <a:t>("This is the first step");</a:t>
            </a:r>
          </a:p>
          <a:p>
            <a:pPr lvl="1"/>
            <a:r>
              <a:rPr lang="en-US" dirty="0"/>
              <a:t>}</a:t>
            </a:r>
          </a:p>
          <a:p>
            <a:pPr lvl="1"/>
            <a:r>
              <a:rPr lang="en-US" i="1" dirty="0"/>
              <a:t>@When</a:t>
            </a:r>
            <a:r>
              <a:rPr lang="en-US" dirty="0"/>
              <a:t>("^this is the second step$")</a:t>
            </a:r>
          </a:p>
          <a:p>
            <a:pPr lvl="1"/>
            <a:r>
              <a:rPr lang="en-US" b="1" dirty="0"/>
              <a:t>public</a:t>
            </a:r>
            <a:r>
              <a:rPr lang="en-US" dirty="0"/>
              <a:t> </a:t>
            </a:r>
            <a:r>
              <a:rPr lang="en-US" b="1" dirty="0"/>
              <a:t>void</a:t>
            </a:r>
            <a:r>
              <a:rPr lang="en-US" dirty="0"/>
              <a:t> </a:t>
            </a:r>
            <a:r>
              <a:rPr lang="en-US" dirty="0" err="1"/>
              <a:t>This_Is_The_Second_Step</a:t>
            </a:r>
            <a:r>
              <a:rPr lang="en-US" dirty="0"/>
              <a:t>(){</a:t>
            </a:r>
          </a:p>
          <a:p>
            <a:pPr lvl="1"/>
            <a:r>
              <a:rPr lang="en-US" dirty="0"/>
              <a:t>	</a:t>
            </a:r>
            <a:r>
              <a:rPr lang="en-US" dirty="0" err="1"/>
              <a:t>System.out.println</a:t>
            </a:r>
            <a:r>
              <a:rPr lang="en-US" dirty="0"/>
              <a:t>("This is the second step");</a:t>
            </a:r>
          </a:p>
          <a:p>
            <a:pPr lvl="1"/>
            <a:r>
              <a:rPr lang="en-US" dirty="0"/>
              <a:t>}</a:t>
            </a:r>
          </a:p>
          <a:p>
            <a:pPr lvl="1"/>
            <a:r>
              <a:rPr lang="en-US" i="1" dirty="0"/>
              <a:t>@Then</a:t>
            </a:r>
            <a:r>
              <a:rPr lang="en-US" dirty="0"/>
              <a:t>("^this is the third step$")</a:t>
            </a:r>
          </a:p>
          <a:p>
            <a:pPr lvl="1"/>
            <a:r>
              <a:rPr lang="en-US" b="1" dirty="0"/>
              <a:t>public</a:t>
            </a:r>
            <a:r>
              <a:rPr lang="en-US" dirty="0"/>
              <a:t> </a:t>
            </a:r>
            <a:r>
              <a:rPr lang="en-US" b="1" dirty="0"/>
              <a:t>void</a:t>
            </a:r>
            <a:r>
              <a:rPr lang="en-US" dirty="0"/>
              <a:t> </a:t>
            </a:r>
            <a:r>
              <a:rPr lang="en-US" dirty="0" err="1"/>
              <a:t>This_Is_The_Third_Step</a:t>
            </a:r>
            <a:r>
              <a:rPr lang="en-US" dirty="0"/>
              <a:t>(){</a:t>
            </a:r>
          </a:p>
          <a:p>
            <a:pPr lvl="1"/>
            <a:r>
              <a:rPr lang="en-US" dirty="0"/>
              <a:t>	</a:t>
            </a:r>
            <a:r>
              <a:rPr lang="en-US" dirty="0" err="1"/>
              <a:t>System.out.println</a:t>
            </a:r>
            <a:r>
              <a:rPr lang="en-US" dirty="0"/>
              <a:t>("This is the third step");</a:t>
            </a:r>
          </a:p>
          <a:p>
            <a:pPr lvl="1"/>
            <a:r>
              <a:rPr lang="en-US" dirty="0"/>
              <a:t>}</a:t>
            </a:r>
          </a:p>
          <a:p>
            <a:r>
              <a:rPr lang="en-US" dirty="0"/>
              <a:t>}</a:t>
            </a:r>
          </a:p>
        </p:txBody>
      </p:sp>
      <p:sp>
        <p:nvSpPr>
          <p:cNvPr id="11" name="TextBox 10">
            <a:extLst>
              <a:ext uri="{FF2B5EF4-FFF2-40B4-BE49-F238E27FC236}">
                <a16:creationId xmlns:a16="http://schemas.microsoft.com/office/drawing/2014/main" xmlns="" id="{6743A80C-3CEE-464F-95EA-95380D81D348}"/>
              </a:ext>
            </a:extLst>
          </p:cNvPr>
          <p:cNvSpPr txBox="1"/>
          <p:nvPr/>
        </p:nvSpPr>
        <p:spPr>
          <a:xfrm>
            <a:off x="5614629" y="816323"/>
            <a:ext cx="2258952" cy="369332"/>
          </a:xfrm>
          <a:prstGeom prst="rect">
            <a:avLst/>
          </a:prstGeom>
          <a:noFill/>
        </p:spPr>
        <p:txBody>
          <a:bodyPr wrap="none" rtlCol="0">
            <a:spAutoFit/>
          </a:bodyPr>
          <a:lstStyle/>
          <a:p>
            <a:r>
              <a:rPr lang="en-US" b="1" i="1" dirty="0"/>
              <a:t>Step Definitions</a:t>
            </a:r>
            <a:endParaRPr lang="en-US" dirty="0"/>
          </a:p>
        </p:txBody>
      </p:sp>
      <p:sp>
        <p:nvSpPr>
          <p:cNvPr id="12" name="TextBox 11">
            <a:extLst>
              <a:ext uri="{FF2B5EF4-FFF2-40B4-BE49-F238E27FC236}">
                <a16:creationId xmlns:a16="http://schemas.microsoft.com/office/drawing/2014/main" xmlns="" id="{C9185013-D221-4EE6-B741-52081673B13A}"/>
              </a:ext>
            </a:extLst>
          </p:cNvPr>
          <p:cNvSpPr txBox="1"/>
          <p:nvPr/>
        </p:nvSpPr>
        <p:spPr>
          <a:xfrm>
            <a:off x="945890" y="1657978"/>
            <a:ext cx="1723549" cy="369332"/>
          </a:xfrm>
          <a:prstGeom prst="rect">
            <a:avLst/>
          </a:prstGeom>
          <a:noFill/>
        </p:spPr>
        <p:txBody>
          <a:bodyPr wrap="none" rtlCol="0">
            <a:spAutoFit/>
          </a:bodyPr>
          <a:lstStyle/>
          <a:p>
            <a:r>
              <a:rPr lang="en-US" b="1" i="1" dirty="0"/>
              <a:t>Feature File</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8047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xmlns="" id="{0B135027-F7DC-460C-95DF-C114993A54B4}"/>
              </a:ext>
            </a:extLst>
          </p:cNvPr>
          <p:cNvSpPr>
            <a:spLocks noGrp="1"/>
          </p:cNvSpPr>
          <p:nvPr>
            <p:ph idx="1"/>
          </p:nvPr>
        </p:nvSpPr>
        <p:spPr>
          <a:xfrm>
            <a:off x="407986" y="983108"/>
            <a:ext cx="11370945" cy="859537"/>
          </a:xfrm>
        </p:spPr>
        <p:txBody>
          <a:bodyPr/>
          <a:lstStyle/>
          <a:p>
            <a:r>
              <a:rPr lang="en-US" b="1" i="1" dirty="0"/>
              <a:t>Test Hooks with Single Scenario</a:t>
            </a:r>
            <a:endParaRPr lang="en-US" dirty="0"/>
          </a:p>
        </p:txBody>
      </p:sp>
      <p:sp>
        <p:nvSpPr>
          <p:cNvPr id="10" name="TextBox 9">
            <a:extLst>
              <a:ext uri="{FF2B5EF4-FFF2-40B4-BE49-F238E27FC236}">
                <a16:creationId xmlns:a16="http://schemas.microsoft.com/office/drawing/2014/main" xmlns="" id="{2AEBAA1D-27AD-4F80-A88C-54E9DAB35574}"/>
              </a:ext>
            </a:extLst>
          </p:cNvPr>
          <p:cNvSpPr txBox="1"/>
          <p:nvPr/>
        </p:nvSpPr>
        <p:spPr>
          <a:xfrm>
            <a:off x="600076" y="2009430"/>
            <a:ext cx="6610276"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utilities;</a:t>
            </a:r>
          </a:p>
          <a:p>
            <a:r>
              <a:rPr lang="en-US" dirty="0"/>
              <a:t>import </a:t>
            </a:r>
            <a:r>
              <a:rPr lang="en-US" dirty="0" err="1"/>
              <a:t>cucumber.api.java.After</a:t>
            </a:r>
            <a:r>
              <a:rPr lang="en-US" dirty="0"/>
              <a:t>;</a:t>
            </a:r>
          </a:p>
          <a:p>
            <a:r>
              <a:rPr lang="en-US" dirty="0"/>
              <a:t>import </a:t>
            </a:r>
            <a:r>
              <a:rPr lang="en-US" dirty="0" err="1"/>
              <a:t>cucumber.api.java.Before</a:t>
            </a:r>
            <a:r>
              <a:rPr lang="en-US" dirty="0"/>
              <a:t>;</a:t>
            </a:r>
          </a:p>
          <a:p>
            <a:r>
              <a:rPr lang="en-US" dirty="0"/>
              <a:t> </a:t>
            </a:r>
          </a:p>
          <a:p>
            <a:r>
              <a:rPr lang="en-US" b="1" dirty="0"/>
              <a:t>public</a:t>
            </a:r>
            <a:r>
              <a:rPr lang="en-US" dirty="0"/>
              <a:t> </a:t>
            </a:r>
            <a:r>
              <a:rPr lang="en-US" b="1" dirty="0"/>
              <a:t>class</a:t>
            </a:r>
            <a:r>
              <a:rPr lang="en-US" dirty="0"/>
              <a:t> Hooks {</a:t>
            </a:r>
          </a:p>
          <a:p>
            <a:r>
              <a:rPr lang="en-US" dirty="0"/>
              <a:t>@Before</a:t>
            </a:r>
          </a:p>
          <a:p>
            <a:r>
              <a:rPr lang="en-US" dirty="0"/>
              <a:t>    </a:t>
            </a:r>
            <a:r>
              <a:rPr lang="en-US" b="1" dirty="0"/>
              <a:t>public</a:t>
            </a:r>
            <a:r>
              <a:rPr lang="en-US" dirty="0"/>
              <a:t> </a:t>
            </a:r>
            <a:r>
              <a:rPr lang="en-US" b="1" dirty="0"/>
              <a:t>void</a:t>
            </a:r>
            <a:r>
              <a:rPr lang="en-US" dirty="0"/>
              <a:t> </a:t>
            </a:r>
            <a:r>
              <a:rPr lang="en-US" dirty="0" err="1"/>
              <a:t>beforeScenario</a:t>
            </a:r>
            <a:r>
              <a:rPr lang="en-US" dirty="0"/>
              <a:t>(){</a:t>
            </a:r>
          </a:p>
          <a:p>
            <a:r>
              <a:rPr lang="en-US" dirty="0"/>
              <a:t>        </a:t>
            </a:r>
            <a:r>
              <a:rPr lang="en-US" dirty="0" err="1"/>
              <a:t>System.out.println</a:t>
            </a:r>
            <a:r>
              <a:rPr lang="en-US" dirty="0"/>
              <a:t>("This will run before the Scenario");</a:t>
            </a:r>
          </a:p>
          <a:p>
            <a:r>
              <a:rPr lang="en-US" dirty="0"/>
              <a:t>    } </a:t>
            </a:r>
          </a:p>
          <a:p>
            <a:r>
              <a:rPr lang="en-US" dirty="0"/>
              <a:t>@After</a:t>
            </a:r>
          </a:p>
          <a:p>
            <a:r>
              <a:rPr lang="en-US" dirty="0"/>
              <a:t>    </a:t>
            </a:r>
            <a:r>
              <a:rPr lang="en-US" b="1" dirty="0"/>
              <a:t>public</a:t>
            </a:r>
            <a:r>
              <a:rPr lang="en-US" dirty="0"/>
              <a:t> </a:t>
            </a:r>
            <a:r>
              <a:rPr lang="en-US" b="1" dirty="0"/>
              <a:t>void</a:t>
            </a:r>
            <a:r>
              <a:rPr lang="en-US" dirty="0"/>
              <a:t> </a:t>
            </a:r>
            <a:r>
              <a:rPr lang="en-US" dirty="0" err="1"/>
              <a:t>afterScenario</a:t>
            </a:r>
            <a:r>
              <a:rPr lang="en-US" dirty="0"/>
              <a:t>(){</a:t>
            </a:r>
          </a:p>
          <a:p>
            <a:r>
              <a:rPr lang="en-US" dirty="0"/>
              <a:t>        </a:t>
            </a:r>
            <a:r>
              <a:rPr lang="en-US" dirty="0" err="1"/>
              <a:t>System.out.println</a:t>
            </a:r>
            <a:r>
              <a:rPr lang="en-US" dirty="0"/>
              <a:t>("This will run after the Scenario");</a:t>
            </a:r>
          </a:p>
          <a:p>
            <a:r>
              <a:rPr lang="en-US" dirty="0"/>
              <a:t>    }</a:t>
            </a:r>
          </a:p>
          <a:p>
            <a:r>
              <a:rPr lang="en-US" dirty="0"/>
              <a:t>}</a:t>
            </a:r>
          </a:p>
        </p:txBody>
      </p:sp>
      <p:sp>
        <p:nvSpPr>
          <p:cNvPr id="11" name="TextBox 10">
            <a:extLst>
              <a:ext uri="{FF2B5EF4-FFF2-40B4-BE49-F238E27FC236}">
                <a16:creationId xmlns:a16="http://schemas.microsoft.com/office/drawing/2014/main" xmlns="" id="{6743A80C-3CEE-464F-95EA-95380D81D348}"/>
              </a:ext>
            </a:extLst>
          </p:cNvPr>
          <p:cNvSpPr txBox="1"/>
          <p:nvPr/>
        </p:nvSpPr>
        <p:spPr>
          <a:xfrm>
            <a:off x="600076" y="1556706"/>
            <a:ext cx="987771" cy="369332"/>
          </a:xfrm>
          <a:prstGeom prst="rect">
            <a:avLst/>
          </a:prstGeom>
          <a:noFill/>
        </p:spPr>
        <p:txBody>
          <a:bodyPr wrap="none" rtlCol="0">
            <a:spAutoFit/>
          </a:bodyPr>
          <a:lstStyle/>
          <a:p>
            <a:r>
              <a:rPr lang="en-US" b="1" i="1" dirty="0"/>
              <a:t>Hooks</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2518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25214-38A6-4066-9035-D94CA5A56B84}"/>
              </a:ext>
            </a:extLst>
          </p:cNvPr>
          <p:cNvSpPr>
            <a:spLocks noGrp="1"/>
          </p:cNvSpPr>
          <p:nvPr>
            <p:ph type="title"/>
          </p:nvPr>
        </p:nvSpPr>
        <p:spPr/>
        <p:txBody>
          <a:bodyPr/>
          <a:lstStyle/>
          <a:p>
            <a:r>
              <a:rPr lang="en-US" dirty="0"/>
              <a:t>Cucumber Hooks</a:t>
            </a:r>
          </a:p>
        </p:txBody>
      </p:sp>
      <p:sp>
        <p:nvSpPr>
          <p:cNvPr id="3" name="Content Placeholder 2">
            <a:extLst>
              <a:ext uri="{FF2B5EF4-FFF2-40B4-BE49-F238E27FC236}">
                <a16:creationId xmlns:a16="http://schemas.microsoft.com/office/drawing/2014/main" xmlns="" id="{0B135027-F7DC-460C-95DF-C114993A54B4}"/>
              </a:ext>
            </a:extLst>
          </p:cNvPr>
          <p:cNvSpPr>
            <a:spLocks noGrp="1"/>
          </p:cNvSpPr>
          <p:nvPr>
            <p:ph idx="1"/>
          </p:nvPr>
        </p:nvSpPr>
        <p:spPr>
          <a:xfrm>
            <a:off x="407986" y="983108"/>
            <a:ext cx="11370945" cy="859537"/>
          </a:xfrm>
        </p:spPr>
        <p:txBody>
          <a:bodyPr/>
          <a:lstStyle/>
          <a:p>
            <a:r>
              <a:rPr lang="en-US" b="1" i="1" dirty="0"/>
              <a:t>Test Hooks with Single Scenario</a:t>
            </a:r>
            <a:endParaRPr lang="en-US" dirty="0"/>
          </a:p>
        </p:txBody>
      </p:sp>
      <p:sp>
        <p:nvSpPr>
          <p:cNvPr id="11" name="TextBox 10">
            <a:extLst>
              <a:ext uri="{FF2B5EF4-FFF2-40B4-BE49-F238E27FC236}">
                <a16:creationId xmlns:a16="http://schemas.microsoft.com/office/drawing/2014/main" xmlns="" id="{6743A80C-3CEE-464F-95EA-95380D81D348}"/>
              </a:ext>
            </a:extLst>
          </p:cNvPr>
          <p:cNvSpPr txBox="1"/>
          <p:nvPr/>
        </p:nvSpPr>
        <p:spPr>
          <a:xfrm>
            <a:off x="600076" y="1556706"/>
            <a:ext cx="1083951" cy="369332"/>
          </a:xfrm>
          <a:prstGeom prst="rect">
            <a:avLst/>
          </a:prstGeom>
          <a:noFill/>
        </p:spPr>
        <p:txBody>
          <a:bodyPr wrap="none" rtlCol="0">
            <a:spAutoFit/>
          </a:bodyPr>
          <a:lstStyle/>
          <a:p>
            <a:r>
              <a:rPr lang="en-US" b="1" i="1" dirty="0"/>
              <a:t>Output</a:t>
            </a:r>
            <a:endParaRPr lang="en-US" dirty="0"/>
          </a:p>
        </p:txBody>
      </p:sp>
      <p:pic>
        <p:nvPicPr>
          <p:cNvPr id="13314" name="Picture 2" descr="Cucumber Hooks">
            <a:extLst>
              <a:ext uri="{FF2B5EF4-FFF2-40B4-BE49-F238E27FC236}">
                <a16:creationId xmlns:a16="http://schemas.microsoft.com/office/drawing/2014/main" xmlns="" id="{41D8BD26-DC01-4F01-AF5C-3D7A47C81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6" y="2415219"/>
            <a:ext cx="8134350" cy="28860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8559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p:txBody>
          <a:bodyPr/>
          <a:lstStyle/>
          <a:p>
            <a:r>
              <a:rPr lang="en-US" dirty="0"/>
              <a:t>Background in Cucumber</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b="1" i="1" dirty="0"/>
              <a:t>Background in Cucumber </a:t>
            </a:r>
            <a:r>
              <a:rPr lang="en-US" dirty="0"/>
              <a:t>is used to define a step or series of steps which are common to all the tests in the feature file. </a:t>
            </a:r>
          </a:p>
          <a:p>
            <a:pPr marL="285750" indent="-285750">
              <a:lnSpc>
                <a:spcPct val="100000"/>
              </a:lnSpc>
              <a:buFont typeface="Arial" panose="020B0604020202020204" pitchFamily="34" charset="0"/>
              <a:buChar char="•"/>
            </a:pPr>
            <a:r>
              <a:rPr lang="en-US" dirty="0"/>
              <a:t>It allows you to add some context to the scenarios for a feature where it is defined. </a:t>
            </a:r>
          </a:p>
          <a:p>
            <a:pPr marL="285750" indent="-285750">
              <a:lnSpc>
                <a:spcPct val="100000"/>
              </a:lnSpc>
              <a:buFont typeface="Arial" panose="020B0604020202020204" pitchFamily="34" charset="0"/>
              <a:buChar char="•"/>
            </a:pPr>
            <a:r>
              <a:rPr lang="en-US" dirty="0"/>
              <a:t>A Background is much like a scenario containing a number of steps. But it runs before each and every scenario where for a feature in which it is defined.</a:t>
            </a:r>
          </a:p>
          <a:p>
            <a:pPr marL="285750" indent="-285750">
              <a:lnSpc>
                <a:spcPct val="100000"/>
              </a:lnSpc>
              <a:buFont typeface="Arial" panose="020B0604020202020204" pitchFamily="34" charset="0"/>
              <a:buChar char="•"/>
            </a:pPr>
            <a:endParaRPr lang="en-US" dirty="0"/>
          </a:p>
          <a:p>
            <a:pPr marL="285750" indent="-285750">
              <a:buFont typeface="Arial" panose="020B0604020202020204" pitchFamily="34" charset="0"/>
              <a:buChar char="•"/>
            </a:pPr>
            <a:r>
              <a:rPr lang="en-US" i="1" dirty="0"/>
              <a:t>For example to purchase a product on any E-Commerce website, you need to do following steps:</a:t>
            </a:r>
            <a:endParaRPr lang="en-US" dirty="0"/>
          </a:p>
          <a:p>
            <a:pPr marL="460772" lvl="1" indent="-285750">
              <a:buFont typeface="Arial" panose="020B0604020202020204" pitchFamily="34" charset="0"/>
              <a:buChar char="•"/>
            </a:pPr>
            <a:r>
              <a:rPr lang="en-US" i="1" dirty="0"/>
              <a:t>Navigate to Login Page</a:t>
            </a:r>
            <a:endParaRPr lang="en-US" dirty="0"/>
          </a:p>
          <a:p>
            <a:pPr marL="460772" lvl="1" indent="-285750">
              <a:buFont typeface="Arial" panose="020B0604020202020204" pitchFamily="34" charset="0"/>
              <a:buChar char="•"/>
            </a:pPr>
            <a:r>
              <a:rPr lang="en-US" i="1" dirty="0"/>
              <a:t>Submit </a:t>
            </a:r>
            <a:r>
              <a:rPr lang="en-US" i="1" dirty="0" err="1"/>
              <a:t>UserName</a:t>
            </a:r>
            <a:r>
              <a:rPr lang="en-US" i="1" dirty="0"/>
              <a:t> and Password</a:t>
            </a:r>
            <a:endParaRPr lang="en-US" dirty="0"/>
          </a:p>
          <a:p>
            <a:pPr lvl="1" indent="0">
              <a:lnSpc>
                <a:spcPct val="100000"/>
              </a:lnSpc>
              <a:buNone/>
            </a:pPr>
            <a:r>
              <a:rPr lang="en-US" dirty="0"/>
              <a:t>After these steps only you will be able to add a product to your </a:t>
            </a:r>
            <a:r>
              <a:rPr lang="en-US" i="1" dirty="0"/>
              <a:t>cart/basket</a:t>
            </a:r>
            <a:r>
              <a:rPr lang="en-US" dirty="0"/>
              <a:t> and able to perform the payment. Now as we are in a feature file where we will be testing only the </a:t>
            </a:r>
            <a:r>
              <a:rPr lang="en-US" i="1" dirty="0"/>
              <a:t>Add to Cart</a:t>
            </a:r>
            <a:r>
              <a:rPr lang="en-US" dirty="0"/>
              <a:t>  or </a:t>
            </a:r>
            <a:r>
              <a:rPr lang="en-US" i="1" dirty="0"/>
              <a:t>Add to Bag</a:t>
            </a:r>
            <a:r>
              <a:rPr lang="en-US" dirty="0"/>
              <a:t> functionality, these tests become common for all tests.</a:t>
            </a:r>
          </a:p>
          <a:p>
            <a:pPr lvl="1" indent="0">
              <a:lnSpc>
                <a:spcPct val="100000"/>
              </a:lnSpc>
              <a:buNone/>
            </a:pPr>
            <a:r>
              <a:rPr lang="en-US" dirty="0"/>
              <a:t>So instead of writing them again and again for all tests we can move it under the </a:t>
            </a:r>
            <a:r>
              <a:rPr lang="en-US" i="1" dirty="0"/>
              <a:t>Background</a:t>
            </a:r>
            <a:r>
              <a:rPr lang="en-US" dirty="0"/>
              <a:t> keyword.</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8104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568323"/>
          </a:xfrm>
        </p:spPr>
        <p:txBody>
          <a:bodyPr>
            <a:normAutofit/>
          </a:bodyPr>
          <a:lstStyle/>
          <a:p>
            <a:r>
              <a:rPr lang="en-US" dirty="0"/>
              <a:t>Background in Cucumber</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a:xfrm>
            <a:off x="410527" y="986775"/>
            <a:ext cx="11370945" cy="568323"/>
          </a:xfrm>
        </p:spPr>
        <p:txBody>
          <a:bodyPr>
            <a:normAutofit fontScale="92500" lnSpcReduction="10000"/>
          </a:bodyPr>
          <a:lstStyle/>
          <a:p>
            <a:pPr marL="285750" indent="-285750">
              <a:lnSpc>
                <a:spcPct val="100000"/>
              </a:lnSpc>
              <a:buFont typeface="Arial" panose="020B0604020202020204" pitchFamily="34" charset="0"/>
              <a:buChar char="•"/>
            </a:pPr>
            <a:r>
              <a:rPr lang="en-US" dirty="0"/>
              <a:t>If we create a feature file of the scenario we explained above, this is how it will look like:</a:t>
            </a:r>
          </a:p>
          <a:p>
            <a:pPr marL="285750" indent="-285750">
              <a:lnSpc>
                <a:spcPct val="100000"/>
              </a:lnSpc>
              <a:buFont typeface="Arial" panose="020B0604020202020204" pitchFamily="34" charset="0"/>
              <a:buChar char="•"/>
            </a:pPr>
            <a:r>
              <a:rPr lang="en-US" b="1" i="1" dirty="0"/>
              <a:t>Feature File</a:t>
            </a:r>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647700" y="1555098"/>
            <a:ext cx="9029395" cy="507831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Feature: Test Background Feature</a:t>
            </a:r>
          </a:p>
          <a:p>
            <a:r>
              <a:rPr lang="en-US" dirty="0"/>
              <a:t>Description: The purpose of </a:t>
            </a:r>
            <a:r>
              <a:rPr lang="en-US" b="1" dirty="0"/>
              <a:t>this</a:t>
            </a:r>
            <a:r>
              <a:rPr lang="en-US" dirty="0"/>
              <a:t> feature </a:t>
            </a:r>
            <a:r>
              <a:rPr lang="en-US" b="1" dirty="0"/>
              <a:t>is</a:t>
            </a:r>
            <a:r>
              <a:rPr lang="en-US" dirty="0"/>
              <a:t> </a:t>
            </a:r>
            <a:r>
              <a:rPr lang="en-US" b="1" dirty="0"/>
              <a:t>to</a:t>
            </a:r>
            <a:r>
              <a:rPr lang="en-US" dirty="0"/>
              <a:t> test the Background keyword</a:t>
            </a:r>
          </a:p>
          <a:p>
            <a:r>
              <a:rPr lang="en-US" dirty="0"/>
              <a:t> </a:t>
            </a:r>
          </a:p>
          <a:p>
            <a:r>
              <a:rPr lang="en-US" dirty="0"/>
              <a:t>Background: User </a:t>
            </a:r>
            <a:r>
              <a:rPr lang="en-US" b="1" dirty="0"/>
              <a:t>is</a:t>
            </a:r>
            <a:r>
              <a:rPr lang="en-US" dirty="0"/>
              <a:t> Logged </a:t>
            </a:r>
            <a:r>
              <a:rPr lang="en-US" b="1" dirty="0"/>
              <a:t>In</a:t>
            </a:r>
            <a:endParaRPr lang="en-US" dirty="0"/>
          </a:p>
          <a:p>
            <a:r>
              <a:rPr lang="en-US" dirty="0"/>
              <a:t>Given I navigate </a:t>
            </a:r>
            <a:r>
              <a:rPr lang="en-US" b="1" dirty="0"/>
              <a:t>to</a:t>
            </a:r>
            <a:r>
              <a:rPr lang="en-US" dirty="0"/>
              <a:t> the login page</a:t>
            </a:r>
          </a:p>
          <a:p>
            <a:r>
              <a:rPr lang="en-US" dirty="0"/>
              <a:t>When I submit username </a:t>
            </a:r>
            <a:r>
              <a:rPr lang="en-US" b="1" dirty="0"/>
              <a:t>and</a:t>
            </a:r>
            <a:r>
              <a:rPr lang="en-US" dirty="0"/>
              <a:t> password</a:t>
            </a:r>
          </a:p>
          <a:p>
            <a:r>
              <a:rPr lang="en-US" b="1" dirty="0"/>
              <a:t>Then</a:t>
            </a:r>
            <a:r>
              <a:rPr lang="en-US" dirty="0"/>
              <a:t> I should be logged </a:t>
            </a:r>
            <a:r>
              <a:rPr lang="en-US" b="1" dirty="0"/>
              <a:t>in</a:t>
            </a:r>
            <a:r>
              <a:rPr lang="en-US" dirty="0"/>
              <a:t> </a:t>
            </a:r>
          </a:p>
          <a:p>
            <a:r>
              <a:rPr lang="en-US" dirty="0"/>
              <a:t> </a:t>
            </a:r>
          </a:p>
          <a:p>
            <a:r>
              <a:rPr lang="en-US" dirty="0"/>
              <a:t>Scenario: Search a product </a:t>
            </a:r>
            <a:r>
              <a:rPr lang="en-US" b="1" dirty="0"/>
              <a:t>and</a:t>
            </a:r>
            <a:r>
              <a:rPr lang="en-US" dirty="0"/>
              <a:t> add the first product </a:t>
            </a:r>
            <a:r>
              <a:rPr lang="en-US" b="1" dirty="0"/>
              <a:t>to</a:t>
            </a:r>
            <a:r>
              <a:rPr lang="en-US" dirty="0"/>
              <a:t> the User basket</a:t>
            </a:r>
          </a:p>
          <a:p>
            <a:r>
              <a:rPr lang="en-US" dirty="0"/>
              <a:t>Given User search </a:t>
            </a:r>
            <a:r>
              <a:rPr lang="en-US" b="1" dirty="0"/>
              <a:t>for</a:t>
            </a:r>
            <a:r>
              <a:rPr lang="en-US" dirty="0"/>
              <a:t> Lenovo Laptop</a:t>
            </a:r>
          </a:p>
          <a:p>
            <a:r>
              <a:rPr lang="en-US" dirty="0"/>
              <a:t>When Add the first laptop that appears </a:t>
            </a:r>
            <a:r>
              <a:rPr lang="en-US" b="1" dirty="0"/>
              <a:t>in</a:t>
            </a:r>
            <a:r>
              <a:rPr lang="en-US" dirty="0"/>
              <a:t> the search result </a:t>
            </a:r>
            <a:r>
              <a:rPr lang="en-US" b="1" dirty="0"/>
              <a:t>to</a:t>
            </a:r>
            <a:r>
              <a:rPr lang="en-US" dirty="0"/>
              <a:t> the basket</a:t>
            </a:r>
          </a:p>
          <a:p>
            <a:r>
              <a:rPr lang="en-US" b="1" dirty="0"/>
              <a:t>Then</a:t>
            </a:r>
            <a:r>
              <a:rPr lang="en-US" dirty="0"/>
              <a:t> User basket should display with added item</a:t>
            </a:r>
          </a:p>
          <a:p>
            <a:r>
              <a:rPr lang="en-US" dirty="0"/>
              <a:t> </a:t>
            </a:r>
          </a:p>
          <a:p>
            <a:r>
              <a:rPr lang="en-US" dirty="0"/>
              <a:t>Scenario: Navigate </a:t>
            </a:r>
            <a:r>
              <a:rPr lang="en-US" b="1" dirty="0"/>
              <a:t>to</a:t>
            </a:r>
            <a:r>
              <a:rPr lang="en-US" dirty="0"/>
              <a:t> a product </a:t>
            </a:r>
            <a:r>
              <a:rPr lang="en-US" b="1" dirty="0"/>
              <a:t>and</a:t>
            </a:r>
            <a:r>
              <a:rPr lang="en-US" dirty="0"/>
              <a:t> add the same </a:t>
            </a:r>
            <a:r>
              <a:rPr lang="en-US" b="1" dirty="0"/>
              <a:t>to</a:t>
            </a:r>
            <a:r>
              <a:rPr lang="en-US" dirty="0"/>
              <a:t> the User basket</a:t>
            </a:r>
          </a:p>
          <a:p>
            <a:r>
              <a:rPr lang="en-US" dirty="0"/>
              <a:t>Given User navigate </a:t>
            </a:r>
            <a:r>
              <a:rPr lang="en-US" b="1" dirty="0"/>
              <a:t>for</a:t>
            </a:r>
            <a:r>
              <a:rPr lang="en-US" dirty="0"/>
              <a:t> Lenovo Laptop</a:t>
            </a:r>
          </a:p>
          <a:p>
            <a:r>
              <a:rPr lang="en-US" dirty="0"/>
              <a:t>When Add the laptop </a:t>
            </a:r>
            <a:r>
              <a:rPr lang="en-US" b="1" dirty="0"/>
              <a:t>to</a:t>
            </a:r>
            <a:r>
              <a:rPr lang="en-US" dirty="0"/>
              <a:t> the basket</a:t>
            </a:r>
          </a:p>
          <a:p>
            <a:r>
              <a:rPr lang="en-US" b="1" dirty="0"/>
              <a:t>Then</a:t>
            </a:r>
            <a:r>
              <a:rPr lang="en-US" dirty="0"/>
              <a:t> User basket should display with added item</a:t>
            </a:r>
          </a:p>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218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568323"/>
          </a:xfrm>
        </p:spPr>
        <p:txBody>
          <a:bodyPr>
            <a:normAutofit/>
          </a:bodyPr>
          <a:lstStyle/>
          <a:p>
            <a:r>
              <a:rPr lang="en-US" dirty="0"/>
              <a:t>Background in Cucumber</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a:xfrm>
            <a:off x="410527" y="986775"/>
            <a:ext cx="11370945" cy="1705625"/>
          </a:xfrm>
        </p:spPr>
        <p:txBody>
          <a:bodyPr>
            <a:normAutofit/>
          </a:bodyPr>
          <a:lstStyle/>
          <a:p>
            <a:pPr marL="285750" indent="-285750">
              <a:lnSpc>
                <a:spcPct val="100000"/>
              </a:lnSpc>
              <a:buFont typeface="Arial" panose="020B0604020202020204" pitchFamily="34" charset="0"/>
              <a:buChar char="•"/>
            </a:pPr>
            <a:r>
              <a:rPr lang="en-US" dirty="0"/>
              <a:t>In the this example, we have two different scenarios where user is adding a product from search and directly from product page. </a:t>
            </a:r>
          </a:p>
          <a:p>
            <a:pPr marL="285750" indent="-285750">
              <a:lnSpc>
                <a:spcPct val="100000"/>
              </a:lnSpc>
              <a:buFont typeface="Arial" panose="020B0604020202020204" pitchFamily="34" charset="0"/>
              <a:buChar char="•"/>
            </a:pPr>
            <a:r>
              <a:rPr lang="en-US" dirty="0"/>
              <a:t>But the common step is to log In to website for both the scenario. </a:t>
            </a:r>
          </a:p>
          <a:p>
            <a:pPr marL="285750" indent="-285750">
              <a:lnSpc>
                <a:spcPct val="100000"/>
              </a:lnSpc>
              <a:buFont typeface="Arial" panose="020B0604020202020204" pitchFamily="34" charset="0"/>
              <a:buChar char="•"/>
            </a:pPr>
            <a:r>
              <a:rPr lang="en-US" i="1" dirty="0"/>
              <a:t>This is why we creates another Scenario for Log In but named it as Background rather then a Scenario. </a:t>
            </a:r>
            <a:r>
              <a:rPr lang="en-US" dirty="0"/>
              <a:t>So that it executes for both the </a:t>
            </a:r>
            <a:r>
              <a:rPr lang="en-US" dirty="0" err="1"/>
              <a:t>Scenarios</a:t>
            </a:r>
            <a:r>
              <a:rPr lang="en-US" b="1" i="1" dirty="0" err="1"/>
              <a:t>Feature</a:t>
            </a:r>
            <a:r>
              <a:rPr lang="en-US" b="1" i="1" dirty="0"/>
              <a:t> File</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2024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60669" y="2349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625477"/>
            <a:ext cx="11370945" cy="568323"/>
          </a:xfrm>
        </p:spPr>
        <p:txBody>
          <a:bodyPr/>
          <a:lstStyle/>
          <a:p>
            <a:r>
              <a:rPr lang="en-US" b="1" i="1" dirty="0"/>
              <a:t>Step Definitions</a:t>
            </a:r>
            <a:r>
              <a:rPr lang="en-US" dirty="0"/>
              <a:t> </a:t>
            </a:r>
            <a:endParaRPr lang="en-US" b="1" dirty="0"/>
          </a:p>
          <a:p>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410526" y="906368"/>
            <a:ext cx="9825673" cy="58477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b="1" dirty="0"/>
              <a:t>public</a:t>
            </a:r>
            <a:r>
              <a:rPr lang="en-US" sz="1100" dirty="0"/>
              <a:t> </a:t>
            </a:r>
            <a:r>
              <a:rPr lang="en-US" sz="1100" b="1" dirty="0"/>
              <a:t>class</a:t>
            </a:r>
            <a:r>
              <a:rPr lang="en-US" sz="1100" dirty="0"/>
              <a:t> </a:t>
            </a:r>
            <a:r>
              <a:rPr lang="en-US" sz="1100" dirty="0" err="1"/>
              <a:t>BackGround_Steps</a:t>
            </a:r>
            <a:r>
              <a:rPr lang="en-US" sz="1100" dirty="0"/>
              <a:t> {</a:t>
            </a:r>
          </a:p>
          <a:p>
            <a:r>
              <a:rPr lang="en-US" sz="1100" i="1" dirty="0"/>
              <a:t>@Given</a:t>
            </a:r>
            <a:r>
              <a:rPr lang="en-US" sz="1100" dirty="0"/>
              <a:t>("^I navigate to the login page$")</a:t>
            </a:r>
          </a:p>
          <a:p>
            <a:r>
              <a:rPr lang="en-US" sz="1100" b="1" dirty="0"/>
              <a:t>public</a:t>
            </a:r>
            <a:r>
              <a:rPr lang="en-US" sz="1100" dirty="0"/>
              <a:t> </a:t>
            </a:r>
            <a:r>
              <a:rPr lang="en-US" sz="1100" b="1" dirty="0"/>
              <a:t>void</a:t>
            </a:r>
            <a:r>
              <a:rPr lang="en-US" sz="1100" dirty="0"/>
              <a:t> </a:t>
            </a:r>
            <a:r>
              <a:rPr lang="en-US" sz="1100" dirty="0" err="1"/>
              <a:t>i_navigate_to_the_login_page</a:t>
            </a:r>
            <a:r>
              <a:rPr lang="en-US" sz="1100" dirty="0"/>
              <a:t>() </a:t>
            </a:r>
            <a:r>
              <a:rPr lang="en-US" sz="1100" b="1" dirty="0"/>
              <a:t>throws</a:t>
            </a:r>
            <a:r>
              <a:rPr lang="en-US" sz="1100" dirty="0"/>
              <a:t> Throwable {</a:t>
            </a:r>
          </a:p>
          <a:p>
            <a:r>
              <a:rPr lang="en-US" sz="1100" dirty="0" err="1"/>
              <a:t>System.out.println</a:t>
            </a:r>
            <a:r>
              <a:rPr lang="en-US" sz="1100" dirty="0"/>
              <a:t>("I am at the </a:t>
            </a:r>
            <a:r>
              <a:rPr lang="en-US" sz="1100" dirty="0" err="1"/>
              <a:t>LogIn</a:t>
            </a:r>
            <a:r>
              <a:rPr lang="en-US" sz="1100" dirty="0"/>
              <a:t> Page");</a:t>
            </a:r>
          </a:p>
          <a:p>
            <a:r>
              <a:rPr lang="en-US" sz="1100" dirty="0"/>
              <a:t>}</a:t>
            </a:r>
          </a:p>
          <a:p>
            <a:r>
              <a:rPr lang="en-US" sz="1100" i="1" dirty="0"/>
              <a:t>@When</a:t>
            </a:r>
            <a:r>
              <a:rPr lang="en-US" sz="1100" dirty="0"/>
              <a:t>("^I submit username and password$")</a:t>
            </a:r>
          </a:p>
          <a:p>
            <a:r>
              <a:rPr lang="en-US" sz="1100" b="1" dirty="0"/>
              <a:t>public</a:t>
            </a:r>
            <a:r>
              <a:rPr lang="en-US" sz="1100" dirty="0"/>
              <a:t> </a:t>
            </a:r>
            <a:r>
              <a:rPr lang="en-US" sz="1100" b="1" dirty="0"/>
              <a:t>void</a:t>
            </a:r>
            <a:r>
              <a:rPr lang="en-US" sz="1100" dirty="0"/>
              <a:t> </a:t>
            </a:r>
            <a:r>
              <a:rPr lang="en-US" sz="1100" dirty="0" err="1"/>
              <a:t>i_submit_username_and_password</a:t>
            </a:r>
            <a:r>
              <a:rPr lang="en-US" sz="1100" dirty="0"/>
              <a:t>() </a:t>
            </a:r>
            <a:r>
              <a:rPr lang="en-US" sz="1100" b="1" dirty="0"/>
              <a:t>throws</a:t>
            </a:r>
            <a:r>
              <a:rPr lang="en-US" sz="1100" dirty="0"/>
              <a:t> Throwable {</a:t>
            </a:r>
          </a:p>
          <a:p>
            <a:r>
              <a:rPr lang="en-US" sz="1100" dirty="0" err="1"/>
              <a:t>System.out.println</a:t>
            </a:r>
            <a:r>
              <a:rPr lang="en-US" sz="1100" dirty="0"/>
              <a:t>("I Submit my Username and Password");</a:t>
            </a:r>
          </a:p>
          <a:p>
            <a:r>
              <a:rPr lang="en-US" sz="1100" dirty="0"/>
              <a:t>}</a:t>
            </a:r>
          </a:p>
          <a:p>
            <a:r>
              <a:rPr lang="en-US" sz="1100" i="1" dirty="0"/>
              <a:t>@Then</a:t>
            </a:r>
            <a:r>
              <a:rPr lang="en-US" sz="1100" dirty="0"/>
              <a:t>("^I should be logged in$")</a:t>
            </a:r>
          </a:p>
          <a:p>
            <a:r>
              <a:rPr lang="en-US" sz="1100" b="1" dirty="0"/>
              <a:t>public</a:t>
            </a:r>
            <a:r>
              <a:rPr lang="en-US" sz="1100" dirty="0"/>
              <a:t> </a:t>
            </a:r>
            <a:r>
              <a:rPr lang="en-US" sz="1100" b="1" dirty="0"/>
              <a:t>void</a:t>
            </a:r>
            <a:r>
              <a:rPr lang="en-US" sz="1100" dirty="0"/>
              <a:t> </a:t>
            </a:r>
            <a:r>
              <a:rPr lang="en-US" sz="1100" dirty="0" err="1"/>
              <a:t>i_should_be_logged_in</a:t>
            </a:r>
            <a:r>
              <a:rPr lang="en-US" sz="1100" dirty="0"/>
              <a:t>() </a:t>
            </a:r>
            <a:r>
              <a:rPr lang="en-US" sz="1100" b="1" dirty="0"/>
              <a:t>throws</a:t>
            </a:r>
            <a:r>
              <a:rPr lang="en-US" sz="1100" dirty="0"/>
              <a:t> Throwable {</a:t>
            </a:r>
          </a:p>
          <a:p>
            <a:r>
              <a:rPr lang="en-US" sz="1100" dirty="0" err="1"/>
              <a:t>System.out.println</a:t>
            </a:r>
            <a:r>
              <a:rPr lang="en-US" sz="1100" dirty="0"/>
              <a:t>("I am logged on to the website");</a:t>
            </a:r>
          </a:p>
          <a:p>
            <a:r>
              <a:rPr lang="en-US" sz="1100" dirty="0"/>
              <a:t>}</a:t>
            </a:r>
          </a:p>
          <a:p>
            <a:r>
              <a:rPr lang="en-US" sz="1100" i="1" dirty="0"/>
              <a:t>@Given</a:t>
            </a:r>
            <a:r>
              <a:rPr lang="en-US" sz="1100" dirty="0"/>
              <a:t>("^User search for Lenovo Laptop$")</a:t>
            </a:r>
          </a:p>
          <a:p>
            <a:r>
              <a:rPr lang="en-US" sz="1100" b="1" dirty="0"/>
              <a:t>public</a:t>
            </a:r>
            <a:r>
              <a:rPr lang="en-US" sz="1100" dirty="0"/>
              <a:t> </a:t>
            </a:r>
            <a:r>
              <a:rPr lang="en-US" sz="1100" b="1" dirty="0"/>
              <a:t>void</a:t>
            </a:r>
            <a:r>
              <a:rPr lang="en-US" sz="1100" dirty="0"/>
              <a:t> </a:t>
            </a:r>
            <a:r>
              <a:rPr lang="en-US" sz="1100" dirty="0" err="1"/>
              <a:t>user_searched_for_Lenovo_Laptop</a:t>
            </a:r>
            <a:r>
              <a:rPr lang="en-US" sz="1100" dirty="0"/>
              <a:t>() </a:t>
            </a:r>
            <a:r>
              <a:rPr lang="en-US" sz="1100" b="1" dirty="0"/>
              <a:t>throws</a:t>
            </a:r>
            <a:r>
              <a:rPr lang="en-US" sz="1100" dirty="0"/>
              <a:t> Throwable {</a:t>
            </a:r>
          </a:p>
          <a:p>
            <a:r>
              <a:rPr lang="en-US" sz="1100" dirty="0" err="1"/>
              <a:t>System.out.println</a:t>
            </a:r>
            <a:r>
              <a:rPr lang="en-US" sz="1100" dirty="0"/>
              <a:t>("User searched for Lenovo Laptop");</a:t>
            </a:r>
          </a:p>
          <a:p>
            <a:r>
              <a:rPr lang="en-US" sz="1100" dirty="0"/>
              <a:t>}</a:t>
            </a:r>
          </a:p>
          <a:p>
            <a:r>
              <a:rPr lang="en-US" sz="1100" i="1" dirty="0"/>
              <a:t>@When</a:t>
            </a:r>
            <a:r>
              <a:rPr lang="en-US" sz="1100" dirty="0"/>
              <a:t>("^Add the first laptop that appears in the search result to the basket$")</a:t>
            </a:r>
          </a:p>
          <a:p>
            <a:r>
              <a:rPr lang="en-US" sz="1100" b="1" dirty="0"/>
              <a:t>public</a:t>
            </a:r>
            <a:r>
              <a:rPr lang="en-US" sz="1100" dirty="0"/>
              <a:t> </a:t>
            </a:r>
            <a:r>
              <a:rPr lang="en-US" sz="1100" b="1" dirty="0"/>
              <a:t>void</a:t>
            </a:r>
            <a:r>
              <a:rPr lang="en-US" sz="1100" dirty="0"/>
              <a:t> add_the_first_laptop_that_appears_in_the_search_result_to_the_basket() </a:t>
            </a:r>
            <a:r>
              <a:rPr lang="en-US" sz="1100" b="1" dirty="0"/>
              <a:t>throws</a:t>
            </a:r>
            <a:r>
              <a:rPr lang="en-US" sz="1100" dirty="0"/>
              <a:t> Throwable {</a:t>
            </a:r>
          </a:p>
          <a:p>
            <a:r>
              <a:rPr lang="en-US" sz="1100" dirty="0" err="1"/>
              <a:t>System.out.println</a:t>
            </a:r>
            <a:r>
              <a:rPr lang="en-US" sz="1100" dirty="0"/>
              <a:t>("First search result added to bag");</a:t>
            </a:r>
          </a:p>
          <a:p>
            <a:r>
              <a:rPr lang="en-US" sz="1100" dirty="0"/>
              <a:t>}</a:t>
            </a:r>
          </a:p>
          <a:p>
            <a:r>
              <a:rPr lang="en-US" sz="1100" i="1" dirty="0"/>
              <a:t>@Then</a:t>
            </a:r>
            <a:r>
              <a:rPr lang="en-US" sz="1100" dirty="0"/>
              <a:t>("^User basket should display with added item$")</a:t>
            </a:r>
          </a:p>
          <a:p>
            <a:r>
              <a:rPr lang="en-US" sz="1100" b="1" dirty="0"/>
              <a:t>public</a:t>
            </a:r>
            <a:r>
              <a:rPr lang="en-US" sz="1100" dirty="0"/>
              <a:t> </a:t>
            </a:r>
            <a:r>
              <a:rPr lang="en-US" sz="1100" b="1" dirty="0"/>
              <a:t>void</a:t>
            </a:r>
            <a:r>
              <a:rPr lang="en-US" sz="1100" dirty="0"/>
              <a:t> </a:t>
            </a:r>
            <a:r>
              <a:rPr lang="en-US" sz="1100" dirty="0" err="1"/>
              <a:t>user_basket_should_display_with_item</a:t>
            </a:r>
            <a:r>
              <a:rPr lang="en-US" sz="1100" dirty="0"/>
              <a:t>() </a:t>
            </a:r>
            <a:r>
              <a:rPr lang="en-US" sz="1100" b="1" dirty="0"/>
              <a:t>throws</a:t>
            </a:r>
            <a:r>
              <a:rPr lang="en-US" sz="1100" dirty="0"/>
              <a:t> Throwable {</a:t>
            </a:r>
          </a:p>
          <a:p>
            <a:r>
              <a:rPr lang="en-US" sz="1100" dirty="0" err="1"/>
              <a:t>System.out.println</a:t>
            </a:r>
            <a:r>
              <a:rPr lang="en-US" sz="1100" dirty="0"/>
              <a:t>("Bag is now contains the added product");</a:t>
            </a:r>
          </a:p>
          <a:p>
            <a:r>
              <a:rPr lang="en-US" sz="1100" dirty="0"/>
              <a:t>}</a:t>
            </a:r>
          </a:p>
          <a:p>
            <a:r>
              <a:rPr lang="en-US" sz="1100" i="1" dirty="0"/>
              <a:t>@Given</a:t>
            </a:r>
            <a:r>
              <a:rPr lang="en-US" sz="1100" dirty="0"/>
              <a:t>("^User navigate for Lenovo Laptop$")</a:t>
            </a:r>
          </a:p>
          <a:p>
            <a:r>
              <a:rPr lang="en-US" sz="1100" b="1" dirty="0"/>
              <a:t>public</a:t>
            </a:r>
            <a:r>
              <a:rPr lang="en-US" sz="1100" dirty="0"/>
              <a:t> </a:t>
            </a:r>
            <a:r>
              <a:rPr lang="en-US" sz="1100" b="1" dirty="0"/>
              <a:t>void</a:t>
            </a:r>
            <a:r>
              <a:rPr lang="en-US" sz="1100" dirty="0"/>
              <a:t> </a:t>
            </a:r>
            <a:r>
              <a:rPr lang="en-US" sz="1100" dirty="0" err="1"/>
              <a:t>user_navigate_for_Lenovo_Laptop</a:t>
            </a:r>
            <a:r>
              <a:rPr lang="en-US" sz="1100" dirty="0"/>
              <a:t>() </a:t>
            </a:r>
            <a:r>
              <a:rPr lang="en-US" sz="1100" b="1" dirty="0"/>
              <a:t>throws</a:t>
            </a:r>
            <a:r>
              <a:rPr lang="en-US" sz="1100" dirty="0"/>
              <a:t> Throwable {</a:t>
            </a:r>
          </a:p>
          <a:p>
            <a:r>
              <a:rPr lang="en-US" sz="1100" dirty="0" err="1"/>
              <a:t>System.out.println</a:t>
            </a:r>
            <a:r>
              <a:rPr lang="en-US" sz="1100" dirty="0"/>
              <a:t>("User navigated for Lenovo Laptop");</a:t>
            </a:r>
          </a:p>
          <a:p>
            <a:r>
              <a:rPr lang="en-US" sz="1100" dirty="0"/>
              <a:t>}</a:t>
            </a:r>
          </a:p>
          <a:p>
            <a:r>
              <a:rPr lang="en-US" sz="1100" i="1" dirty="0"/>
              <a:t>@When</a:t>
            </a:r>
            <a:r>
              <a:rPr lang="en-US" sz="1100" dirty="0"/>
              <a:t>("^Add the laptop to the basket$")</a:t>
            </a:r>
          </a:p>
          <a:p>
            <a:r>
              <a:rPr lang="en-US" sz="1100" b="1" dirty="0"/>
              <a:t>public</a:t>
            </a:r>
            <a:r>
              <a:rPr lang="en-US" sz="1100" dirty="0"/>
              <a:t> </a:t>
            </a:r>
            <a:r>
              <a:rPr lang="en-US" sz="1100" b="1" dirty="0"/>
              <a:t>void</a:t>
            </a:r>
            <a:r>
              <a:rPr lang="en-US" sz="1100" dirty="0"/>
              <a:t> </a:t>
            </a:r>
            <a:r>
              <a:rPr lang="en-US" sz="1100" dirty="0" err="1"/>
              <a:t>add_the_laptop_to_the_basket</a:t>
            </a:r>
            <a:r>
              <a:rPr lang="en-US" sz="1100" dirty="0"/>
              <a:t>() </a:t>
            </a:r>
            <a:r>
              <a:rPr lang="en-US" sz="1100" b="1" dirty="0"/>
              <a:t>throws</a:t>
            </a:r>
            <a:r>
              <a:rPr lang="en-US" sz="1100" dirty="0"/>
              <a:t> Throwable {</a:t>
            </a:r>
          </a:p>
          <a:p>
            <a:r>
              <a:rPr lang="en-US" sz="1100" dirty="0" err="1"/>
              <a:t>System.out.println</a:t>
            </a:r>
            <a:r>
              <a:rPr lang="en-US" sz="1100" dirty="0"/>
              <a:t>("Laptop added to the basket");</a:t>
            </a:r>
          </a:p>
          <a:p>
            <a:r>
              <a:rPr lang="en-US" sz="1100" dirty="0"/>
              <a:t>}</a:t>
            </a:r>
          </a:p>
          <a:p>
            <a:r>
              <a:rPr lang="en-US" sz="1100" dirty="0"/>
              <a:t>}</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242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xmlns="" id="{690EA65C-5E85-4B45-A4FD-738ECA9464E8}"/>
              </a:ext>
            </a:extLst>
          </p:cNvPr>
          <p:cNvSpPr>
            <a:spLocks noGrp="1"/>
          </p:cNvSpPr>
          <p:nvPr>
            <p:ph idx="1"/>
          </p:nvPr>
        </p:nvSpPr>
        <p:spPr/>
        <p:txBody>
          <a:bodyPr/>
          <a:lstStyle/>
          <a:p>
            <a:r>
              <a:rPr lang="en-US" dirty="0"/>
              <a:t>In this lesson, you will learn:</a:t>
            </a:r>
          </a:p>
          <a:p>
            <a:pPr marL="285750" indent="-285750">
              <a:buFont typeface="Arial" panose="020B0604020202020204" pitchFamily="34" charset="0"/>
              <a:buChar char="•"/>
            </a:pPr>
            <a:r>
              <a:rPr lang="en-US" dirty="0"/>
              <a:t>Cucumber Tags</a:t>
            </a:r>
          </a:p>
          <a:p>
            <a:pPr marL="285750" indent="-285750">
              <a:buFont typeface="Arial" panose="020B0604020202020204" pitchFamily="34" charset="0"/>
              <a:buChar char="•"/>
            </a:pPr>
            <a:r>
              <a:rPr lang="en-US" dirty="0"/>
              <a:t>Cucumber Hooks</a:t>
            </a:r>
          </a:p>
          <a:p>
            <a:pPr marL="285750" indent="-285750">
              <a:buFont typeface="Arial" panose="020B0604020202020204" pitchFamily="34" charset="0"/>
              <a:buChar char="•"/>
            </a:pPr>
            <a:r>
              <a:rPr lang="en-US" dirty="0"/>
              <a:t>Background in Cucumber</a:t>
            </a:r>
          </a:p>
          <a:p>
            <a:endParaRPr lang="en-US" sz="1600" dirty="0"/>
          </a:p>
          <a:p>
            <a:endParaRPr lang="en-US" sz="1600" dirty="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639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60669" y="2349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625477"/>
            <a:ext cx="11370945" cy="568323"/>
          </a:xfrm>
        </p:spPr>
        <p:txBody>
          <a:bodyPr/>
          <a:lstStyle/>
          <a:p>
            <a:r>
              <a:rPr lang="en-US" dirty="0"/>
              <a:t>Output </a:t>
            </a:r>
            <a:endParaRPr lang="en-US" b="1" dirty="0"/>
          </a:p>
          <a:p>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410527" y="995268"/>
            <a:ext cx="9825673"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Feature: Test Background Feature</a:t>
            </a:r>
          </a:p>
          <a:p>
            <a:r>
              <a:rPr lang="en-US" dirty="0"/>
              <a:t>  Description: The purpose of </a:t>
            </a:r>
            <a:r>
              <a:rPr lang="en-US" b="1" dirty="0"/>
              <a:t>this</a:t>
            </a:r>
            <a:r>
              <a:rPr lang="en-US" dirty="0"/>
              <a:t> feature </a:t>
            </a:r>
            <a:r>
              <a:rPr lang="en-US" b="1" dirty="0"/>
              <a:t>is</a:t>
            </a:r>
            <a:r>
              <a:rPr lang="en-US" dirty="0"/>
              <a:t> </a:t>
            </a:r>
            <a:r>
              <a:rPr lang="en-US" b="1" dirty="0"/>
              <a:t>to</a:t>
            </a:r>
            <a:r>
              <a:rPr lang="en-US" dirty="0"/>
              <a:t> test the Background keyword</a:t>
            </a:r>
          </a:p>
          <a:p>
            <a:r>
              <a:rPr lang="en-US" dirty="0"/>
              <a:t> </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searched </a:t>
            </a:r>
            <a:r>
              <a:rPr lang="en-US" b="1" dirty="0"/>
              <a:t>for</a:t>
            </a:r>
            <a:r>
              <a:rPr lang="en-US" dirty="0"/>
              <a:t> Lenovo Laptop</a:t>
            </a:r>
          </a:p>
          <a:p>
            <a:r>
              <a:rPr lang="en-US" dirty="0"/>
              <a:t>First search result added </a:t>
            </a:r>
            <a:r>
              <a:rPr lang="en-US" b="1" dirty="0"/>
              <a:t>to</a:t>
            </a:r>
            <a:r>
              <a:rPr lang="en-US" dirty="0"/>
              <a:t> bag</a:t>
            </a:r>
          </a:p>
          <a:p>
            <a:r>
              <a:rPr lang="en-US" dirty="0"/>
              <a:t>Bag </a:t>
            </a:r>
            <a:r>
              <a:rPr lang="en-US" b="1" dirty="0"/>
              <a:t>is</a:t>
            </a:r>
            <a:r>
              <a:rPr lang="en-US" dirty="0"/>
              <a:t> now contains the added product</a:t>
            </a:r>
          </a:p>
          <a:p>
            <a:r>
              <a:rPr lang="en-US" dirty="0"/>
              <a:t> </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navigated </a:t>
            </a:r>
            <a:r>
              <a:rPr lang="en-US" b="1" dirty="0"/>
              <a:t>for</a:t>
            </a:r>
            <a:r>
              <a:rPr lang="en-US" dirty="0"/>
              <a:t> Lenovo Laptop</a:t>
            </a:r>
          </a:p>
          <a:p>
            <a:r>
              <a:rPr lang="en-US" dirty="0"/>
              <a:t>Laptop added </a:t>
            </a:r>
            <a:r>
              <a:rPr lang="en-US" b="1" dirty="0"/>
              <a:t>to</a:t>
            </a:r>
            <a:r>
              <a:rPr lang="en-US" dirty="0"/>
              <a:t> the basket</a:t>
            </a:r>
          </a:p>
          <a:p>
            <a:r>
              <a:rPr lang="en-US" dirty="0"/>
              <a:t>Bag </a:t>
            </a:r>
            <a:r>
              <a:rPr lang="en-US" b="1" dirty="0"/>
              <a:t>is</a:t>
            </a:r>
            <a:r>
              <a:rPr lang="en-US" dirty="0"/>
              <a:t> now contains the added product</a:t>
            </a:r>
          </a:p>
        </p:txBody>
      </p:sp>
      <p:sp>
        <p:nvSpPr>
          <p:cNvPr id="3" name="TextBox 2">
            <a:extLst>
              <a:ext uri="{FF2B5EF4-FFF2-40B4-BE49-F238E27FC236}">
                <a16:creationId xmlns:a16="http://schemas.microsoft.com/office/drawing/2014/main" xmlns="" id="{3F58B5DC-6470-43F8-85CA-86454472E340}"/>
              </a:ext>
            </a:extLst>
          </p:cNvPr>
          <p:cNvSpPr txBox="1"/>
          <p:nvPr/>
        </p:nvSpPr>
        <p:spPr>
          <a:xfrm>
            <a:off x="571500" y="5981700"/>
            <a:ext cx="7967246" cy="369332"/>
          </a:xfrm>
          <a:prstGeom prst="rect">
            <a:avLst/>
          </a:prstGeom>
          <a:noFill/>
        </p:spPr>
        <p:txBody>
          <a:bodyPr wrap="none" rtlCol="0">
            <a:spAutoFit/>
          </a:bodyPr>
          <a:lstStyle/>
          <a:p>
            <a:r>
              <a:rPr lang="en-US" i="1" dirty="0"/>
              <a:t>The background ran two times in the feature before each scenario.</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0549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60669" y="2349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625477"/>
            <a:ext cx="11370945" cy="4149723"/>
          </a:xfrm>
        </p:spPr>
        <p:txBody>
          <a:bodyPr>
            <a:normAutofit/>
          </a:bodyPr>
          <a:lstStyle/>
          <a:p>
            <a:r>
              <a:rPr lang="en-US" b="1" i="1" dirty="0"/>
              <a:t>Background with Hooks</a:t>
            </a:r>
          </a:p>
          <a:p>
            <a:endParaRPr lang="en-US" b="1" i="1" dirty="0"/>
          </a:p>
          <a:p>
            <a:pPr marL="285750" indent="-285750">
              <a:lnSpc>
                <a:spcPct val="100000"/>
              </a:lnSpc>
              <a:buFont typeface="Arial" panose="020B0604020202020204" pitchFamily="34" charset="0"/>
              <a:buChar char="•"/>
            </a:pPr>
            <a:r>
              <a:rPr lang="en-US" dirty="0"/>
              <a:t>This is so interesting to see the working of </a:t>
            </a:r>
            <a:r>
              <a:rPr lang="en-US" i="1" dirty="0"/>
              <a:t>Background with Hooks</a:t>
            </a:r>
            <a:r>
              <a:rPr lang="en-US" dirty="0"/>
              <a:t>. </a:t>
            </a:r>
            <a:r>
              <a:rPr lang="en-US" i="1" dirty="0"/>
              <a:t>The background is run before each of your scenarios but after any of your</a:t>
            </a:r>
            <a:r>
              <a:rPr lang="en-US" dirty="0"/>
              <a:t> </a:t>
            </a:r>
            <a:r>
              <a:rPr lang="en-US" b="1" i="1" u="sng" dirty="0">
                <a:hlinkClick r:id="rId3"/>
              </a:rPr>
              <a:t>@Before hook</a:t>
            </a:r>
            <a:r>
              <a:rPr lang="en-US" dirty="0"/>
              <a:t>.</a:t>
            </a:r>
          </a:p>
          <a:p>
            <a:pPr marL="285750" indent="-285750">
              <a:lnSpc>
                <a:spcPct val="100000"/>
              </a:lnSpc>
              <a:buFont typeface="Arial" panose="020B0604020202020204" pitchFamily="34" charset="0"/>
              <a:buChar char="•"/>
            </a:pPr>
            <a:r>
              <a:rPr lang="en-US" dirty="0"/>
              <a:t>To get it straight, let’s assign a task to the </a:t>
            </a:r>
            <a:r>
              <a:rPr lang="en-US" i="1" dirty="0"/>
              <a:t>Before &amp; After </a:t>
            </a:r>
            <a:r>
              <a:rPr lang="en-US" i="1" dirty="0" err="1"/>
              <a:t>Hook</a:t>
            </a:r>
            <a:r>
              <a:rPr lang="en-US" dirty="0" err="1"/>
              <a:t>in</a:t>
            </a:r>
            <a:r>
              <a:rPr lang="en-US" dirty="0"/>
              <a:t> the same test.</a:t>
            </a:r>
          </a:p>
          <a:p>
            <a:pPr marL="285750" indent="-285750">
              <a:lnSpc>
                <a:spcPct val="100000"/>
              </a:lnSpc>
              <a:buFont typeface="Arial" panose="020B0604020202020204" pitchFamily="34" charset="0"/>
              <a:buChar char="•"/>
            </a:pPr>
            <a:r>
              <a:rPr lang="en-US" i="1" dirty="0"/>
              <a:t>@Before: Print the starting logs</a:t>
            </a:r>
            <a:endParaRPr lang="en-US" dirty="0"/>
          </a:p>
          <a:p>
            <a:pPr marL="285750" indent="-285750">
              <a:lnSpc>
                <a:spcPct val="100000"/>
              </a:lnSpc>
              <a:buFont typeface="Arial" panose="020B0604020202020204" pitchFamily="34" charset="0"/>
              <a:buChar char="•"/>
            </a:pPr>
            <a:r>
              <a:rPr lang="en-US" i="1" dirty="0"/>
              <a:t>@Before: Start browser and Clear the cookies</a:t>
            </a:r>
            <a:endParaRPr lang="en-US" dirty="0"/>
          </a:p>
          <a:p>
            <a:pPr marL="285750" indent="-285750">
              <a:lnSpc>
                <a:spcPct val="100000"/>
              </a:lnSpc>
              <a:buFont typeface="Arial" panose="020B0604020202020204" pitchFamily="34" charset="0"/>
              <a:buChar char="•"/>
            </a:pPr>
            <a:r>
              <a:rPr lang="en-US" i="1" dirty="0"/>
              <a:t>@After:  Close the browser</a:t>
            </a:r>
            <a:endParaRPr lang="en-US" dirty="0"/>
          </a:p>
          <a:p>
            <a:pPr marL="285750" indent="-285750">
              <a:lnSpc>
                <a:spcPct val="100000"/>
              </a:lnSpc>
              <a:buFont typeface="Arial" panose="020B0604020202020204" pitchFamily="34" charset="0"/>
              <a:buChar char="•"/>
            </a:pPr>
            <a:r>
              <a:rPr lang="en-US" i="1" dirty="0"/>
              <a:t>@After: Print the closing logs</a:t>
            </a:r>
            <a:endParaRPr lang="en-US" dirty="0"/>
          </a:p>
          <a:p>
            <a:endParaRPr lang="en-US" dirty="0"/>
          </a:p>
          <a:p>
            <a:endParaRPr lang="en-US" dirty="0"/>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8741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47969" y="571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526211"/>
            <a:ext cx="11370945" cy="568323"/>
          </a:xfrm>
        </p:spPr>
        <p:txBody>
          <a:bodyPr/>
          <a:lstStyle/>
          <a:p>
            <a:r>
              <a:rPr lang="en-US" b="1" i="1" dirty="0"/>
              <a:t>Hooks File</a:t>
            </a:r>
            <a:r>
              <a:rPr lang="en-US" dirty="0"/>
              <a:t> </a:t>
            </a:r>
            <a:endParaRPr lang="en-US" b="1" dirty="0"/>
          </a:p>
          <a:p>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410527" y="810372"/>
            <a:ext cx="9825673"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import</a:t>
            </a:r>
            <a:r>
              <a:rPr lang="en-US" dirty="0"/>
              <a:t> </a:t>
            </a:r>
            <a:r>
              <a:rPr lang="en-US" dirty="0" err="1"/>
              <a:t>cucumber.api.java.After</a:t>
            </a:r>
            <a:r>
              <a:rPr lang="en-US" dirty="0"/>
              <a:t>;</a:t>
            </a:r>
          </a:p>
          <a:p>
            <a:r>
              <a:rPr lang="en-US" b="1" dirty="0"/>
              <a:t>import</a:t>
            </a:r>
            <a:r>
              <a:rPr lang="en-US" dirty="0"/>
              <a:t> </a:t>
            </a:r>
            <a:r>
              <a:rPr lang="en-US" dirty="0" err="1"/>
              <a:t>cucumber.api.java.Before</a:t>
            </a:r>
            <a:r>
              <a:rPr lang="en-US" dirty="0"/>
              <a:t>;</a:t>
            </a:r>
          </a:p>
          <a:p>
            <a:r>
              <a:rPr lang="en-US" dirty="0"/>
              <a:t> </a:t>
            </a:r>
          </a:p>
          <a:p>
            <a:r>
              <a:rPr lang="en-US" b="1" dirty="0"/>
              <a:t>public</a:t>
            </a:r>
            <a:r>
              <a:rPr lang="en-US" dirty="0"/>
              <a:t> </a:t>
            </a:r>
            <a:r>
              <a:rPr lang="en-US" b="1" dirty="0"/>
              <a:t>class</a:t>
            </a:r>
            <a:r>
              <a:rPr lang="en-US" dirty="0"/>
              <a:t> Hooks {</a:t>
            </a:r>
          </a:p>
          <a:p>
            <a:r>
              <a:rPr lang="en-US" i="1" dirty="0"/>
              <a:t>@Before</a:t>
            </a:r>
            <a:r>
              <a:rPr lang="en-US" dirty="0"/>
              <a:t>(order=1)</a:t>
            </a:r>
          </a:p>
          <a:p>
            <a:r>
              <a:rPr lang="en-US" dirty="0"/>
              <a:t>    </a:t>
            </a:r>
            <a:r>
              <a:rPr lang="en-US" b="1" dirty="0"/>
              <a:t>public</a:t>
            </a:r>
            <a:r>
              <a:rPr lang="en-US" dirty="0"/>
              <a:t> </a:t>
            </a:r>
            <a:r>
              <a:rPr lang="en-US" b="1" dirty="0"/>
              <a:t>void</a:t>
            </a:r>
            <a:r>
              <a:rPr lang="en-US" dirty="0"/>
              <a:t> </a:t>
            </a:r>
            <a:r>
              <a:rPr lang="en-US" dirty="0" err="1"/>
              <a:t>beforeScenario</a:t>
            </a:r>
            <a:r>
              <a:rPr lang="en-US" dirty="0"/>
              <a:t>(){</a:t>
            </a:r>
          </a:p>
          <a:p>
            <a:r>
              <a:rPr lang="en-US" dirty="0"/>
              <a:t>        </a:t>
            </a:r>
            <a:r>
              <a:rPr lang="en-US" dirty="0" err="1"/>
              <a:t>System.out.println</a:t>
            </a:r>
            <a:r>
              <a:rPr lang="en-US" dirty="0"/>
              <a:t>("Start the browser and Clear the cookies");</a:t>
            </a:r>
          </a:p>
          <a:p>
            <a:r>
              <a:rPr lang="en-US" dirty="0"/>
              <a:t>    } </a:t>
            </a:r>
          </a:p>
          <a:p>
            <a:r>
              <a:rPr lang="en-US" i="1" dirty="0"/>
              <a:t>@Before</a:t>
            </a:r>
            <a:r>
              <a:rPr lang="en-US" dirty="0"/>
              <a:t>(order=0)</a:t>
            </a:r>
          </a:p>
          <a:p>
            <a:r>
              <a:rPr lang="en-US" dirty="0"/>
              <a:t>    </a:t>
            </a:r>
            <a:r>
              <a:rPr lang="en-US" b="1" dirty="0"/>
              <a:t>public</a:t>
            </a:r>
            <a:r>
              <a:rPr lang="en-US" dirty="0"/>
              <a:t> </a:t>
            </a:r>
            <a:r>
              <a:rPr lang="en-US" b="1" dirty="0"/>
              <a:t>void</a:t>
            </a:r>
            <a:r>
              <a:rPr lang="en-US" dirty="0"/>
              <a:t> </a:t>
            </a:r>
            <a:r>
              <a:rPr lang="en-US" dirty="0" err="1"/>
              <a:t>beforeScenarioStart</a:t>
            </a:r>
            <a:r>
              <a:rPr lang="en-US" dirty="0"/>
              <a:t>(){</a:t>
            </a:r>
          </a:p>
          <a:p>
            <a:r>
              <a:rPr lang="en-US" dirty="0"/>
              <a:t>        </a:t>
            </a:r>
            <a:r>
              <a:rPr lang="en-US" dirty="0" err="1"/>
              <a:t>System.out.println</a:t>
            </a:r>
            <a:r>
              <a:rPr lang="en-US" dirty="0"/>
              <a:t>("-----------------Start of Scenario-----------------");</a:t>
            </a:r>
          </a:p>
          <a:p>
            <a:r>
              <a:rPr lang="en-US" dirty="0"/>
              <a:t>    } </a:t>
            </a:r>
          </a:p>
          <a:p>
            <a:r>
              <a:rPr lang="en-US" i="1" dirty="0"/>
              <a:t>@After</a:t>
            </a:r>
            <a:r>
              <a:rPr lang="en-US" dirty="0"/>
              <a:t>(order=0)</a:t>
            </a:r>
          </a:p>
          <a:p>
            <a:r>
              <a:rPr lang="en-US" dirty="0"/>
              <a:t>    </a:t>
            </a:r>
            <a:r>
              <a:rPr lang="en-US" b="1" dirty="0"/>
              <a:t>public</a:t>
            </a:r>
            <a:r>
              <a:rPr lang="en-US" dirty="0"/>
              <a:t> </a:t>
            </a:r>
            <a:r>
              <a:rPr lang="en-US" b="1" dirty="0"/>
              <a:t>void</a:t>
            </a:r>
            <a:r>
              <a:rPr lang="en-US" dirty="0"/>
              <a:t> </a:t>
            </a:r>
            <a:r>
              <a:rPr lang="en-US" dirty="0" err="1"/>
              <a:t>afterScenarioFinish</a:t>
            </a:r>
            <a:r>
              <a:rPr lang="en-US" dirty="0"/>
              <a:t>(){</a:t>
            </a:r>
          </a:p>
          <a:p>
            <a:r>
              <a:rPr lang="en-US" dirty="0"/>
              <a:t>        </a:t>
            </a:r>
            <a:r>
              <a:rPr lang="en-US" dirty="0" err="1"/>
              <a:t>System.out.println</a:t>
            </a:r>
            <a:r>
              <a:rPr lang="en-US" dirty="0"/>
              <a:t>("-----------------End of Scenario-----------------");</a:t>
            </a:r>
          </a:p>
          <a:p>
            <a:r>
              <a:rPr lang="en-US" dirty="0"/>
              <a:t>    } </a:t>
            </a:r>
          </a:p>
          <a:p>
            <a:r>
              <a:rPr lang="en-US" i="1" dirty="0"/>
              <a:t>@After</a:t>
            </a:r>
            <a:r>
              <a:rPr lang="en-US" dirty="0"/>
              <a:t>(order=1)</a:t>
            </a:r>
          </a:p>
          <a:p>
            <a:r>
              <a:rPr lang="en-US" dirty="0"/>
              <a:t>    </a:t>
            </a:r>
            <a:r>
              <a:rPr lang="en-US" b="1" dirty="0"/>
              <a:t>public</a:t>
            </a:r>
            <a:r>
              <a:rPr lang="en-US" dirty="0"/>
              <a:t> </a:t>
            </a:r>
            <a:r>
              <a:rPr lang="en-US" b="1" dirty="0"/>
              <a:t>void</a:t>
            </a:r>
            <a:r>
              <a:rPr lang="en-US" dirty="0"/>
              <a:t> </a:t>
            </a:r>
            <a:r>
              <a:rPr lang="en-US" dirty="0" err="1"/>
              <a:t>afterScenario</a:t>
            </a:r>
            <a:r>
              <a:rPr lang="en-US" dirty="0"/>
              <a:t>(){</a:t>
            </a:r>
          </a:p>
          <a:p>
            <a:r>
              <a:rPr lang="en-US" dirty="0"/>
              <a:t>        </a:t>
            </a:r>
            <a:r>
              <a:rPr lang="en-US" dirty="0" err="1"/>
              <a:t>System.out.println</a:t>
            </a:r>
            <a:r>
              <a:rPr lang="en-US" dirty="0"/>
              <a:t>("Log out the user and close the browser");</a:t>
            </a:r>
          </a:p>
          <a:p>
            <a:r>
              <a:rPr lang="en-US" dirty="0"/>
              <a:t>    } </a:t>
            </a:r>
          </a:p>
          <a:p>
            <a:r>
              <a:rPr lang="en-US" dirty="0"/>
              <a:t>}</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60478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247969" y="57154"/>
            <a:ext cx="11083532" cy="568323"/>
          </a:xfrm>
        </p:spPr>
        <p:txBody>
          <a:bodyPr>
            <a:normAutofit/>
          </a:bodyPr>
          <a:lstStyle/>
          <a:p>
            <a:r>
              <a:rPr lang="en-US" dirty="0"/>
              <a:t>Background in Cucumber</a:t>
            </a:r>
          </a:p>
        </p:txBody>
      </p:sp>
      <p:sp>
        <p:nvSpPr>
          <p:cNvPr id="6" name="Content Placeholder 5">
            <a:extLst>
              <a:ext uri="{FF2B5EF4-FFF2-40B4-BE49-F238E27FC236}">
                <a16:creationId xmlns:a16="http://schemas.microsoft.com/office/drawing/2014/main" xmlns="" id="{62EA8CB3-3937-4BDA-A5F4-BDCDFB8BD25F}"/>
              </a:ext>
            </a:extLst>
          </p:cNvPr>
          <p:cNvSpPr>
            <a:spLocks noGrp="1"/>
          </p:cNvSpPr>
          <p:nvPr>
            <p:ph idx="1"/>
          </p:nvPr>
        </p:nvSpPr>
        <p:spPr>
          <a:xfrm>
            <a:off x="410527" y="341315"/>
            <a:ext cx="11370945" cy="568323"/>
          </a:xfrm>
        </p:spPr>
        <p:txBody>
          <a:bodyPr/>
          <a:lstStyle/>
          <a:p>
            <a:r>
              <a:rPr lang="en-US" b="1" i="1" dirty="0"/>
              <a:t>Output</a:t>
            </a:r>
            <a:r>
              <a:rPr lang="en-US" dirty="0"/>
              <a:t> </a:t>
            </a:r>
            <a:endParaRPr lang="en-US" b="1" dirty="0"/>
          </a:p>
          <a:p>
            <a:endParaRPr lang="en-US" dirty="0"/>
          </a:p>
        </p:txBody>
      </p:sp>
      <p:sp>
        <p:nvSpPr>
          <p:cNvPr id="4" name="TextBox 3">
            <a:extLst>
              <a:ext uri="{FF2B5EF4-FFF2-40B4-BE49-F238E27FC236}">
                <a16:creationId xmlns:a16="http://schemas.microsoft.com/office/drawing/2014/main" xmlns="" id="{D36C4263-BE1F-4A91-8C68-E06C1CF87AA9}"/>
              </a:ext>
            </a:extLst>
          </p:cNvPr>
          <p:cNvSpPr txBox="1"/>
          <p:nvPr/>
        </p:nvSpPr>
        <p:spPr>
          <a:xfrm>
            <a:off x="410527" y="615952"/>
            <a:ext cx="9825673" cy="61863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Feature: Test Background Feature</a:t>
            </a:r>
          </a:p>
          <a:p>
            <a:r>
              <a:rPr lang="en-US" dirty="0"/>
              <a:t>  Description: The purpose of </a:t>
            </a:r>
            <a:r>
              <a:rPr lang="en-US" b="1" dirty="0"/>
              <a:t>this</a:t>
            </a:r>
            <a:r>
              <a:rPr lang="en-US" dirty="0"/>
              <a:t> feature </a:t>
            </a:r>
            <a:r>
              <a:rPr lang="en-US" b="1" dirty="0"/>
              <a:t>is</a:t>
            </a:r>
            <a:r>
              <a:rPr lang="en-US" dirty="0"/>
              <a:t> </a:t>
            </a:r>
            <a:r>
              <a:rPr lang="en-US" b="1" dirty="0"/>
              <a:t>to</a:t>
            </a:r>
            <a:r>
              <a:rPr lang="en-US" dirty="0"/>
              <a:t> test the Background keyword</a:t>
            </a:r>
          </a:p>
          <a:p>
            <a:r>
              <a:rPr lang="en-US" dirty="0"/>
              <a:t>  -----------------Start of Scenario-----------------</a:t>
            </a:r>
          </a:p>
          <a:p>
            <a:r>
              <a:rPr lang="en-US" dirty="0"/>
              <a:t>Start the browser </a:t>
            </a:r>
            <a:r>
              <a:rPr lang="en-US" b="1" dirty="0"/>
              <a:t>and</a:t>
            </a:r>
            <a:r>
              <a:rPr lang="en-US" dirty="0"/>
              <a:t> Clear the cookies</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searched </a:t>
            </a:r>
            <a:r>
              <a:rPr lang="en-US" b="1" dirty="0"/>
              <a:t>for</a:t>
            </a:r>
            <a:r>
              <a:rPr lang="en-US" dirty="0"/>
              <a:t> Lenovo Laptop</a:t>
            </a:r>
          </a:p>
          <a:p>
            <a:r>
              <a:rPr lang="en-US" dirty="0"/>
              <a:t>First search result added </a:t>
            </a:r>
            <a:r>
              <a:rPr lang="en-US" b="1" dirty="0"/>
              <a:t>to</a:t>
            </a:r>
            <a:r>
              <a:rPr lang="en-US" dirty="0"/>
              <a:t> bag</a:t>
            </a:r>
          </a:p>
          <a:p>
            <a:r>
              <a:rPr lang="en-US" dirty="0"/>
              <a:t>Bag </a:t>
            </a:r>
            <a:r>
              <a:rPr lang="en-US" b="1" dirty="0"/>
              <a:t>is</a:t>
            </a:r>
            <a:r>
              <a:rPr lang="en-US" dirty="0"/>
              <a:t> now contains the added product</a:t>
            </a:r>
          </a:p>
          <a:p>
            <a:r>
              <a:rPr lang="en-US" dirty="0"/>
              <a:t>Log out the user </a:t>
            </a:r>
            <a:r>
              <a:rPr lang="en-US" b="1" dirty="0"/>
              <a:t>and</a:t>
            </a:r>
            <a:r>
              <a:rPr lang="en-US" dirty="0"/>
              <a:t> close the browser</a:t>
            </a:r>
          </a:p>
          <a:p>
            <a:r>
              <a:rPr lang="en-US" dirty="0"/>
              <a:t>-----------------</a:t>
            </a:r>
            <a:r>
              <a:rPr lang="en-US" b="1" dirty="0"/>
              <a:t>End</a:t>
            </a:r>
            <a:r>
              <a:rPr lang="en-US" dirty="0"/>
              <a:t> of Scenario-----------------</a:t>
            </a:r>
          </a:p>
          <a:p>
            <a:r>
              <a:rPr lang="en-US" dirty="0"/>
              <a:t>-----------------Start of Scenario-----------------</a:t>
            </a:r>
          </a:p>
          <a:p>
            <a:r>
              <a:rPr lang="en-US" dirty="0"/>
              <a:t>Start the browser </a:t>
            </a:r>
            <a:r>
              <a:rPr lang="en-US" b="1" dirty="0"/>
              <a:t>and</a:t>
            </a:r>
            <a:r>
              <a:rPr lang="en-US" dirty="0"/>
              <a:t> Clear the cookies</a:t>
            </a:r>
          </a:p>
          <a:p>
            <a:r>
              <a:rPr lang="en-US" dirty="0"/>
              <a:t>I am at the </a:t>
            </a:r>
            <a:r>
              <a:rPr lang="en-US" dirty="0" err="1"/>
              <a:t>LogIn</a:t>
            </a:r>
            <a:r>
              <a:rPr lang="en-US" dirty="0"/>
              <a:t> Page</a:t>
            </a:r>
          </a:p>
          <a:p>
            <a:r>
              <a:rPr lang="en-US" dirty="0"/>
              <a:t>I Submit my Username </a:t>
            </a:r>
            <a:r>
              <a:rPr lang="en-US" b="1" dirty="0"/>
              <a:t>and</a:t>
            </a:r>
            <a:r>
              <a:rPr lang="en-US" dirty="0"/>
              <a:t> Password</a:t>
            </a:r>
          </a:p>
          <a:p>
            <a:r>
              <a:rPr lang="en-US" dirty="0"/>
              <a:t>I am logged on </a:t>
            </a:r>
            <a:r>
              <a:rPr lang="en-US" b="1" dirty="0"/>
              <a:t>to</a:t>
            </a:r>
            <a:r>
              <a:rPr lang="en-US" dirty="0"/>
              <a:t> the website</a:t>
            </a:r>
          </a:p>
          <a:p>
            <a:r>
              <a:rPr lang="en-US" dirty="0"/>
              <a:t>User navigated </a:t>
            </a:r>
            <a:r>
              <a:rPr lang="en-US" b="1" dirty="0"/>
              <a:t>for</a:t>
            </a:r>
            <a:r>
              <a:rPr lang="en-US" dirty="0"/>
              <a:t> Lenovo Laptop</a:t>
            </a:r>
          </a:p>
          <a:p>
            <a:r>
              <a:rPr lang="en-US" dirty="0"/>
              <a:t>Laptop added </a:t>
            </a:r>
            <a:r>
              <a:rPr lang="en-US" b="1" dirty="0"/>
              <a:t>to</a:t>
            </a:r>
            <a:r>
              <a:rPr lang="en-US" dirty="0"/>
              <a:t> the basket</a:t>
            </a:r>
          </a:p>
          <a:p>
            <a:r>
              <a:rPr lang="en-US" dirty="0"/>
              <a:t>Bag </a:t>
            </a:r>
            <a:r>
              <a:rPr lang="en-US" b="1" dirty="0"/>
              <a:t>is</a:t>
            </a:r>
            <a:r>
              <a:rPr lang="en-US" dirty="0"/>
              <a:t> now contains the added product</a:t>
            </a:r>
          </a:p>
          <a:p>
            <a:r>
              <a:rPr lang="en-US" dirty="0"/>
              <a:t>Log out the user </a:t>
            </a:r>
            <a:r>
              <a:rPr lang="en-US" b="1" dirty="0"/>
              <a:t>and</a:t>
            </a:r>
            <a:r>
              <a:rPr lang="en-US" dirty="0"/>
              <a:t> close the browser</a:t>
            </a:r>
          </a:p>
          <a:p>
            <a:r>
              <a:rPr lang="en-US" dirty="0"/>
              <a:t>-----------------</a:t>
            </a:r>
            <a:r>
              <a:rPr lang="en-US" b="1" dirty="0"/>
              <a:t>End</a:t>
            </a:r>
            <a:r>
              <a:rPr lang="en-US" dirty="0"/>
              <a:t> of Scenario-----------------</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47445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Cucumber Tags</a:t>
            </a:r>
          </a:p>
          <a:p>
            <a:pPr marL="285750" indent="-285750">
              <a:buFont typeface="Arial" panose="020B0604020202020204" pitchFamily="34" charset="0"/>
              <a:buChar char="•"/>
            </a:pPr>
            <a:r>
              <a:rPr lang="en-US" dirty="0"/>
              <a:t>Cucumber Hooks</a:t>
            </a:r>
          </a:p>
          <a:p>
            <a:pPr marL="285750" indent="-285750">
              <a:buFont typeface="Arial" panose="020B0604020202020204" pitchFamily="34" charset="0"/>
              <a:buChar char="•"/>
            </a:pPr>
            <a:r>
              <a:rPr lang="en-US" dirty="0"/>
              <a:t>Background in Cucumber </a:t>
            </a:r>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 Which of the below is used as a hook in Cucumber?</a:t>
            </a:r>
          </a:p>
          <a:p>
            <a:pPr marL="342900" indent="-342900" defTabSz="912813" fontAlgn="base">
              <a:spcBef>
                <a:spcPct val="0"/>
              </a:spcBef>
              <a:buClr>
                <a:srgbClr val="0098CC"/>
              </a:buClr>
              <a:buAutoNum type="alphaLcPeriod"/>
            </a:pPr>
            <a:r>
              <a:rPr lang="en-US" dirty="0">
                <a:solidFill>
                  <a:srgbClr val="484848"/>
                </a:solidFill>
              </a:rPr>
              <a:t>When</a:t>
            </a:r>
          </a:p>
          <a:p>
            <a:pPr marL="342900" indent="-342900" defTabSz="912813" fontAlgn="base">
              <a:spcBef>
                <a:spcPct val="0"/>
              </a:spcBef>
              <a:buClr>
                <a:srgbClr val="0098CC"/>
              </a:buClr>
              <a:buAutoNum type="alphaLcPeriod"/>
            </a:pPr>
            <a:r>
              <a:rPr lang="en-US" dirty="0">
                <a:solidFill>
                  <a:srgbClr val="484848"/>
                </a:solidFill>
              </a:rPr>
              <a:t>Then</a:t>
            </a:r>
          </a:p>
          <a:p>
            <a:pPr marL="342900" indent="-342900" defTabSz="912813" fontAlgn="base">
              <a:spcBef>
                <a:spcPct val="0"/>
              </a:spcBef>
              <a:buClr>
                <a:srgbClr val="0098CC"/>
              </a:buClr>
              <a:buAutoNum type="alphaLcPeriod"/>
            </a:pPr>
            <a:r>
              <a:rPr lang="en-US" dirty="0">
                <a:solidFill>
                  <a:srgbClr val="484848"/>
                </a:solidFill>
              </a:rPr>
              <a:t>After</a:t>
            </a:r>
          </a:p>
          <a:p>
            <a:pPr marL="342900" indent="-342900" defTabSz="912813" fontAlgn="base">
              <a:spcBef>
                <a:spcPct val="0"/>
              </a:spcBef>
              <a:buClr>
                <a:srgbClr val="0098CC"/>
              </a:buClr>
              <a:buAutoNum type="alphaLcPeriod"/>
            </a:pPr>
            <a:r>
              <a:rPr lang="en-US" dirty="0">
                <a:solidFill>
                  <a:srgbClr val="484848"/>
                </a:solidFill>
              </a:rPr>
              <a:t>Result</a:t>
            </a:r>
          </a:p>
        </p:txBody>
      </p:sp>
    </p:spTree>
    <p:extLst>
      <p:ext uri="{BB962C8B-B14F-4D97-AF65-F5344CB8AC3E}">
        <p14:creationId xmlns:p14="http://schemas.microsoft.com/office/powerpoint/2010/main" val="22718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675334"/>
          </a:xfrm>
        </p:spPr>
        <p:txBody>
          <a:bodyPr/>
          <a:lstStyle/>
          <a:p>
            <a:r>
              <a:rPr lang="en-US" dirty="0"/>
              <a:t>Cucumber Tags</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i="1" dirty="0"/>
              <a:t>We can define each scenario with a useful tag. </a:t>
            </a:r>
          </a:p>
          <a:p>
            <a:pPr marL="285750" indent="-285750">
              <a:lnSpc>
                <a:spcPct val="100000"/>
              </a:lnSpc>
              <a:buFont typeface="Arial" panose="020B0604020202020204" pitchFamily="34" charset="0"/>
              <a:buChar char="•"/>
            </a:pPr>
            <a:r>
              <a:rPr lang="en-US" i="1" dirty="0"/>
              <a:t>In the runner file, we can decide which specific tag (and so as the scenario(s)) we want Cucumber to execute. </a:t>
            </a:r>
          </a:p>
          <a:p>
            <a:pPr marL="285750" indent="-285750">
              <a:lnSpc>
                <a:spcPct val="100000"/>
              </a:lnSpc>
              <a:buFont typeface="Arial" panose="020B0604020202020204" pitchFamily="34" charset="0"/>
              <a:buChar char="•"/>
            </a:pPr>
            <a:r>
              <a:rPr lang="en-US" i="1" dirty="0"/>
              <a:t>Tag starts with “</a:t>
            </a:r>
            <a:r>
              <a:rPr lang="en-US" b="1" i="1" dirty="0"/>
              <a:t>@</a:t>
            </a:r>
            <a:r>
              <a:rPr lang="en-US" i="1" dirty="0"/>
              <a:t>”. After “@” you can have any relevant text to define your tag like </a:t>
            </a:r>
            <a:r>
              <a:rPr lang="en-US" b="1" i="1" dirty="0"/>
              <a:t>@</a:t>
            </a:r>
            <a:r>
              <a:rPr lang="en-US" b="1" i="1" dirty="0" err="1"/>
              <a:t>SmokeTests</a:t>
            </a:r>
            <a:r>
              <a:rPr lang="en-US" b="1" i="1" dirty="0"/>
              <a:t> </a:t>
            </a:r>
            <a:r>
              <a:rPr lang="en-US" i="1" dirty="0"/>
              <a:t>just above the scenarios you like to mark. </a:t>
            </a:r>
          </a:p>
          <a:p>
            <a:pPr marL="285750" indent="-285750">
              <a:lnSpc>
                <a:spcPct val="100000"/>
              </a:lnSpc>
              <a:buFont typeface="Arial" panose="020B0604020202020204" pitchFamily="34" charset="0"/>
              <a:buChar char="•"/>
            </a:pPr>
            <a:r>
              <a:rPr lang="en-US" i="1" dirty="0"/>
              <a:t>Then to target these tagged scenarios just specify the tags names in the </a:t>
            </a:r>
            <a:r>
              <a:rPr lang="en-US" b="1" i="1" dirty="0" err="1"/>
              <a:t>CucumberOptions</a:t>
            </a:r>
            <a:r>
              <a:rPr lang="en-US" b="1" i="1" dirty="0"/>
              <a:t> </a:t>
            </a:r>
            <a:r>
              <a:rPr lang="en-US" i="1" dirty="0"/>
              <a:t>as</a:t>
            </a:r>
            <a:r>
              <a:rPr lang="en-US" b="1" i="1" dirty="0"/>
              <a:t> tags = {“@</a:t>
            </a:r>
            <a:r>
              <a:rPr lang="en-US" b="1" i="1" dirty="0" err="1"/>
              <a:t>SmokeTests</a:t>
            </a:r>
            <a:r>
              <a:rPr lang="en-US" b="1" i="1" dirty="0"/>
              <a:t>”}.</a:t>
            </a:r>
            <a:endParaRPr lang="en-US" dirty="0"/>
          </a:p>
          <a:p>
            <a:pPr marL="285750" indent="-285750">
              <a:lnSpc>
                <a:spcPct val="100000"/>
              </a:lnSpc>
              <a:buFont typeface="Arial" panose="020B0604020202020204" pitchFamily="34" charset="0"/>
              <a:buChar char="•"/>
            </a:pPr>
            <a:r>
              <a:rPr lang="en-US" i="1" dirty="0"/>
              <a:t>Tagging not just specifically works with Scenarios, it also works with </a:t>
            </a:r>
            <a:r>
              <a:rPr lang="en-US" b="1" i="1" dirty="0"/>
              <a:t>Features</a:t>
            </a:r>
            <a:r>
              <a:rPr lang="en-US" i="1" dirty="0"/>
              <a:t>. </a:t>
            </a:r>
          </a:p>
          <a:p>
            <a:pPr marL="285750" indent="-285750">
              <a:lnSpc>
                <a:spcPct val="100000"/>
              </a:lnSpc>
              <a:buFont typeface="Arial" panose="020B0604020202020204" pitchFamily="34" charset="0"/>
              <a:buChar char="•"/>
            </a:pPr>
            <a:r>
              <a:rPr lang="en-US" i="1" dirty="0"/>
              <a:t>Means you can also tag your features files. </a:t>
            </a:r>
          </a:p>
          <a:p>
            <a:pPr marL="285750" indent="-285750">
              <a:lnSpc>
                <a:spcPct val="100000"/>
              </a:lnSpc>
              <a:buFont typeface="Arial" panose="020B0604020202020204" pitchFamily="34" charset="0"/>
              <a:buChar char="•"/>
            </a:pPr>
            <a:r>
              <a:rPr lang="en-US" b="1" i="1" dirty="0"/>
              <a:t>Any tag that exists on a Feature will be inherited by Scenario, Scenario Outline or Examples.</a:t>
            </a:r>
            <a:endParaRPr lang="en-US" dirty="0"/>
          </a:p>
          <a:p>
            <a:pPr marL="285750" indent="-285750">
              <a:lnSpc>
                <a:spcPct val="100000"/>
              </a:lnSpc>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436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675334"/>
          </a:xfrm>
        </p:spPr>
        <p:txBody>
          <a:bodyPr/>
          <a:lstStyle/>
          <a:p>
            <a:r>
              <a:rPr lang="en-US" dirty="0"/>
              <a:t>Cucumber Tags</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a:xfrm>
            <a:off x="410527" y="927102"/>
            <a:ext cx="11370945" cy="4351337"/>
          </a:xfrm>
        </p:spPr>
        <p:txBody>
          <a:bodyPr>
            <a:normAutofit/>
          </a:bodyPr>
          <a:lstStyle/>
          <a:p>
            <a:pPr marL="285750" indent="-285750">
              <a:lnSpc>
                <a:spcPct val="100000"/>
              </a:lnSpc>
              <a:buFont typeface="Arial" panose="020B0604020202020204" pitchFamily="34" charset="0"/>
              <a:buChar char="•"/>
            </a:pPr>
            <a:r>
              <a:rPr lang="en-US" dirty="0"/>
              <a:t>Let’s understand this with an example. </a:t>
            </a:r>
          </a:p>
          <a:p>
            <a:pPr marL="285750" indent="-285750">
              <a:lnSpc>
                <a:spcPct val="100000"/>
              </a:lnSpc>
              <a:buFont typeface="Arial" panose="020B0604020202020204" pitchFamily="34" charset="0"/>
              <a:buChar char="•"/>
            </a:pPr>
            <a:r>
              <a:rPr lang="en-US" dirty="0"/>
              <a:t>Below is a excel sheet containing a list of scenarios of a single feature</a:t>
            </a:r>
          </a:p>
        </p:txBody>
      </p:sp>
      <p:pic>
        <p:nvPicPr>
          <p:cNvPr id="3074" name="Picture 2" descr="Cucumber Tags">
            <a:extLst>
              <a:ext uri="{FF2B5EF4-FFF2-40B4-BE49-F238E27FC236}">
                <a16:creationId xmlns:a16="http://schemas.microsoft.com/office/drawing/2014/main" xmlns="" id="{79221E99-F8DB-40EC-BB2C-A4A9AC3D0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1777064"/>
            <a:ext cx="9167813" cy="48951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3937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418452"/>
            <a:ext cx="11083532" cy="675334"/>
          </a:xfrm>
        </p:spPr>
        <p:txBody>
          <a:bodyPr/>
          <a:lstStyle/>
          <a:p>
            <a:r>
              <a:rPr lang="en-US" dirty="0"/>
              <a:t>Cucumber Tags</a:t>
            </a:r>
          </a:p>
        </p:txBody>
      </p:sp>
      <p:sp>
        <p:nvSpPr>
          <p:cNvPr id="3" name="Content Placeholder 2">
            <a:extLst>
              <a:ext uri="{FF2B5EF4-FFF2-40B4-BE49-F238E27FC236}">
                <a16:creationId xmlns:a16="http://schemas.microsoft.com/office/drawing/2014/main" xmlns="" id="{BA7D26E1-FBEB-454F-9A11-81CFAC005C4F}"/>
              </a:ext>
            </a:extLst>
          </p:cNvPr>
          <p:cNvSpPr>
            <a:spLocks noGrp="1"/>
          </p:cNvSpPr>
          <p:nvPr>
            <p:ph idx="1"/>
          </p:nvPr>
        </p:nvSpPr>
        <p:spPr>
          <a:xfrm>
            <a:off x="410527" y="927102"/>
            <a:ext cx="11370945" cy="4351337"/>
          </a:xfrm>
        </p:spPr>
        <p:txBody>
          <a:bodyPr>
            <a:normAutofit/>
          </a:bodyPr>
          <a:lstStyle/>
          <a:p>
            <a:pPr>
              <a:lnSpc>
                <a:spcPct val="100000"/>
              </a:lnSpc>
            </a:pPr>
            <a:r>
              <a:rPr lang="en-US" i="1" dirty="0"/>
              <a:t>In Excel file</a:t>
            </a:r>
          </a:p>
          <a:p>
            <a:pPr marL="285750" indent="-285750">
              <a:lnSpc>
                <a:spcPct val="100000"/>
              </a:lnSpc>
              <a:buFont typeface="Arial" panose="020B0604020202020204" pitchFamily="34" charset="0"/>
              <a:buChar char="•"/>
            </a:pPr>
            <a:r>
              <a:rPr lang="en-US" i="1" dirty="0"/>
              <a:t>Few scenarios are part of Smoke Test, Regression Test and End2End Test.</a:t>
            </a:r>
            <a:endParaRPr lang="en-US" dirty="0"/>
          </a:p>
          <a:p>
            <a:pPr marL="285750" indent="-285750">
              <a:lnSpc>
                <a:spcPct val="100000"/>
              </a:lnSpc>
              <a:buFont typeface="Arial" panose="020B0604020202020204" pitchFamily="34" charset="0"/>
              <a:buChar char="•"/>
            </a:pPr>
            <a:r>
              <a:rPr lang="en-US" i="1" dirty="0"/>
              <a:t>Few scenarios are part of two or more Test Types. For example the first test is considered as Smoke as well as Regression.</a:t>
            </a:r>
            <a:endParaRPr lang="en-US" dirty="0"/>
          </a:p>
          <a:p>
            <a:pPr marL="285750" indent="-285750">
              <a:lnSpc>
                <a:spcPct val="100000"/>
              </a:lnSpc>
              <a:buFont typeface="Arial" panose="020B0604020202020204" pitchFamily="34" charset="0"/>
              <a:buChar char="•"/>
            </a:pPr>
            <a:r>
              <a:rPr lang="en-US" i="1" dirty="0"/>
              <a:t>Few scenarios are not at all tagged</a:t>
            </a:r>
            <a:endParaRPr lang="en-US" dirty="0"/>
          </a:p>
          <a:p>
            <a:pPr marL="285750" indent="-285750">
              <a:lnSpc>
                <a:spcPct val="100000"/>
              </a:lnSpc>
              <a:buFont typeface="Arial" panose="020B0604020202020204" pitchFamily="34" charset="0"/>
              <a:buChar char="•"/>
            </a:pPr>
            <a:r>
              <a:rPr lang="en-US" i="1" dirty="0"/>
              <a:t>Last scenario of Payment Declined, it is a single scenario but has five different test data. So this will be considered as five different scenarios. </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7696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4" name="TextBox 3">
            <a:extLst>
              <a:ext uri="{FF2B5EF4-FFF2-40B4-BE49-F238E27FC236}">
                <a16:creationId xmlns:a16="http://schemas.microsoft.com/office/drawing/2014/main" xmlns="" id="{698DE7DB-4040-4E6B-AAAC-D7C2CA6FCE67}"/>
              </a:ext>
            </a:extLst>
          </p:cNvPr>
          <p:cNvSpPr txBox="1"/>
          <p:nvPr/>
        </p:nvSpPr>
        <p:spPr>
          <a:xfrm>
            <a:off x="407986" y="957262"/>
            <a:ext cx="8201024" cy="54476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i="1" dirty="0"/>
              <a:t>@</a:t>
            </a:r>
            <a:r>
              <a:rPr lang="en-US" sz="1200" i="1" dirty="0" err="1"/>
              <a:t>FunctionalTest</a:t>
            </a:r>
            <a:endParaRPr lang="en-US" sz="1200" dirty="0"/>
          </a:p>
          <a:p>
            <a:r>
              <a:rPr lang="en-US" sz="1200" dirty="0"/>
              <a:t>Feature: ECommerce Application</a:t>
            </a:r>
          </a:p>
          <a:p>
            <a:r>
              <a:rPr lang="en-US" sz="1200" dirty="0"/>
              <a:t> </a:t>
            </a:r>
          </a:p>
          <a:p>
            <a:r>
              <a:rPr lang="en-US" sz="1200" i="1" dirty="0"/>
              <a:t>@</a:t>
            </a:r>
            <a:r>
              <a:rPr lang="en-US" sz="1200" i="1" dirty="0" err="1"/>
              <a:t>SmokeTest</a:t>
            </a:r>
            <a:r>
              <a:rPr lang="en-US" sz="1200" dirty="0"/>
              <a:t> </a:t>
            </a:r>
            <a:r>
              <a:rPr lang="en-US" sz="1200" i="1" dirty="0"/>
              <a:t>@</a:t>
            </a:r>
            <a:r>
              <a:rPr lang="en-US" sz="1200" i="1" dirty="0" err="1"/>
              <a:t>RegressionTest</a:t>
            </a:r>
            <a:endParaRPr lang="en-US" sz="1200" dirty="0"/>
          </a:p>
          <a:p>
            <a:r>
              <a:rPr lang="en-US" sz="1200" dirty="0"/>
              <a:t>Scenario: Successful Login</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RegressionTest</a:t>
            </a:r>
            <a:endParaRPr lang="en-US" sz="1200" dirty="0"/>
          </a:p>
          <a:p>
            <a:r>
              <a:rPr lang="en-US" sz="1200" dirty="0"/>
              <a:t>Scenario: </a:t>
            </a:r>
            <a:r>
              <a:rPr lang="en-US" sz="1200" dirty="0" err="1"/>
              <a:t>UnSuccessful</a:t>
            </a:r>
            <a:r>
              <a:rPr lang="en-US" sz="1200" dirty="0"/>
              <a:t> Login</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p>
          <a:p>
            <a:r>
              <a:rPr lang="en-US" sz="1200" dirty="0"/>
              <a:t>Scenario: Add a product </a:t>
            </a:r>
            <a:r>
              <a:rPr lang="en-US" sz="1200" b="1" dirty="0"/>
              <a:t>to</a:t>
            </a:r>
            <a:r>
              <a:rPr lang="en-US" sz="1200" dirty="0"/>
              <a:t>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dirty="0"/>
              <a:t>Scenario: Add multiple product </a:t>
            </a:r>
            <a:r>
              <a:rPr lang="en-US" sz="1200" b="1" dirty="0"/>
              <a:t>to</a:t>
            </a:r>
            <a:r>
              <a:rPr lang="en-US" sz="1200" dirty="0"/>
              <a:t>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r>
              <a:rPr lang="en-US" sz="1200" i="1" dirty="0"/>
              <a:t>@</a:t>
            </a:r>
            <a:r>
              <a:rPr lang="en-US" sz="1200" i="1" dirty="0" err="1"/>
              <a:t>RegressionTest</a:t>
            </a:r>
            <a:endParaRPr lang="en-US" sz="1200" dirty="0"/>
          </a:p>
          <a:p>
            <a:r>
              <a:rPr lang="en-US" sz="1200" dirty="0"/>
              <a:t>Scenario: Remove a product from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RegressionTest</a:t>
            </a:r>
            <a:endParaRPr lang="en-US" sz="1200" dirty="0"/>
          </a:p>
          <a:p>
            <a:r>
              <a:rPr lang="en-US" sz="1200" dirty="0"/>
              <a:t>Scenario: Remove all products from bag</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endParaRPr lang="en-US" sz="1200" dirty="0"/>
          </a:p>
          <a:p>
            <a:r>
              <a:rPr lang="en-US" sz="1200" dirty="0"/>
              <a:t>Scenario: Increase product quantity from bag page</a:t>
            </a:r>
          </a:p>
          <a:p>
            <a:r>
              <a:rPr lang="en-US" sz="1200" dirty="0"/>
              <a:t>Given </a:t>
            </a:r>
            <a:r>
              <a:rPr lang="en-US" sz="1200" b="1" dirty="0"/>
              <a:t>This</a:t>
            </a:r>
            <a:r>
              <a:rPr lang="en-US" sz="1200" dirty="0"/>
              <a:t> </a:t>
            </a:r>
            <a:r>
              <a:rPr lang="en-US" sz="1200" b="1" dirty="0"/>
              <a:t>is</a:t>
            </a:r>
            <a:r>
              <a:rPr lang="en-US" sz="1200" dirty="0"/>
              <a:t> a blank test</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2630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4" name="TextBox 3">
            <a:extLst>
              <a:ext uri="{FF2B5EF4-FFF2-40B4-BE49-F238E27FC236}">
                <a16:creationId xmlns:a16="http://schemas.microsoft.com/office/drawing/2014/main" xmlns="" id="{698DE7DB-4040-4E6B-AAAC-D7C2CA6FCE67}"/>
              </a:ext>
            </a:extLst>
          </p:cNvPr>
          <p:cNvSpPr txBox="1"/>
          <p:nvPr/>
        </p:nvSpPr>
        <p:spPr>
          <a:xfrm>
            <a:off x="407986" y="1093786"/>
            <a:ext cx="8201024"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Scenario: Decrease product quantity from bag page</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r>
              <a:rPr lang="en-US" sz="1200" i="1" dirty="0"/>
              <a:t>@End2End</a:t>
            </a:r>
            <a:endParaRPr lang="en-US" sz="1200" dirty="0"/>
          </a:p>
          <a:p>
            <a:r>
              <a:rPr lang="en-US" sz="1200" dirty="0"/>
              <a:t>Scenario: Buy a product with cash payment</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a:t>
            </a:r>
            <a:r>
              <a:rPr lang="en-US" sz="1200" i="1" dirty="0" err="1"/>
              <a:t>SmokeTest</a:t>
            </a:r>
            <a:r>
              <a:rPr lang="en-US" sz="1200" dirty="0"/>
              <a:t> </a:t>
            </a:r>
            <a:r>
              <a:rPr lang="en-US" sz="1200" i="1" dirty="0"/>
              <a:t>@End2End</a:t>
            </a:r>
            <a:endParaRPr lang="en-US" sz="1200" dirty="0"/>
          </a:p>
          <a:p>
            <a:r>
              <a:rPr lang="en-US" sz="1200" dirty="0"/>
              <a:t>Scenario: Buy a product with CC payment</a:t>
            </a:r>
          </a:p>
          <a:p>
            <a:r>
              <a:rPr lang="en-US" sz="1200" dirty="0"/>
              <a:t>Given </a:t>
            </a:r>
            <a:r>
              <a:rPr lang="en-US" sz="1200" b="1" dirty="0"/>
              <a:t>This</a:t>
            </a:r>
            <a:r>
              <a:rPr lang="en-US" sz="1200" dirty="0"/>
              <a:t> </a:t>
            </a:r>
            <a:r>
              <a:rPr lang="en-US" sz="1200" b="1" dirty="0"/>
              <a:t>is</a:t>
            </a:r>
            <a:r>
              <a:rPr lang="en-US" sz="1200" dirty="0"/>
              <a:t> a blank test</a:t>
            </a:r>
          </a:p>
          <a:p>
            <a:r>
              <a:rPr lang="en-US" sz="1200" dirty="0"/>
              <a:t> </a:t>
            </a:r>
          </a:p>
          <a:p>
            <a:r>
              <a:rPr lang="en-US" sz="1200" i="1" dirty="0"/>
              <a:t>@End2End</a:t>
            </a:r>
            <a:endParaRPr lang="en-US" sz="1200" dirty="0"/>
          </a:p>
          <a:p>
            <a:r>
              <a:rPr lang="en-US" sz="1200" dirty="0"/>
              <a:t>Scenario Outline: Payment declined</a:t>
            </a:r>
          </a:p>
          <a:p>
            <a:r>
              <a:rPr lang="en-US" sz="1200" dirty="0"/>
              <a:t>Given </a:t>
            </a:r>
            <a:r>
              <a:rPr lang="en-US" sz="1200" b="1" dirty="0"/>
              <a:t>This</a:t>
            </a:r>
            <a:r>
              <a:rPr lang="en-US" sz="1200" dirty="0"/>
              <a:t> </a:t>
            </a:r>
            <a:r>
              <a:rPr lang="en-US" sz="1200" b="1" dirty="0"/>
              <a:t>is</a:t>
            </a:r>
            <a:r>
              <a:rPr lang="en-US" sz="1200" dirty="0"/>
              <a:t> a blank test</a:t>
            </a:r>
          </a:p>
          <a:p>
            <a:r>
              <a:rPr lang="en-US" sz="1200" dirty="0"/>
              <a:t>Examples:</a:t>
            </a:r>
          </a:p>
          <a:p>
            <a:r>
              <a:rPr lang="en-US" sz="1200" dirty="0"/>
              <a:t>|</a:t>
            </a:r>
            <a:r>
              <a:rPr lang="en-US" sz="1200" dirty="0" err="1"/>
              <a:t>PaymentMethod</a:t>
            </a:r>
            <a:r>
              <a:rPr lang="en-US" sz="1200" dirty="0"/>
              <a:t>|</a:t>
            </a:r>
          </a:p>
          <a:p>
            <a:r>
              <a:rPr lang="en-US" sz="1200" dirty="0"/>
              <a:t>|CC Card|</a:t>
            </a:r>
          </a:p>
          <a:p>
            <a:r>
              <a:rPr lang="en-US" sz="1200" dirty="0"/>
              <a:t>|DD Card|</a:t>
            </a:r>
          </a:p>
          <a:p>
            <a:r>
              <a:rPr lang="en-US" sz="1200" dirty="0"/>
              <a:t>|Bank Transfer|</a:t>
            </a:r>
          </a:p>
          <a:p>
            <a:r>
              <a:rPr lang="en-US" sz="1200" dirty="0"/>
              <a:t>|PayPal|</a:t>
            </a:r>
          </a:p>
          <a:p>
            <a:r>
              <a:rPr lang="en-US" sz="1200" dirty="0"/>
              <a:t>|Cash|</a:t>
            </a:r>
          </a:p>
          <a:p>
            <a:endParaRPr lang="en-US" sz="1200" dirty="0"/>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0916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xmlns="" id="{F22CEE04-7FAC-45FA-AF8E-AF85459943AE}"/>
              </a:ext>
            </a:extLst>
          </p:cNvPr>
          <p:cNvSpPr txBox="1"/>
          <p:nvPr/>
        </p:nvSpPr>
        <p:spPr>
          <a:xfrm>
            <a:off x="413069" y="1071563"/>
            <a:ext cx="8214108" cy="923330"/>
          </a:xfrm>
          <a:prstGeom prst="rect">
            <a:avLst/>
          </a:prstGeom>
          <a:noFill/>
        </p:spPr>
        <p:txBody>
          <a:bodyPr wrap="none" rtlCol="0">
            <a:spAutoFit/>
          </a:bodyPr>
          <a:lstStyle/>
          <a:p>
            <a:r>
              <a:rPr lang="en-US" b="1" i="1" dirty="0"/>
              <a:t>Running single Cucumber Feature file or single Cucumber Tag</a:t>
            </a:r>
            <a:endParaRPr lang="en-US" dirty="0"/>
          </a:p>
          <a:p>
            <a:r>
              <a:rPr lang="en-US" b="1" i="1" dirty="0"/>
              <a:t>Execute all tests tagged as @</a:t>
            </a:r>
            <a:r>
              <a:rPr lang="en-US" b="1" i="1" dirty="0" err="1"/>
              <a:t>SmokeTests</a:t>
            </a:r>
            <a:endParaRPr lang="en-US" dirty="0"/>
          </a:p>
          <a:p>
            <a:endParaRPr lang="en-US" dirty="0"/>
          </a:p>
        </p:txBody>
      </p:sp>
      <p:pic>
        <p:nvPicPr>
          <p:cNvPr id="4098" name="Picture 2" descr="Cucumber Group Tags 9">
            <a:extLst>
              <a:ext uri="{FF2B5EF4-FFF2-40B4-BE49-F238E27FC236}">
                <a16:creationId xmlns:a16="http://schemas.microsoft.com/office/drawing/2014/main" xmlns="" id="{1C249E70-2313-4B03-9354-FBBDF9940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2290762"/>
            <a:ext cx="10691738" cy="411003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xmlns="" id="{23E05EF3-1A98-4983-919E-3D98D9E483BE}"/>
              </a:ext>
            </a:extLst>
          </p:cNvPr>
          <p:cNvSpPr/>
          <p:nvPr/>
        </p:nvSpPr>
        <p:spPr>
          <a:xfrm>
            <a:off x="6096000" y="4357688"/>
            <a:ext cx="2033588" cy="28575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7795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39EE-C12A-4829-B6BC-D28A83F3AB2D}"/>
              </a:ext>
            </a:extLst>
          </p:cNvPr>
          <p:cNvSpPr>
            <a:spLocks noGrp="1"/>
          </p:cNvSpPr>
          <p:nvPr>
            <p:ph type="title"/>
          </p:nvPr>
        </p:nvSpPr>
        <p:spPr>
          <a:xfrm>
            <a:off x="413069" y="281928"/>
            <a:ext cx="11083532" cy="675334"/>
          </a:xfrm>
        </p:spPr>
        <p:txBody>
          <a:bodyPr/>
          <a:lstStyle/>
          <a:p>
            <a:r>
              <a:rPr lang="en-US" dirty="0"/>
              <a:t>Cucumber Tags</a:t>
            </a:r>
            <a:br>
              <a:rPr lang="en-US" dirty="0"/>
            </a:br>
            <a:r>
              <a:rPr lang="en-US" sz="1800" dirty="0"/>
              <a:t>Feature File</a:t>
            </a:r>
            <a:endParaRPr lang="en-US" dirty="0"/>
          </a:p>
        </p:txBody>
      </p:sp>
      <p:sp>
        <p:nvSpPr>
          <p:cNvPr id="3" name="TextBox 2">
            <a:extLst>
              <a:ext uri="{FF2B5EF4-FFF2-40B4-BE49-F238E27FC236}">
                <a16:creationId xmlns:a16="http://schemas.microsoft.com/office/drawing/2014/main" xmlns="" id="{F22CEE04-7FAC-45FA-AF8E-AF85459943AE}"/>
              </a:ext>
            </a:extLst>
          </p:cNvPr>
          <p:cNvSpPr txBox="1"/>
          <p:nvPr/>
        </p:nvSpPr>
        <p:spPr>
          <a:xfrm>
            <a:off x="413069" y="1071563"/>
            <a:ext cx="5174815" cy="369332"/>
          </a:xfrm>
          <a:prstGeom prst="rect">
            <a:avLst/>
          </a:prstGeom>
          <a:noFill/>
        </p:spPr>
        <p:txBody>
          <a:bodyPr wrap="none" rtlCol="0">
            <a:spAutoFit/>
          </a:bodyPr>
          <a:lstStyle/>
          <a:p>
            <a:r>
              <a:rPr lang="en-US" b="1" i="1" dirty="0"/>
              <a:t>Execute all tests tagged as @End2End </a:t>
            </a:r>
            <a:endParaRPr lang="en-US" dirty="0"/>
          </a:p>
        </p:txBody>
      </p:sp>
      <p:pic>
        <p:nvPicPr>
          <p:cNvPr id="8194" name="Picture 2" descr="Cucumber Group Tags 9">
            <a:extLst>
              <a:ext uri="{FF2B5EF4-FFF2-40B4-BE49-F238E27FC236}">
                <a16:creationId xmlns:a16="http://schemas.microsoft.com/office/drawing/2014/main" xmlns="" id="{1124A043-7508-4326-AC7B-28C4168FD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812371"/>
            <a:ext cx="9653588" cy="444817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379563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651</TotalTime>
  <Words>1339</Words>
  <Application>Microsoft Office PowerPoint</Application>
  <PresentationFormat>Custom</PresentationFormat>
  <Paragraphs>393</Paragraphs>
  <Slides>25</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Section slides</vt:lpstr>
      <vt:lpstr>think-cell Slide</vt:lpstr>
      <vt:lpstr>BDD</vt:lpstr>
      <vt:lpstr>Lesson Objectives</vt:lpstr>
      <vt:lpstr>Cucumber Tags</vt:lpstr>
      <vt:lpstr>Cucumber Tags</vt:lpstr>
      <vt:lpstr>Cucumber Tags</vt:lpstr>
      <vt:lpstr>Cucumber Tags Feature File</vt:lpstr>
      <vt:lpstr>Cucumber Tags Feature File</vt:lpstr>
      <vt:lpstr>Cucumber Tags Feature File</vt:lpstr>
      <vt:lpstr>Cucumber Tags Feature File</vt:lpstr>
      <vt:lpstr>Cucumber Tags Feature File</vt:lpstr>
      <vt:lpstr>Cucumber Tags Feature File</vt:lpstr>
      <vt:lpstr>Cucumber Hooks</vt:lpstr>
      <vt:lpstr>Cucumber Hooks</vt:lpstr>
      <vt:lpstr>Cucumber Hooks</vt:lpstr>
      <vt:lpstr>Cucumber Hooks</vt:lpstr>
      <vt:lpstr>Background in Cucumber</vt:lpstr>
      <vt:lpstr>Background in Cucumber</vt:lpstr>
      <vt:lpstr>Background in Cucumber</vt:lpstr>
      <vt:lpstr>Background in Cucumber</vt:lpstr>
      <vt:lpstr>Background in Cucumber</vt:lpstr>
      <vt:lpstr>Background in Cucumber</vt:lpstr>
      <vt:lpstr>Background in Cucumber</vt:lpstr>
      <vt:lpstr>Background in Cucumber</vt:lpstr>
      <vt:lpstr>Summary</vt:lpstr>
      <vt:lpstr>Review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IG, hwdlab1C</cp:lastModifiedBy>
  <cp:revision>12</cp:revision>
  <dcterms:created xsi:type="dcterms:W3CDTF">2018-05-28T17:39:41Z</dcterms:created>
  <dcterms:modified xsi:type="dcterms:W3CDTF">2018-07-31T04:18:47Z</dcterms:modified>
</cp:coreProperties>
</file>