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handoutMasterIdLst>
    <p:handoutMasterId r:id="rId41"/>
  </p:handoutMasterIdLst>
  <p:sldIdLst>
    <p:sldId id="271" r:id="rId2"/>
    <p:sldId id="481" r:id="rId3"/>
    <p:sldId id="482" r:id="rId4"/>
    <p:sldId id="484" r:id="rId5"/>
    <p:sldId id="485" r:id="rId6"/>
    <p:sldId id="512" r:id="rId7"/>
    <p:sldId id="513" r:id="rId8"/>
    <p:sldId id="476" r:id="rId9"/>
    <p:sldId id="505" r:id="rId10"/>
    <p:sldId id="477" r:id="rId11"/>
    <p:sldId id="478" r:id="rId12"/>
    <p:sldId id="506" r:id="rId13"/>
    <p:sldId id="479" r:id="rId14"/>
    <p:sldId id="514" r:id="rId15"/>
    <p:sldId id="500" r:id="rId16"/>
    <p:sldId id="501" r:id="rId17"/>
    <p:sldId id="502" r:id="rId18"/>
    <p:sldId id="503" r:id="rId19"/>
    <p:sldId id="504" r:id="rId20"/>
    <p:sldId id="475" r:id="rId21"/>
    <p:sldId id="449" r:id="rId22"/>
    <p:sldId id="452" r:id="rId23"/>
    <p:sldId id="470" r:id="rId24"/>
    <p:sldId id="491" r:id="rId25"/>
    <p:sldId id="471" r:id="rId26"/>
    <p:sldId id="472" r:id="rId27"/>
    <p:sldId id="498" r:id="rId28"/>
    <p:sldId id="497" r:id="rId29"/>
    <p:sldId id="494" r:id="rId30"/>
    <p:sldId id="492" r:id="rId31"/>
    <p:sldId id="509" r:id="rId32"/>
    <p:sldId id="496" r:id="rId33"/>
    <p:sldId id="510" r:id="rId34"/>
    <p:sldId id="511" r:id="rId35"/>
    <p:sldId id="473" r:id="rId36"/>
    <p:sldId id="499" r:id="rId37"/>
    <p:sldId id="487" r:id="rId38"/>
    <p:sldId id="508" r:id="rId39"/>
  </p:sldIdLst>
  <p:sldSz cx="12192000" cy="6858000"/>
  <p:notesSz cx="7315200" cy="9601200"/>
  <p:defaultTextStyle>
    <a:defPPr>
      <a:defRPr lang="en-US"/>
    </a:defPPr>
    <a:lvl1pPr algn="l" rtl="0" fontAlgn="base">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0000"/>
    <a:srgbClr val="9DFFFF"/>
    <a:srgbClr val="005200"/>
    <a:srgbClr val="00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94651" autoAdjust="0"/>
  </p:normalViewPr>
  <p:slideViewPr>
    <p:cSldViewPr>
      <p:cViewPr varScale="1">
        <p:scale>
          <a:sx n="105" d="100"/>
          <a:sy n="105" d="100"/>
        </p:scale>
        <p:origin x="648"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35" tIns="48319" rIns="96635" bIns="48319" numCol="1" anchor="t" anchorCtr="0" compatLnSpc="1">
            <a:prstTxWarp prst="textNoShape">
              <a:avLst/>
            </a:prstTxWarp>
          </a:bodyPr>
          <a:lstStyle>
            <a:lvl1pPr algn="r" defTabSz="965200">
              <a:defRPr sz="1200" b="0" smtClean="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defTabSz="965200">
              <a:defRPr sz="1200" b="0" smtClean="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35" tIns="48319" rIns="96635" bIns="48319" numCol="1" anchor="b" anchorCtr="0" compatLnSpc="1">
            <a:prstTxWarp prst="textNoShape">
              <a:avLst/>
            </a:prstTxWarp>
          </a:bodyPr>
          <a:lstStyle>
            <a:lvl1pPr algn="r" defTabSz="965200">
              <a:defRPr sz="1200" b="0">
                <a:latin typeface="Arial" panose="020B0604020202020204" pitchFamily="34" charset="0"/>
              </a:defRPr>
            </a:lvl1pPr>
          </a:lstStyle>
          <a:p>
            <a:fld id="{CE989A72-460D-4FA3-8AAA-D38A21889027}" type="slidenum">
              <a:rPr lang="en-US"/>
              <a:pPr/>
              <a:t>‹#›</a:t>
            </a:fld>
            <a:endParaRPr lang="en-US"/>
          </a:p>
        </p:txBody>
      </p:sp>
    </p:spTree>
    <p:extLst>
      <p:ext uri="{BB962C8B-B14F-4D97-AF65-F5344CB8AC3E}">
        <p14:creationId xmlns:p14="http://schemas.microsoft.com/office/powerpoint/2010/main" val="380147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76483"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406400" y="6858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5"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486"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76487"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E2D66A9-7911-4460-8DC2-DC3A710F304A}" type="slidenum">
              <a:rPr lang="en-US"/>
              <a:pPr/>
              <a:t>‹#›</a:t>
            </a:fld>
            <a:endParaRPr lang="en-US"/>
          </a:p>
        </p:txBody>
      </p:sp>
    </p:spTree>
    <p:extLst>
      <p:ext uri="{BB962C8B-B14F-4D97-AF65-F5344CB8AC3E}">
        <p14:creationId xmlns:p14="http://schemas.microsoft.com/office/powerpoint/2010/main" val="592693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2D66A9-7911-4460-8DC2-DC3A710F304A}" type="slidenum">
              <a:rPr lang="en-US" smtClean="0"/>
              <a:pPr/>
              <a:t>1</a:t>
            </a:fld>
            <a:endParaRPr lang="en-US"/>
          </a:p>
        </p:txBody>
      </p:sp>
    </p:spTree>
    <p:extLst>
      <p:ext uri="{BB962C8B-B14F-4D97-AF65-F5344CB8AC3E}">
        <p14:creationId xmlns:p14="http://schemas.microsoft.com/office/powerpoint/2010/main" val="208774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2D66A9-7911-4460-8DC2-DC3A710F304A}" type="slidenum">
              <a:rPr lang="en-US" smtClean="0"/>
              <a:pPr/>
              <a:t>38</a:t>
            </a:fld>
            <a:endParaRPr lang="en-US"/>
          </a:p>
        </p:txBody>
      </p:sp>
    </p:spTree>
    <p:extLst>
      <p:ext uri="{BB962C8B-B14F-4D97-AF65-F5344CB8AC3E}">
        <p14:creationId xmlns:p14="http://schemas.microsoft.com/office/powerpoint/2010/main" val="169698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7</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7968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8</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6253516A-3F89-4575-8C4F-39E45620F8A9}" type="slidenum">
              <a:rPr lang="en-US" sz="1200"/>
              <a:pPr eaLnBrk="1" hangingPunct="1"/>
              <a:t>9</a:t>
            </a:fld>
            <a:endParaRPr lang="en-US" sz="1200"/>
          </a:p>
        </p:txBody>
      </p:sp>
      <p:sp>
        <p:nvSpPr>
          <p:cNvPr id="24579"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458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7356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4B3DF422-D6D8-4E49-AADC-EE4782D6E584}" type="slidenum">
              <a:rPr lang="en-US" sz="1200"/>
              <a:pPr eaLnBrk="1" hangingPunct="1"/>
              <a:t>10</a:t>
            </a:fld>
            <a:endParaRPr lang="en-US" sz="1200"/>
          </a:p>
        </p:txBody>
      </p:sp>
      <p:sp>
        <p:nvSpPr>
          <p:cNvPr id="25603"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5604"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3932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B4341D03-4E71-464B-B264-5941ECC7AD12}" type="slidenum">
              <a:rPr lang="en-US" sz="1200"/>
              <a:pPr eaLnBrk="1" hangingPunct="1"/>
              <a:t>11</a:t>
            </a:fld>
            <a:endParaRPr lang="en-US" sz="1200"/>
          </a:p>
        </p:txBody>
      </p:sp>
      <p:sp>
        <p:nvSpPr>
          <p:cNvPr id="26627"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662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88174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0737F5A8-FAB9-415D-B1C4-E8ED42AAEEC7}" type="slidenum">
              <a:rPr lang="en-US" sz="1200"/>
              <a:pPr eaLnBrk="1" hangingPunct="1"/>
              <a:t>13</a:t>
            </a:fld>
            <a:endParaRPr lang="en-US" sz="1200"/>
          </a:p>
        </p:txBody>
      </p:sp>
      <p:sp>
        <p:nvSpPr>
          <p:cNvPr id="27651"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7652"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6336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fld id="{2F894AF0-1B51-4EBB-82DE-F1E3F0137882}" type="slidenum">
              <a:rPr lang="en-US" sz="1200"/>
              <a:pPr eaLnBrk="1" hangingPunct="1"/>
              <a:t>20</a:t>
            </a:fld>
            <a:endParaRPr lang="en-US" sz="1200"/>
          </a:p>
        </p:txBody>
      </p:sp>
      <p:sp>
        <p:nvSpPr>
          <p:cNvPr id="23555" name="Rectangle 2"/>
          <p:cNvSpPr>
            <a:spLocks noGrp="1" noRot="1" noChangeAspect="1" noChangeArrowheads="1" noTextEdit="1"/>
          </p:cNvSpPr>
          <p:nvPr>
            <p:ph type="sldImg"/>
          </p:nvPr>
        </p:nvSpPr>
        <p:spPr>
          <a:xfrm>
            <a:off x="457200" y="720725"/>
            <a:ext cx="6400800" cy="3600450"/>
          </a:xfrm>
          <a:solidFill>
            <a:srgbClr val="FFFFFF"/>
          </a:solidFill>
          <a:ln/>
        </p:spPr>
      </p:sp>
      <p:sp>
        <p:nvSpPr>
          <p:cNvPr id="2355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lIns="96661" tIns="48331" rIns="96661" bIns="48331"/>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34554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The last 2 lines are not</a:t>
            </a:r>
            <a:r>
              <a:rPr lang="en-IN" baseline="0" dirty="0"/>
              <a:t> clear to me! So avoid this proof. </a:t>
            </a:r>
            <a:endParaRPr lang="en-IN" dirty="0"/>
          </a:p>
        </p:txBody>
      </p:sp>
      <p:sp>
        <p:nvSpPr>
          <p:cNvPr id="4" name="Slide Number Placeholder 3"/>
          <p:cNvSpPr>
            <a:spLocks noGrp="1"/>
          </p:cNvSpPr>
          <p:nvPr>
            <p:ph type="sldNum" sz="quarter" idx="10"/>
          </p:nvPr>
        </p:nvSpPr>
        <p:spPr/>
        <p:txBody>
          <a:bodyPr/>
          <a:lstStyle/>
          <a:p>
            <a:fld id="{5E2D66A9-7911-4460-8DC2-DC3A710F304A}"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 y="6477000"/>
            <a:ext cx="6538340" cy="381000"/>
          </a:xfrm>
          <a:solidFill>
            <a:srgbClr val="C00000"/>
          </a:solidFill>
          <a:ln>
            <a:noFill/>
          </a:ln>
        </p:spPr>
        <p:txBody>
          <a:bodyPr/>
          <a:lstStyle>
            <a:lvl1pPr algn="r">
              <a:defRPr sz="1905">
                <a:solidFill>
                  <a:schemeClr val="bg1"/>
                </a:solidFill>
              </a:defRPr>
            </a:lvl1pPr>
          </a:lstStyle>
          <a:p>
            <a:r>
              <a:rPr lang="en-US" dirty="0"/>
              <a:t>INDIAN INSTITUTE OF TECHNOLOGY KHARAGPUR</a:t>
            </a:r>
          </a:p>
        </p:txBody>
      </p:sp>
      <p:sp>
        <p:nvSpPr>
          <p:cNvPr id="12" name="Rectangle 11"/>
          <p:cNvSpPr/>
          <p:nvPr/>
        </p:nvSpPr>
        <p:spPr>
          <a:xfrm>
            <a:off x="-1" y="4846320"/>
            <a:ext cx="1291167" cy="20116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2" name="Title 1"/>
          <p:cNvSpPr>
            <a:spLocks noGrp="1"/>
          </p:cNvSpPr>
          <p:nvPr>
            <p:ph type="ctrTitle"/>
          </p:nvPr>
        </p:nvSpPr>
        <p:spPr>
          <a:xfrm>
            <a:off x="1672598" y="838200"/>
            <a:ext cx="10011403" cy="1143000"/>
          </a:xfrm>
        </p:spPr>
        <p:txBody>
          <a:bodyPr anchor="ctr">
            <a:noAutofit/>
          </a:bodyPr>
          <a:lstStyle>
            <a:lvl1pPr>
              <a:lnSpc>
                <a:spcPct val="100000"/>
              </a:lnSpc>
              <a:defRPr sz="4572" spc="-65"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507213" y="1989967"/>
            <a:ext cx="8284202" cy="685800"/>
          </a:xfrm>
        </p:spPr>
        <p:txBody>
          <a:bodyPr>
            <a:normAutofit/>
          </a:bodyPr>
          <a:lstStyle>
            <a:lvl1pPr marL="0" indent="0" algn="l">
              <a:buNone/>
              <a:defRPr sz="2667" b="1" cap="all" spc="98" baseline="0">
                <a:solidFill>
                  <a:schemeClr val="tx2"/>
                </a:solidFill>
                <a:latin typeface="Arial Narrow" panose="020B0606020202030204" pitchFamily="34" charset="0"/>
              </a:defRPr>
            </a:lvl1pPr>
            <a:lvl2pPr marL="373242" indent="0" algn="ctr">
              <a:buNone/>
              <a:defRPr>
                <a:solidFill>
                  <a:schemeClr val="tx1">
                    <a:tint val="75000"/>
                  </a:schemeClr>
                </a:solidFill>
              </a:defRPr>
            </a:lvl2pPr>
            <a:lvl3pPr marL="746484" indent="0" algn="ctr">
              <a:buNone/>
              <a:defRPr>
                <a:solidFill>
                  <a:schemeClr val="tx1">
                    <a:tint val="75000"/>
                  </a:schemeClr>
                </a:solidFill>
              </a:defRPr>
            </a:lvl3pPr>
            <a:lvl4pPr marL="1119725" indent="0" algn="ctr">
              <a:buNone/>
              <a:defRPr>
                <a:solidFill>
                  <a:schemeClr val="tx1">
                    <a:tint val="75000"/>
                  </a:schemeClr>
                </a:solidFill>
              </a:defRPr>
            </a:lvl4pPr>
            <a:lvl5pPr marL="1492968" indent="0" algn="ctr">
              <a:buNone/>
              <a:defRPr>
                <a:solidFill>
                  <a:schemeClr val="tx1">
                    <a:tint val="75000"/>
                  </a:schemeClr>
                </a:solidFill>
              </a:defRPr>
            </a:lvl5pPr>
            <a:lvl6pPr marL="1866210" indent="0" algn="ctr">
              <a:buNone/>
              <a:defRPr>
                <a:solidFill>
                  <a:schemeClr val="tx1">
                    <a:tint val="75000"/>
                  </a:schemeClr>
                </a:solidFill>
              </a:defRPr>
            </a:lvl6pPr>
            <a:lvl7pPr marL="2239451" indent="0" algn="ctr">
              <a:buNone/>
              <a:defRPr>
                <a:solidFill>
                  <a:schemeClr val="tx1">
                    <a:tint val="75000"/>
                  </a:schemeClr>
                </a:solidFill>
              </a:defRPr>
            </a:lvl7pPr>
            <a:lvl8pPr marL="2612693" indent="0" algn="ctr">
              <a:buNone/>
              <a:defRPr>
                <a:solidFill>
                  <a:schemeClr val="tx1">
                    <a:tint val="75000"/>
                  </a:schemeClr>
                </a:solidFill>
              </a:defRPr>
            </a:lvl8pPr>
            <a:lvl9pPr marL="2985935" indent="0" algn="ctr">
              <a:buNone/>
              <a:defRPr>
                <a:solidFill>
                  <a:schemeClr val="tx1">
                    <a:tint val="75000"/>
                  </a:schemeClr>
                </a:solidFill>
              </a:defRPr>
            </a:lvl9pPr>
          </a:lstStyle>
          <a:p>
            <a:pPr lvl="0" defTabSz="979734">
              <a:spcAft>
                <a:spcPts val="643"/>
              </a:spcAft>
            </a:pPr>
            <a:r>
              <a:rPr lang="en-US" sz="2571" i="1" cap="none" spc="129" dirty="0">
                <a:solidFill>
                  <a:srgbClr val="D1282E"/>
                </a:solidFill>
              </a:rPr>
              <a:t>CS60002: Distributed Systems</a:t>
            </a:r>
            <a:endParaRPr lang="en-IN" sz="2571" i="1" cap="none" spc="129" dirty="0">
              <a:solidFill>
                <a:srgbClr val="D1282E"/>
              </a:solidFill>
            </a:endParaRPr>
          </a:p>
        </p:txBody>
      </p:sp>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2001499" y="0"/>
            <a:ext cx="190502"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6" name="Slide Number Placeholder 5"/>
          <p:cNvSpPr>
            <a:spLocks noGrp="1"/>
          </p:cNvSpPr>
          <p:nvPr>
            <p:ph type="sldNum" sz="quarter" idx="12"/>
          </p:nvPr>
        </p:nvSpPr>
        <p:spPr>
          <a:xfrm rot="16200000">
            <a:off x="11445551" y="6292692"/>
            <a:ext cx="580571" cy="368617"/>
          </a:xfrm>
        </p:spPr>
        <p:txBody>
          <a:bodyPr/>
          <a:lstStyle>
            <a:lvl1pPr>
              <a:defRPr sz="2400">
                <a:solidFill>
                  <a:schemeClr val="tx1"/>
                </a:solidFill>
              </a:defRPr>
            </a:lvl1pPr>
          </a:lstStyle>
          <a:p>
            <a:fld id="{E1BD0BE4-C165-4A97-9685-8F391A2EAA1F}" type="slidenum">
              <a:rPr lang="en-US" smtClean="0"/>
              <a:pPr/>
              <a:t>‹#›</a:t>
            </a:fld>
            <a:endParaRPr lang="en-US"/>
          </a:p>
        </p:txBody>
      </p:sp>
      <p:pic>
        <p:nvPicPr>
          <p:cNvPr id="11" name="Picture 11" descr="ii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4" y="5773802"/>
            <a:ext cx="1054102" cy="9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 y="0"/>
            <a:ext cx="1291167"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4" name="TextBox 13"/>
          <p:cNvSpPr txBox="1"/>
          <p:nvPr/>
        </p:nvSpPr>
        <p:spPr>
          <a:xfrm>
            <a:off x="3991429" y="2888238"/>
            <a:ext cx="4695049" cy="1447503"/>
          </a:xfrm>
          <a:prstGeom prst="rect">
            <a:avLst/>
          </a:prstGeom>
          <a:noFill/>
        </p:spPr>
        <p:txBody>
          <a:bodyPr wrap="none" lIns="97971" tIns="48986" rIns="97971" bIns="48986" rtlCol="0">
            <a:spAutoFit/>
          </a:bodyPr>
          <a:lstStyle/>
          <a:p>
            <a:r>
              <a:rPr lang="en-US" sz="2191" b="1" dirty="0" err="1">
                <a:latin typeface="Arial Narrow" panose="020B0606020202030204" pitchFamily="34" charset="0"/>
              </a:rPr>
              <a:t>Pallab</a:t>
            </a:r>
            <a:r>
              <a:rPr lang="en-US" sz="2191" b="1" dirty="0">
                <a:latin typeface="Arial Narrow" panose="020B0606020202030204" pitchFamily="34" charset="0"/>
              </a:rPr>
              <a:t> </a:t>
            </a:r>
            <a:r>
              <a:rPr lang="en-US" sz="2191" b="1" dirty="0" err="1">
                <a:latin typeface="Arial Narrow" panose="020B0606020202030204" pitchFamily="34" charset="0"/>
              </a:rPr>
              <a:t>Dasgupta</a:t>
            </a:r>
            <a:endParaRPr lang="en-US" sz="2191" b="1" dirty="0">
              <a:latin typeface="Arial Narrow" panose="020B0606020202030204" pitchFamily="34" charset="0"/>
            </a:endParaRPr>
          </a:p>
          <a:p>
            <a:r>
              <a:rPr lang="en-US" sz="2191" b="1" dirty="0">
                <a:latin typeface="Arial Narrow" panose="020B0606020202030204" pitchFamily="34" charset="0"/>
              </a:rPr>
              <a:t>Professor, </a:t>
            </a:r>
          </a:p>
          <a:p>
            <a:r>
              <a:rPr lang="en-US" sz="2191" b="1" dirty="0">
                <a:latin typeface="Arial Narrow" panose="020B0606020202030204" pitchFamily="34" charset="0"/>
              </a:rPr>
              <a:t>Dept. of Computer Sc. &amp; </a:t>
            </a:r>
            <a:r>
              <a:rPr lang="en-US" sz="2191" b="1" dirty="0" err="1">
                <a:latin typeface="Arial Narrow" panose="020B0606020202030204" pitchFamily="34" charset="0"/>
              </a:rPr>
              <a:t>Engg</a:t>
            </a:r>
            <a:r>
              <a:rPr lang="en-US" sz="2191" b="1" dirty="0">
                <a:latin typeface="Arial Narrow" panose="020B0606020202030204" pitchFamily="34" charset="0"/>
              </a:rPr>
              <a:t>.,</a:t>
            </a:r>
          </a:p>
          <a:p>
            <a:r>
              <a:rPr lang="en-US" sz="2191" b="1" dirty="0">
                <a:latin typeface="Arial Narrow" panose="020B0606020202030204" pitchFamily="34" charset="0"/>
              </a:rPr>
              <a:t>Indian Institute of Technology </a:t>
            </a:r>
            <a:r>
              <a:rPr lang="en-US" sz="2191" b="1" dirty="0" err="1">
                <a:latin typeface="Arial Narrow" panose="020B0606020202030204" pitchFamily="34" charset="0"/>
              </a:rPr>
              <a:t>Kharagpur</a:t>
            </a:r>
            <a:endParaRPr lang="en-US" sz="2191" b="1" dirty="0">
              <a:latin typeface="Arial Narrow" panose="020B0606020202030204" pitchFamily="34" charset="0"/>
            </a:endParaRPr>
          </a:p>
        </p:txBody>
      </p:sp>
      <p:sp>
        <p:nvSpPr>
          <p:cNvPr id="15" name="Rectangle 14"/>
          <p:cNvSpPr/>
          <p:nvPr/>
        </p:nvSpPr>
        <p:spPr>
          <a:xfrm>
            <a:off x="3820145" y="2888238"/>
            <a:ext cx="171284" cy="144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7971" tIns="48986" rIns="97971" bIns="48986" spcCol="0" rtlCol="0" anchor="ctr"/>
          <a:lstStyle/>
          <a:p>
            <a:pPr algn="ctr"/>
            <a:endParaRPr lang="en-IN" sz="1524"/>
          </a:p>
        </p:txBody>
      </p:sp>
    </p:spTree>
    <p:extLst>
      <p:ext uri="{BB962C8B-B14F-4D97-AF65-F5344CB8AC3E}">
        <p14:creationId xmlns:p14="http://schemas.microsoft.com/office/powerpoint/2010/main" val="2038554937"/>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C9E1580C-DCF1-4347-B2C4-8703E6637C5E}" type="slidenum">
              <a:rPr lang="en-US" smtClean="0"/>
              <a:pPr/>
              <a:t>‹#›</a:t>
            </a:fld>
            <a:endParaRPr lang="en-US"/>
          </a:p>
        </p:txBody>
      </p:sp>
    </p:spTree>
    <p:extLst>
      <p:ext uri="{BB962C8B-B14F-4D97-AF65-F5344CB8AC3E}">
        <p14:creationId xmlns:p14="http://schemas.microsoft.com/office/powerpoint/2010/main" val="1910847471"/>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3"/>
            <a:ext cx="27432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IN"/>
              <a:t>INDIAN INSTITUTE OF TECHNOLOGY KHARAGPUR</a:t>
            </a:r>
            <a:endParaRPr lang="en-US"/>
          </a:p>
        </p:txBody>
      </p:sp>
      <p:sp>
        <p:nvSpPr>
          <p:cNvPr id="6" name="Slide Number Placeholder 5"/>
          <p:cNvSpPr>
            <a:spLocks noGrp="1"/>
          </p:cNvSpPr>
          <p:nvPr>
            <p:ph type="sldNum" sz="quarter" idx="12"/>
          </p:nvPr>
        </p:nvSpPr>
        <p:spPr/>
        <p:txBody>
          <a:bodyPr/>
          <a:lstStyle/>
          <a:p>
            <a:fld id="{09AC4CA7-B82A-41E7-A1B7-1FEE33BBBE38}" type="slidenum">
              <a:rPr lang="en-US" smtClean="0"/>
              <a:pPr/>
              <a:t>‹#›</a:t>
            </a:fld>
            <a:endParaRPr lang="en-US"/>
          </a:p>
        </p:txBody>
      </p:sp>
    </p:spTree>
    <p:extLst>
      <p:ext uri="{BB962C8B-B14F-4D97-AF65-F5344CB8AC3E}">
        <p14:creationId xmlns:p14="http://schemas.microsoft.com/office/powerpoint/2010/main" val="263699937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84200" y="6477000"/>
            <a:ext cx="7416800" cy="299720"/>
          </a:xfrm>
        </p:spPr>
        <p:txBody>
          <a:bodyPr/>
          <a:lstStyle>
            <a:lvl1pPr>
              <a:defRPr sz="1600"/>
            </a:lvl1pPr>
          </a:lstStyle>
          <a:p>
            <a:r>
              <a:rPr lang="en-IN" dirty="0"/>
              <a:t>INDIAN INSTITUTE OF TECHNOLOGY KHARAGPUR</a:t>
            </a:r>
            <a:endParaRPr lang="en-US" dirty="0"/>
          </a:p>
        </p:txBody>
      </p:sp>
      <p:sp>
        <p:nvSpPr>
          <p:cNvPr id="6" name="Slide Number Placeholder 5"/>
          <p:cNvSpPr>
            <a:spLocks noGrp="1"/>
          </p:cNvSpPr>
          <p:nvPr>
            <p:ph type="sldNum" sz="quarter" idx="12"/>
          </p:nvPr>
        </p:nvSpPr>
        <p:spPr/>
        <p:txBody>
          <a:bodyPr/>
          <a:lstStyle>
            <a:lvl1pPr>
              <a:defRPr sz="2400"/>
            </a:lvl1pPr>
          </a:lstStyle>
          <a:p>
            <a:fld id="{5C27D570-BF8C-42DF-B5C0-15D4E0E9C658}" type="slidenum">
              <a:rPr lang="en-US" smtClean="0"/>
              <a:pPr/>
              <a:t>‹#›</a:t>
            </a:fld>
            <a:endParaRPr lang="en-US"/>
          </a:p>
        </p:txBody>
      </p:sp>
    </p:spTree>
    <p:extLst>
      <p:ext uri="{BB962C8B-B14F-4D97-AF65-F5344CB8AC3E}">
        <p14:creationId xmlns:p14="http://schemas.microsoft.com/office/powerpoint/2010/main" val="780726589"/>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10363200" cy="4321175"/>
          </a:xfrm>
        </p:spPr>
        <p:txBody>
          <a:bodyPr anchor="ctr">
            <a:noAutofit/>
          </a:bodyPr>
          <a:lstStyle>
            <a:lvl1pPr algn="l">
              <a:lnSpc>
                <a:spcPct val="100000"/>
              </a:lnSpc>
              <a:defRPr sz="7184" b="0" cap="all" spc="-65"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1670" b="0" cap="all" spc="98" baseline="0">
                <a:solidFill>
                  <a:schemeClr val="tx2"/>
                </a:solidFill>
                <a:latin typeface="+mj-lt"/>
              </a:defRPr>
            </a:lvl1pPr>
            <a:lvl2pPr marL="373242" indent="0">
              <a:buNone/>
              <a:defRPr sz="1451">
                <a:solidFill>
                  <a:schemeClr val="tx1">
                    <a:tint val="75000"/>
                  </a:schemeClr>
                </a:solidFill>
              </a:defRPr>
            </a:lvl2pPr>
            <a:lvl3pPr marL="746484" indent="0">
              <a:buNone/>
              <a:defRPr sz="1307">
                <a:solidFill>
                  <a:schemeClr val="tx1">
                    <a:tint val="75000"/>
                  </a:schemeClr>
                </a:solidFill>
              </a:defRPr>
            </a:lvl3pPr>
            <a:lvl4pPr marL="1119725" indent="0">
              <a:buNone/>
              <a:defRPr sz="1161">
                <a:solidFill>
                  <a:schemeClr val="tx1">
                    <a:tint val="75000"/>
                  </a:schemeClr>
                </a:solidFill>
              </a:defRPr>
            </a:lvl4pPr>
            <a:lvl5pPr marL="1492968" indent="0">
              <a:buNone/>
              <a:defRPr sz="1161">
                <a:solidFill>
                  <a:schemeClr val="tx1">
                    <a:tint val="75000"/>
                  </a:schemeClr>
                </a:solidFill>
              </a:defRPr>
            </a:lvl5pPr>
            <a:lvl6pPr marL="1866210" indent="0">
              <a:buNone/>
              <a:defRPr sz="1161">
                <a:solidFill>
                  <a:schemeClr val="tx1">
                    <a:tint val="75000"/>
                  </a:schemeClr>
                </a:solidFill>
              </a:defRPr>
            </a:lvl6pPr>
            <a:lvl7pPr marL="2239451" indent="0">
              <a:buNone/>
              <a:defRPr sz="1161">
                <a:solidFill>
                  <a:schemeClr val="tx1">
                    <a:tint val="75000"/>
                  </a:schemeClr>
                </a:solidFill>
              </a:defRPr>
            </a:lvl7pPr>
            <a:lvl8pPr marL="2612693" indent="0">
              <a:buNone/>
              <a:defRPr sz="1161">
                <a:solidFill>
                  <a:schemeClr val="tx1">
                    <a:tint val="75000"/>
                  </a:schemeClr>
                </a:solidFill>
              </a:defRPr>
            </a:lvl8pPr>
            <a:lvl9pPr marL="2985935" indent="0">
              <a:buNone/>
              <a:defRPr sz="1161">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0DA75D91-7579-4A08-A661-0AF286919D6E}" type="slidenum">
              <a:rPr lang="en-US" smtClean="0"/>
              <a:pPr/>
              <a:t>‹#›</a:t>
            </a:fld>
            <a:endParaRPr lang="en-US"/>
          </a:p>
        </p:txBody>
      </p:sp>
      <p:sp>
        <p:nvSpPr>
          <p:cNvPr id="9" name="Footer Placeholder 8"/>
          <p:cNvSpPr>
            <a:spLocks noGrp="1"/>
          </p:cNvSpPr>
          <p:nvPr>
            <p:ph type="ftr" sz="quarter" idx="12"/>
          </p:nvPr>
        </p:nvSpPr>
        <p:spPr/>
        <p:txBody>
          <a:bodyPr/>
          <a:lstStyle/>
          <a:p>
            <a:r>
              <a:rPr lang="en-IN"/>
              <a:t>INDIAN INSTITUTE OF TECHNOLOGY KHARAGPUR</a:t>
            </a:r>
            <a:endParaRPr lang="en-US"/>
          </a:p>
        </p:txBody>
      </p:sp>
    </p:spTree>
    <p:extLst>
      <p:ext uri="{BB962C8B-B14F-4D97-AF65-F5344CB8AC3E}">
        <p14:creationId xmlns:p14="http://schemas.microsoft.com/office/powerpoint/2010/main" val="398499314"/>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424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6881" y="1574802"/>
            <a:ext cx="4389120" cy="4525963"/>
          </a:xfrm>
        </p:spPr>
        <p:txBody>
          <a:bodyPr/>
          <a:lstStyle>
            <a:lvl1pPr>
              <a:defRPr sz="2322"/>
            </a:lvl1pPr>
            <a:lvl2pPr>
              <a:defRPr sz="1959"/>
            </a:lvl2pPr>
            <a:lvl3pPr>
              <a:defRPr sz="1670"/>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728B331B-CD87-4D23-A5C4-A82E581DE288}" type="slidenum">
              <a:rPr lang="en-US" smtClean="0"/>
              <a:pPr/>
              <a:t>‹#›</a:t>
            </a:fld>
            <a:endParaRPr lang="en-US"/>
          </a:p>
        </p:txBody>
      </p:sp>
    </p:spTree>
    <p:extLst>
      <p:ext uri="{BB962C8B-B14F-4D97-AF65-F5344CB8AC3E}">
        <p14:creationId xmlns:p14="http://schemas.microsoft.com/office/powerpoint/2010/main" val="4101431326"/>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451" b="0" cap="all" spc="82" baseline="0">
                <a:solidFill>
                  <a:schemeClr val="tx1"/>
                </a:solidFill>
                <a:latin typeface="+mj-lt"/>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lvl="0"/>
            <a:r>
              <a:rPr lang="en-US"/>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451" b="0" kern="1200" cap="all" spc="82" baseline="0" dirty="0" smtClean="0">
                <a:solidFill>
                  <a:schemeClr val="tx1"/>
                </a:solidFill>
                <a:latin typeface="+mj-lt"/>
                <a:ea typeface="+mn-ea"/>
                <a:cs typeface="+mn-cs"/>
              </a:defRPr>
            </a:lvl1pPr>
            <a:lvl2pPr marL="373242" indent="0">
              <a:buNone/>
              <a:defRPr sz="1670" b="1"/>
            </a:lvl2pPr>
            <a:lvl3pPr marL="746484" indent="0">
              <a:buNone/>
              <a:defRPr sz="1451" b="1"/>
            </a:lvl3pPr>
            <a:lvl4pPr marL="1119725" indent="0">
              <a:buNone/>
              <a:defRPr sz="1307" b="1"/>
            </a:lvl4pPr>
            <a:lvl5pPr marL="1492968" indent="0">
              <a:buNone/>
              <a:defRPr sz="1307" b="1"/>
            </a:lvl5pPr>
            <a:lvl6pPr marL="1866210" indent="0">
              <a:buNone/>
              <a:defRPr sz="1307" b="1"/>
            </a:lvl6pPr>
            <a:lvl7pPr marL="2239451" indent="0">
              <a:buNone/>
              <a:defRPr sz="1307" b="1"/>
            </a:lvl7pPr>
            <a:lvl8pPr marL="2612693" indent="0">
              <a:buNone/>
              <a:defRPr sz="1307" b="1"/>
            </a:lvl8pPr>
            <a:lvl9pPr marL="2985935" indent="0">
              <a:buNone/>
              <a:defRPr sz="1307" b="1"/>
            </a:lvl9pPr>
          </a:lstStyle>
          <a:p>
            <a:pPr marL="0" lvl="0" indent="0" algn="l" defTabSz="746484"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1959"/>
            </a:lvl1pPr>
            <a:lvl2pPr>
              <a:defRPr sz="1670"/>
            </a:lvl2pPr>
            <a:lvl3pPr>
              <a:defRPr sz="1451"/>
            </a:lvl3pPr>
            <a:lvl4pPr>
              <a:defRPr sz="1307"/>
            </a:lvl4pPr>
            <a:lvl5pPr>
              <a:defRPr sz="1307"/>
            </a:lvl5pPr>
            <a:lvl6pPr>
              <a:defRPr sz="1307"/>
            </a:lvl6pPr>
            <a:lvl7pPr>
              <a:defRPr sz="1307"/>
            </a:lvl7pPr>
            <a:lvl8pPr>
              <a:defRPr sz="1307"/>
            </a:lvl8pPr>
            <a:lvl9pPr>
              <a:defRPr sz="1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IN"/>
              <a:t>INDIAN INSTITUTE OF TECHNOLOGY KHARAGPUR</a:t>
            </a:r>
            <a:endParaRPr lang="en-US"/>
          </a:p>
        </p:txBody>
      </p:sp>
      <p:sp>
        <p:nvSpPr>
          <p:cNvPr id="9" name="Slide Number Placeholder 8"/>
          <p:cNvSpPr>
            <a:spLocks noGrp="1"/>
          </p:cNvSpPr>
          <p:nvPr>
            <p:ph type="sldNum" sz="quarter" idx="12"/>
          </p:nvPr>
        </p:nvSpPr>
        <p:spPr/>
        <p:txBody>
          <a:bodyPr/>
          <a:lstStyle/>
          <a:p>
            <a:fld id="{D71E98B6-3E4A-4DA5-A23E-37C3923C2BE1}" type="slidenum">
              <a:rPr lang="en-US" smtClean="0"/>
              <a:pPr/>
              <a:t>‹#›</a:t>
            </a:fld>
            <a:endParaRPr lang="en-US"/>
          </a:p>
        </p:txBody>
      </p:sp>
    </p:spTree>
    <p:extLst>
      <p:ext uri="{BB962C8B-B14F-4D97-AF65-F5344CB8AC3E}">
        <p14:creationId xmlns:p14="http://schemas.microsoft.com/office/powerpoint/2010/main" val="538546406"/>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IN"/>
              <a:t>INDIAN INSTITUTE OF TECHNOLOGY KHARAGPUR</a:t>
            </a:r>
            <a:endParaRPr lang="en-US"/>
          </a:p>
        </p:txBody>
      </p:sp>
      <p:sp>
        <p:nvSpPr>
          <p:cNvPr id="5" name="Slide Number Placeholder 4"/>
          <p:cNvSpPr>
            <a:spLocks noGrp="1"/>
          </p:cNvSpPr>
          <p:nvPr>
            <p:ph type="sldNum" sz="quarter" idx="12"/>
          </p:nvPr>
        </p:nvSpPr>
        <p:spPr/>
        <p:txBody>
          <a:bodyPr/>
          <a:lstStyle/>
          <a:p>
            <a:fld id="{58C02C54-702C-4AB2-B359-EBD12BC9A8D8}" type="slidenum">
              <a:rPr lang="en-US" smtClean="0"/>
              <a:pPr/>
              <a:t>‹#›</a:t>
            </a:fld>
            <a:endParaRPr lang="en-US"/>
          </a:p>
        </p:txBody>
      </p:sp>
    </p:spTree>
    <p:extLst>
      <p:ext uri="{BB962C8B-B14F-4D97-AF65-F5344CB8AC3E}">
        <p14:creationId xmlns:p14="http://schemas.microsoft.com/office/powerpoint/2010/main" val="222065650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IN"/>
              <a:t>INDIAN INSTITUTE OF TECHNOLOGY KHARAGPUR</a:t>
            </a:r>
            <a:endParaRPr lang="en-US"/>
          </a:p>
        </p:txBody>
      </p:sp>
      <p:sp>
        <p:nvSpPr>
          <p:cNvPr id="4" name="Slide Number Placeholder 3"/>
          <p:cNvSpPr>
            <a:spLocks noGrp="1"/>
          </p:cNvSpPr>
          <p:nvPr>
            <p:ph type="sldNum" sz="quarter" idx="12"/>
          </p:nvPr>
        </p:nvSpPr>
        <p:spPr/>
        <p:txBody>
          <a:bodyPr/>
          <a:lstStyle/>
          <a:p>
            <a:fld id="{DF842925-BEEA-443D-9483-F3ABF4268136}" type="slidenum">
              <a:rPr lang="en-US" smtClean="0"/>
              <a:pPr/>
              <a:t>‹#›</a:t>
            </a:fld>
            <a:endParaRPr lang="en-US"/>
          </a:p>
        </p:txBody>
      </p:sp>
    </p:spTree>
    <p:extLst>
      <p:ext uri="{BB962C8B-B14F-4D97-AF65-F5344CB8AC3E}">
        <p14:creationId xmlns:p14="http://schemas.microsoft.com/office/powerpoint/2010/main" val="1556729556"/>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6" y="1600200"/>
            <a:ext cx="6815668" cy="4480560"/>
          </a:xfrm>
        </p:spPr>
        <p:txBody>
          <a:bodyPr/>
          <a:lstStyle>
            <a:lvl1pPr>
              <a:defRPr sz="2612"/>
            </a:lvl1pPr>
            <a:lvl2pPr>
              <a:defRPr sz="2322"/>
            </a:lvl2pPr>
            <a:lvl3pPr>
              <a:defRPr sz="1959"/>
            </a:lvl3pPr>
            <a:lvl4pPr>
              <a:defRPr sz="1670"/>
            </a:lvl4pPr>
            <a:lvl5pPr>
              <a:defRPr sz="1670"/>
            </a:lvl5pPr>
            <a:lvl6pPr>
              <a:defRPr sz="1670"/>
            </a:lvl6pPr>
            <a:lvl7pPr>
              <a:defRPr sz="1670"/>
            </a:lvl7pPr>
            <a:lvl8pPr>
              <a:defRPr sz="1670"/>
            </a:lvl8pPr>
            <a:lvl9pPr>
              <a:defRPr sz="16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600200"/>
            <a:ext cx="4011085" cy="4480560"/>
          </a:xfrm>
        </p:spPr>
        <p:txBody>
          <a:bodyPr>
            <a:normAutofit/>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p>
            <a:fld id="{B56A1901-6E74-48F2-8CD5-5860A4F8E28E}"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1721462"/>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3" name="Picture Placeholder 2"/>
          <p:cNvSpPr>
            <a:spLocks noGrp="1"/>
          </p:cNvSpPr>
          <p:nvPr>
            <p:ph type="pic" idx="1"/>
          </p:nvPr>
        </p:nvSpPr>
        <p:spPr>
          <a:xfrm>
            <a:off x="-1" y="0"/>
            <a:ext cx="12001170" cy="4846320"/>
          </a:xfrm>
          <a:solidFill>
            <a:schemeClr val="bg1">
              <a:lumMod val="75000"/>
            </a:schemeClr>
          </a:solidFill>
        </p:spPr>
        <p:txBody>
          <a:bodyPr/>
          <a:lstStyle>
            <a:lvl1pPr marL="0" indent="0">
              <a:buNone/>
              <a:defRPr sz="2612"/>
            </a:lvl1pPr>
            <a:lvl2pPr marL="373242" indent="0">
              <a:buNone/>
              <a:defRPr sz="2322"/>
            </a:lvl2pPr>
            <a:lvl3pPr marL="746484" indent="0">
              <a:buNone/>
              <a:defRPr sz="1959"/>
            </a:lvl3pPr>
            <a:lvl4pPr marL="1119725" indent="0">
              <a:buNone/>
              <a:defRPr sz="1670"/>
            </a:lvl4pPr>
            <a:lvl5pPr marL="1492968" indent="0">
              <a:buNone/>
              <a:defRPr sz="1670"/>
            </a:lvl5pPr>
            <a:lvl6pPr marL="1866210" indent="0">
              <a:buNone/>
              <a:defRPr sz="1670"/>
            </a:lvl6pPr>
            <a:lvl7pPr marL="2239451" indent="0">
              <a:buNone/>
              <a:defRPr sz="1670"/>
            </a:lvl7pPr>
            <a:lvl8pPr marL="2612693" indent="0">
              <a:buNone/>
              <a:defRPr sz="1670"/>
            </a:lvl8pPr>
            <a:lvl9pPr marL="2985935" indent="0">
              <a:buNone/>
              <a:defRPr sz="1670"/>
            </a:lvl9pPr>
          </a:lstStyle>
          <a:p>
            <a:r>
              <a:rPr lang="en-US"/>
              <a:t>Click icon to add picture</a:t>
            </a:r>
          </a:p>
        </p:txBody>
      </p:sp>
      <p:sp>
        <p:nvSpPr>
          <p:cNvPr id="4" name="Text Placeholder 3"/>
          <p:cNvSpPr>
            <a:spLocks noGrp="1"/>
          </p:cNvSpPr>
          <p:nvPr>
            <p:ph type="body" sz="half" idx="2"/>
          </p:nvPr>
        </p:nvSpPr>
        <p:spPr>
          <a:xfrm>
            <a:off x="609601" y="5715000"/>
            <a:ext cx="10871201" cy="457200"/>
          </a:xfrm>
        </p:spPr>
        <p:txBody>
          <a:bodyPr/>
          <a:lstStyle>
            <a:lvl1pPr marL="0" indent="0">
              <a:buNone/>
              <a:defRPr sz="1307"/>
            </a:lvl1pPr>
            <a:lvl2pPr marL="373242" indent="0">
              <a:buNone/>
              <a:defRPr sz="1016"/>
            </a:lvl2pPr>
            <a:lvl3pPr marL="746484" indent="0">
              <a:buNone/>
              <a:defRPr sz="798"/>
            </a:lvl3pPr>
            <a:lvl4pPr marL="1119725" indent="0">
              <a:buNone/>
              <a:defRPr sz="726"/>
            </a:lvl4pPr>
            <a:lvl5pPr marL="1492968" indent="0">
              <a:buNone/>
              <a:defRPr sz="726"/>
            </a:lvl5pPr>
            <a:lvl6pPr marL="1866210" indent="0">
              <a:buNone/>
              <a:defRPr sz="726"/>
            </a:lvl6pPr>
            <a:lvl7pPr marL="2239451" indent="0">
              <a:buNone/>
              <a:defRPr sz="726"/>
            </a:lvl7pPr>
            <a:lvl8pPr marL="2612693" indent="0">
              <a:buNone/>
              <a:defRPr sz="726"/>
            </a:lvl8pPr>
            <a:lvl9pPr marL="2985935"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IN"/>
              <a:t>INDIAN INSTITUTE OF TECHNOLOGY KHARAGPUR</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57269A0-92A2-4CA9-AA5C-C99229AD8C0D}" type="slidenum">
              <a:rPr lang="en-US" smtClean="0"/>
              <a:pPr/>
              <a:t>‹#›</a:t>
            </a:fld>
            <a:endParaRPr lang="en-US"/>
          </a:p>
        </p:txBody>
      </p:sp>
      <p:sp>
        <p:nvSpPr>
          <p:cNvPr id="8" name="Title 7"/>
          <p:cNvSpPr>
            <a:spLocks noGrp="1"/>
          </p:cNvSpPr>
          <p:nvPr>
            <p:ph type="title"/>
          </p:nvPr>
        </p:nvSpPr>
        <p:spPr>
          <a:xfrm>
            <a:off x="609601" y="4953000"/>
            <a:ext cx="10871201" cy="762000"/>
          </a:xfrm>
        </p:spPr>
        <p:txBody>
          <a:bodyPr anchor="t">
            <a:normAutofit/>
          </a:bodyPr>
          <a:lstStyle>
            <a:lvl1pPr>
              <a:defRPr sz="2612"/>
            </a:lvl1pPr>
          </a:lstStyle>
          <a:p>
            <a:r>
              <a:rPr lang="en-US"/>
              <a:t>Click to edit Master title style</a:t>
            </a:r>
            <a:endParaRPr lang="en-US" dirty="0"/>
          </a:p>
        </p:txBody>
      </p:sp>
      <p:sp>
        <p:nvSpPr>
          <p:cNvPr id="10" name="Rectangle 9"/>
          <p:cNvSpPr/>
          <p:nvPr/>
        </p:nvSpPr>
        <p:spPr>
          <a:xfrm>
            <a:off x="12001499" y="0"/>
            <a:ext cx="19050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566290933"/>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99" y="152718"/>
            <a:ext cx="11379200" cy="609282"/>
          </a:xfrm>
          <a:prstGeom prst="rect">
            <a:avLst/>
          </a:prstGeom>
        </p:spPr>
        <p:txBody>
          <a:bodyPr vert="horz" lIns="102870" tIns="51435" rIns="102870" bIns="51435"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599" y="1066801"/>
            <a:ext cx="11176000" cy="5059363"/>
          </a:xfrm>
          <a:prstGeom prst="rect">
            <a:avLst/>
          </a:prstGeom>
        </p:spPr>
        <p:txBody>
          <a:bodyPr vert="horz" lIns="102870" tIns="51435" rIns="102870" bIns="5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42400" y="6438904"/>
            <a:ext cx="1625600" cy="342900"/>
          </a:xfrm>
          <a:prstGeom prst="rect">
            <a:avLst/>
          </a:prstGeom>
        </p:spPr>
        <p:txBody>
          <a:bodyPr vert="horz" lIns="102870" tIns="51435" rIns="102870" bIns="0" rtlCol="0" anchor="b"/>
          <a:lstStyle>
            <a:lvl1pPr algn="l">
              <a:defRPr sz="1016" b="1">
                <a:solidFill>
                  <a:schemeClr val="tx1"/>
                </a:solidFill>
              </a:defRPr>
            </a:lvl1pPr>
          </a:lstStyle>
          <a:p>
            <a:endParaRPr lang="en-US"/>
          </a:p>
        </p:txBody>
      </p:sp>
      <p:sp>
        <p:nvSpPr>
          <p:cNvPr id="5" name="Footer Placeholder 4"/>
          <p:cNvSpPr>
            <a:spLocks noGrp="1"/>
          </p:cNvSpPr>
          <p:nvPr>
            <p:ph type="ftr" sz="quarter" idx="3"/>
          </p:nvPr>
        </p:nvSpPr>
        <p:spPr>
          <a:xfrm>
            <a:off x="609601" y="6477001"/>
            <a:ext cx="7416800" cy="299720"/>
          </a:xfrm>
          <a:prstGeom prst="rect">
            <a:avLst/>
          </a:prstGeom>
        </p:spPr>
        <p:txBody>
          <a:bodyPr vert="horz" lIns="102870" tIns="51435" rIns="102870" bIns="51435" rtlCol="0" anchor="t"/>
          <a:lstStyle>
            <a:lvl1pPr algn="l">
              <a:defRPr sz="1161" b="1">
                <a:solidFill>
                  <a:schemeClr val="tx1"/>
                </a:solidFill>
                <a:latin typeface="Arial Narrow" panose="020B0606020202030204" pitchFamily="34" charset="0"/>
              </a:defRPr>
            </a:lvl1pPr>
          </a:lstStyle>
          <a:p>
            <a:r>
              <a:rPr lang="en-US"/>
              <a:t>INDIAN INSTITUTE OF TECHNOLOGY KHARAGPUR</a:t>
            </a:r>
            <a:endParaRPr lang="en-US" dirty="0"/>
          </a:p>
        </p:txBody>
      </p:sp>
      <p:sp>
        <p:nvSpPr>
          <p:cNvPr id="6" name="Slide Number Placeholder 5"/>
          <p:cNvSpPr>
            <a:spLocks noGrp="1"/>
          </p:cNvSpPr>
          <p:nvPr>
            <p:ph type="sldNum" sz="quarter" idx="4"/>
          </p:nvPr>
        </p:nvSpPr>
        <p:spPr>
          <a:xfrm rot="16200000">
            <a:off x="11381740" y="6276342"/>
            <a:ext cx="706120" cy="304801"/>
          </a:xfrm>
          <a:prstGeom prst="rect">
            <a:avLst/>
          </a:prstGeom>
        </p:spPr>
        <p:txBody>
          <a:bodyPr vert="horz" lIns="102870" tIns="51435" rIns="102870" bIns="51435" rtlCol="0" anchor="ctr"/>
          <a:lstStyle>
            <a:lvl1pPr algn="l">
              <a:defRPr sz="1670" b="1">
                <a:solidFill>
                  <a:schemeClr val="tx2"/>
                </a:solidFill>
              </a:defRPr>
            </a:lvl1pPr>
          </a:lstStyle>
          <a:p>
            <a:fld id="{58AE49E0-B03E-4530-B80B-0CE99A83F9B4}" type="slidenum">
              <a:rPr lang="en-US" smtClean="0"/>
              <a:pPr/>
              <a:t>‹#›</a:t>
            </a:fld>
            <a:endParaRPr lang="en-US"/>
          </a:p>
        </p:txBody>
      </p:sp>
      <p:sp>
        <p:nvSpPr>
          <p:cNvPr id="7" name="Rectangle 6"/>
          <p:cNvSpPr/>
          <p:nvPr/>
        </p:nvSpPr>
        <p:spPr>
          <a:xfrm>
            <a:off x="12001499" y="0"/>
            <a:ext cx="19050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8" name="Rectangle 7"/>
          <p:cNvSpPr/>
          <p:nvPr/>
        </p:nvSpPr>
        <p:spPr>
          <a:xfrm>
            <a:off x="12001499" y="1066800"/>
            <a:ext cx="190502"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9" name="Rectangle 8"/>
          <p:cNvSpPr/>
          <p:nvPr/>
        </p:nvSpPr>
        <p:spPr>
          <a:xfrm>
            <a:off x="1" y="12700"/>
            <a:ext cx="4064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
        <p:nvSpPr>
          <p:cNvPr id="10" name="Rectangle 9"/>
          <p:cNvSpPr/>
          <p:nvPr/>
        </p:nvSpPr>
        <p:spPr>
          <a:xfrm>
            <a:off x="1" y="1066800"/>
            <a:ext cx="406401" cy="580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4645" tIns="37322" rIns="74645" bIns="37322" rtlCol="0" anchor="ctr"/>
          <a:lstStyle/>
          <a:p>
            <a:pPr algn="ctr"/>
            <a:endParaRPr lang="en-US" sz="1451"/>
          </a:p>
        </p:txBody>
      </p:sp>
    </p:spTree>
    <p:extLst>
      <p:ext uri="{BB962C8B-B14F-4D97-AF65-F5344CB8AC3E}">
        <p14:creationId xmlns:p14="http://schemas.microsoft.com/office/powerpoint/2010/main" val="1175723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dissolve/>
  </p:transition>
  <p:hf hdr="0" dt="0"/>
  <p:txStyles>
    <p:titleStyle>
      <a:lvl1pPr algn="l" defTabSz="746484" rtl="0" eaLnBrk="1" latinLnBrk="0" hangingPunct="1">
        <a:spcBef>
          <a:spcPct val="0"/>
        </a:spcBef>
        <a:buNone/>
        <a:defRPr sz="2975" b="1" kern="1200" cap="none" spc="-50" baseline="0">
          <a:solidFill>
            <a:schemeClr val="tx2"/>
          </a:solidFill>
          <a:latin typeface="Arial Narrow" panose="020B0606020202030204" pitchFamily="34" charset="0"/>
          <a:ea typeface="+mj-ea"/>
          <a:cs typeface="+mj-cs"/>
        </a:defRPr>
      </a:lvl1pPr>
    </p:titleStyle>
    <p:bodyStyle>
      <a:lvl1pPr marL="0" indent="0" algn="l" defTabSz="746484" rtl="0" eaLnBrk="1" latinLnBrk="0" hangingPunct="1">
        <a:spcBef>
          <a:spcPct val="20000"/>
        </a:spcBef>
        <a:spcAft>
          <a:spcPts val="490"/>
        </a:spcAft>
        <a:buFont typeface="Arial" pitchFamily="34" charset="0"/>
        <a:buNone/>
        <a:defRPr sz="1670" b="1" kern="1200">
          <a:solidFill>
            <a:schemeClr val="tx1"/>
          </a:solidFill>
          <a:latin typeface="Arial Narrow" panose="020B0606020202030204" pitchFamily="34" charset="0"/>
          <a:ea typeface="+mn-ea"/>
          <a:cs typeface="+mn-cs"/>
        </a:defRPr>
      </a:lvl1pPr>
      <a:lvl2pPr marL="373242" indent="-149296" algn="l" defTabSz="746484" rtl="0" eaLnBrk="1" latinLnBrk="0" hangingPunct="1">
        <a:spcBef>
          <a:spcPct val="20000"/>
        </a:spcBef>
        <a:buClr>
          <a:schemeClr val="tx2"/>
        </a:buClr>
        <a:buFont typeface="Arial" pitchFamily="34" charset="0"/>
        <a:buChar char="•"/>
        <a:defRPr sz="1670" b="1" kern="1200">
          <a:solidFill>
            <a:srgbClr val="002060"/>
          </a:solidFill>
          <a:latin typeface="Arial Narrow" panose="020B0606020202030204" pitchFamily="34" charset="0"/>
          <a:ea typeface="+mn-ea"/>
          <a:cs typeface="+mn-cs"/>
        </a:defRPr>
      </a:lvl2pPr>
      <a:lvl3pPr marL="933104" indent="-186621" algn="l" defTabSz="746484" rtl="0" eaLnBrk="1" latinLnBrk="0" hangingPunct="1">
        <a:spcBef>
          <a:spcPct val="20000"/>
        </a:spcBef>
        <a:buClr>
          <a:schemeClr val="tx2"/>
        </a:buClr>
        <a:buFont typeface="Arial" pitchFamily="34" charset="0"/>
        <a:buChar char="•"/>
        <a:defRPr sz="1670" b="1" kern="1200">
          <a:solidFill>
            <a:srgbClr val="C00000"/>
          </a:solidFill>
          <a:latin typeface="Arial Narrow" panose="020B0606020202030204" pitchFamily="34" charset="0"/>
          <a:ea typeface="+mn-ea"/>
          <a:cs typeface="+mn-cs"/>
        </a:defRPr>
      </a:lvl3pPr>
      <a:lvl4pPr marL="1306347" indent="-186621" algn="l" defTabSz="746484" rtl="0" eaLnBrk="1" latinLnBrk="0" hangingPunct="1">
        <a:spcBef>
          <a:spcPct val="20000"/>
        </a:spcBef>
        <a:buClr>
          <a:schemeClr val="tx2"/>
        </a:buClr>
        <a:buFont typeface="Arial" pitchFamily="34" charset="0"/>
        <a:buChar char="•"/>
        <a:defRPr sz="1670" b="1" kern="1200">
          <a:solidFill>
            <a:srgbClr val="7030A0"/>
          </a:solidFill>
          <a:latin typeface="Arial Narrow" panose="020B0606020202030204" pitchFamily="34" charset="0"/>
          <a:ea typeface="+mn-ea"/>
          <a:cs typeface="+mn-cs"/>
        </a:defRPr>
      </a:lvl4pPr>
      <a:lvl5pPr marL="1679589" indent="-186621" algn="l" defTabSz="746484" rtl="0" eaLnBrk="1" latinLnBrk="0" hangingPunct="1">
        <a:spcBef>
          <a:spcPct val="20000"/>
        </a:spcBef>
        <a:buClr>
          <a:schemeClr val="tx2"/>
        </a:buClr>
        <a:buFont typeface="Arial" pitchFamily="34" charset="0"/>
        <a:buChar char="•"/>
        <a:defRPr sz="1670" b="1" kern="1200" baseline="0">
          <a:solidFill>
            <a:schemeClr val="tx1"/>
          </a:solidFill>
          <a:latin typeface="Arial Narrow" panose="020B0606020202030204" pitchFamily="34" charset="0"/>
          <a:ea typeface="+mn-ea"/>
          <a:cs typeface="+mn-cs"/>
        </a:defRPr>
      </a:lvl5pPr>
      <a:lvl6pPr marL="2052831"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6pPr>
      <a:lvl7pPr marL="2426072"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7pPr>
      <a:lvl8pPr marL="2799314"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8pPr>
      <a:lvl9pPr marL="3172556" indent="-186621" algn="l" defTabSz="746484" rtl="0" eaLnBrk="1" latinLnBrk="0" hangingPunct="1">
        <a:spcBef>
          <a:spcPct val="20000"/>
        </a:spcBef>
        <a:buClr>
          <a:schemeClr val="tx2"/>
        </a:buClr>
        <a:buFont typeface="Arial" pitchFamily="34" charset="0"/>
        <a:buChar char="•"/>
        <a:defRPr sz="1307" kern="1200">
          <a:solidFill>
            <a:schemeClr val="tx1"/>
          </a:solidFill>
          <a:latin typeface="+mn-lt"/>
          <a:ea typeface="+mn-ea"/>
          <a:cs typeface="+mn-cs"/>
        </a:defRPr>
      </a:lvl9pPr>
    </p:bodyStyle>
    <p:otherStyle>
      <a:defPPr>
        <a:defRPr lang="en-US"/>
      </a:defPPr>
      <a:lvl1pPr marL="0" algn="l" defTabSz="746484" rtl="0" eaLnBrk="1" latinLnBrk="0" hangingPunct="1">
        <a:defRPr sz="1451" kern="1200">
          <a:solidFill>
            <a:schemeClr val="tx1"/>
          </a:solidFill>
          <a:latin typeface="+mn-lt"/>
          <a:ea typeface="+mn-ea"/>
          <a:cs typeface="+mn-cs"/>
        </a:defRPr>
      </a:lvl1pPr>
      <a:lvl2pPr marL="373242" algn="l" defTabSz="746484" rtl="0" eaLnBrk="1" latinLnBrk="0" hangingPunct="1">
        <a:defRPr sz="1451" kern="1200">
          <a:solidFill>
            <a:schemeClr val="tx1"/>
          </a:solidFill>
          <a:latin typeface="+mn-lt"/>
          <a:ea typeface="+mn-ea"/>
          <a:cs typeface="+mn-cs"/>
        </a:defRPr>
      </a:lvl2pPr>
      <a:lvl3pPr marL="746484" algn="l" defTabSz="746484" rtl="0" eaLnBrk="1" latinLnBrk="0" hangingPunct="1">
        <a:defRPr sz="1451" kern="1200">
          <a:solidFill>
            <a:schemeClr val="tx1"/>
          </a:solidFill>
          <a:latin typeface="+mn-lt"/>
          <a:ea typeface="+mn-ea"/>
          <a:cs typeface="+mn-cs"/>
        </a:defRPr>
      </a:lvl3pPr>
      <a:lvl4pPr marL="1119725" algn="l" defTabSz="746484" rtl="0" eaLnBrk="1" latinLnBrk="0" hangingPunct="1">
        <a:defRPr sz="1451" kern="1200">
          <a:solidFill>
            <a:schemeClr val="tx1"/>
          </a:solidFill>
          <a:latin typeface="+mn-lt"/>
          <a:ea typeface="+mn-ea"/>
          <a:cs typeface="+mn-cs"/>
        </a:defRPr>
      </a:lvl4pPr>
      <a:lvl5pPr marL="1492968" algn="l" defTabSz="746484" rtl="0" eaLnBrk="1" latinLnBrk="0" hangingPunct="1">
        <a:defRPr sz="1451" kern="1200">
          <a:solidFill>
            <a:schemeClr val="tx1"/>
          </a:solidFill>
          <a:latin typeface="+mn-lt"/>
          <a:ea typeface="+mn-ea"/>
          <a:cs typeface="+mn-cs"/>
        </a:defRPr>
      </a:lvl5pPr>
      <a:lvl6pPr marL="1866210" algn="l" defTabSz="746484" rtl="0" eaLnBrk="1" latinLnBrk="0" hangingPunct="1">
        <a:defRPr sz="1451" kern="1200">
          <a:solidFill>
            <a:schemeClr val="tx1"/>
          </a:solidFill>
          <a:latin typeface="+mn-lt"/>
          <a:ea typeface="+mn-ea"/>
          <a:cs typeface="+mn-cs"/>
        </a:defRPr>
      </a:lvl6pPr>
      <a:lvl7pPr marL="2239451" algn="l" defTabSz="746484" rtl="0" eaLnBrk="1" latinLnBrk="0" hangingPunct="1">
        <a:defRPr sz="1451" kern="1200">
          <a:solidFill>
            <a:schemeClr val="tx1"/>
          </a:solidFill>
          <a:latin typeface="+mn-lt"/>
          <a:ea typeface="+mn-ea"/>
          <a:cs typeface="+mn-cs"/>
        </a:defRPr>
      </a:lvl7pPr>
      <a:lvl8pPr marL="2612693" algn="l" defTabSz="746484" rtl="0" eaLnBrk="1" latinLnBrk="0" hangingPunct="1">
        <a:defRPr sz="1451" kern="1200">
          <a:solidFill>
            <a:schemeClr val="tx1"/>
          </a:solidFill>
          <a:latin typeface="+mn-lt"/>
          <a:ea typeface="+mn-ea"/>
          <a:cs typeface="+mn-cs"/>
        </a:defRPr>
      </a:lvl8pPr>
      <a:lvl9pPr marL="2985935" algn="l" defTabSz="746484" rtl="0" eaLnBrk="1" latinLnBrk="0" hangingPunct="1">
        <a:defRPr sz="14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eople.cs.rutgers.edu/~pxk/417/notes/paxo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ctrTitle"/>
          </p:nvPr>
        </p:nvSpPr>
        <p:spPr/>
        <p:txBody>
          <a:bodyPr/>
          <a:lstStyle/>
          <a:p>
            <a:pPr eaLnBrk="1" hangingPunct="1">
              <a:defRPr/>
            </a:pPr>
            <a:r>
              <a:rPr lang="en-US" sz="4500" dirty="0"/>
              <a:t>Agreement Protocols</a:t>
            </a:r>
          </a:p>
        </p:txBody>
      </p:sp>
      <p:sp>
        <p:nvSpPr>
          <p:cNvPr id="3" name="Slide Number Placeholder 2"/>
          <p:cNvSpPr>
            <a:spLocks noGrp="1"/>
          </p:cNvSpPr>
          <p:nvPr>
            <p:ph type="sldNum" sz="quarter" idx="12"/>
          </p:nvPr>
        </p:nvSpPr>
        <p:spPr/>
        <p:txBody>
          <a:bodyPr/>
          <a:lstStyle/>
          <a:p>
            <a:fld id="{E1BD0BE4-C165-4A97-9685-8F391A2EAA1F}" type="slidenum">
              <a:rPr lang="en-US" smtClean="0"/>
              <a:pPr/>
              <a:t>1</a:t>
            </a:fld>
            <a:endParaRPr lang="en-US"/>
          </a:p>
        </p:txBody>
      </p:sp>
      <p:sp>
        <p:nvSpPr>
          <p:cNvPr id="8" name="Subtitle 2"/>
          <p:cNvSpPr txBox="1">
            <a:spLocks/>
          </p:cNvSpPr>
          <p:nvPr/>
        </p:nvSpPr>
        <p:spPr>
          <a:xfrm>
            <a:off x="2495335" y="1863090"/>
            <a:ext cx="8086010" cy="880110"/>
          </a:xfrm>
          <a:prstGeom prst="rect">
            <a:avLst/>
          </a:prstGeom>
        </p:spPr>
        <p:txBody>
          <a:bodyPr vert="horz" lIns="102870" tIns="51435" rIns="102870" bIns="51435" rtlCol="0">
            <a:normAutofit/>
          </a:bodyPr>
          <a:lstStyle>
            <a:lvl1pPr marL="0" indent="0" algn="l" defTabSz="746484" rtl="0" eaLnBrk="1" latinLnBrk="0" hangingPunct="1">
              <a:spcBef>
                <a:spcPct val="20000"/>
              </a:spcBef>
              <a:spcAft>
                <a:spcPts val="490"/>
              </a:spcAft>
              <a:buFont typeface="Arial" pitchFamily="34" charset="0"/>
              <a:buNone/>
              <a:defRPr sz="2667" b="1" kern="1200" cap="all" spc="98" baseline="0">
                <a:solidFill>
                  <a:schemeClr val="tx2"/>
                </a:solidFill>
                <a:latin typeface="Arial Narrow" panose="020B0606020202030204" pitchFamily="34" charset="0"/>
                <a:ea typeface="+mn-ea"/>
                <a:cs typeface="+mn-cs"/>
              </a:defRPr>
            </a:lvl1pPr>
            <a:lvl2pPr marL="373242"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2pPr>
            <a:lvl3pPr marL="746484"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3pPr>
            <a:lvl4pPr marL="1119725" indent="0" algn="ctr" defTabSz="746484" rtl="0" eaLnBrk="1" latinLnBrk="0" hangingPunct="1">
              <a:spcBef>
                <a:spcPct val="20000"/>
              </a:spcBef>
              <a:buClr>
                <a:schemeClr val="tx2"/>
              </a:buClr>
              <a:buFont typeface="Arial" pitchFamily="34" charset="0"/>
              <a:buNone/>
              <a:defRPr sz="1670" b="1" kern="1200">
                <a:solidFill>
                  <a:schemeClr val="tx1">
                    <a:tint val="75000"/>
                  </a:schemeClr>
                </a:solidFill>
                <a:latin typeface="Arial Narrow" panose="020B0606020202030204" pitchFamily="34" charset="0"/>
                <a:ea typeface="+mn-ea"/>
                <a:cs typeface="+mn-cs"/>
              </a:defRPr>
            </a:lvl4pPr>
            <a:lvl5pPr marL="1492968" indent="0" algn="ctr" defTabSz="746484" rtl="0" eaLnBrk="1" latinLnBrk="0" hangingPunct="1">
              <a:spcBef>
                <a:spcPct val="20000"/>
              </a:spcBef>
              <a:buClr>
                <a:schemeClr val="tx2"/>
              </a:buClr>
              <a:buFont typeface="Arial" pitchFamily="34" charset="0"/>
              <a:buNone/>
              <a:defRPr sz="1670" b="1" kern="1200" baseline="0">
                <a:solidFill>
                  <a:schemeClr val="tx1">
                    <a:tint val="75000"/>
                  </a:schemeClr>
                </a:solidFill>
                <a:latin typeface="Arial Narrow" panose="020B0606020202030204" pitchFamily="34" charset="0"/>
                <a:ea typeface="+mn-ea"/>
                <a:cs typeface="+mn-cs"/>
              </a:defRPr>
            </a:lvl5pPr>
            <a:lvl6pPr marL="1866210"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6pPr>
            <a:lvl7pPr marL="2239451"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7pPr>
            <a:lvl8pPr marL="2612693"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8pPr>
            <a:lvl9pPr marL="2985935" indent="0" algn="ctr" defTabSz="746484" rtl="0" eaLnBrk="1" latinLnBrk="0" hangingPunct="1">
              <a:spcBef>
                <a:spcPct val="20000"/>
              </a:spcBef>
              <a:buClr>
                <a:schemeClr val="tx2"/>
              </a:buClr>
              <a:buFont typeface="Arial" pitchFamily="34" charset="0"/>
              <a:buNone/>
              <a:defRPr sz="1307" kern="1200">
                <a:solidFill>
                  <a:schemeClr val="tx1">
                    <a:tint val="75000"/>
                  </a:schemeClr>
                </a:solidFill>
                <a:latin typeface="+mn-lt"/>
                <a:ea typeface="+mn-ea"/>
                <a:cs typeface="+mn-cs"/>
              </a:defRPr>
            </a:lvl9pPr>
          </a:lstStyle>
          <a:p>
            <a:pPr fontAlgn="auto"/>
            <a:r>
              <a:rPr lang="en-US" b="0" cap="none" dirty="0"/>
              <a:t>Edited Slides of Prof </a:t>
            </a:r>
            <a:r>
              <a:rPr lang="en-US" b="0" cap="none" dirty="0" err="1"/>
              <a:t>Pallab</a:t>
            </a:r>
            <a:r>
              <a:rPr lang="en-US" b="0" cap="none" dirty="0"/>
              <a:t> </a:t>
            </a:r>
            <a:r>
              <a:rPr lang="en-US" b="0" cap="none" dirty="0" err="1"/>
              <a:t>Dasgupta</a:t>
            </a:r>
            <a:endParaRPr lang="en-IN" b="0" cap="non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title"/>
          </p:nvPr>
        </p:nvSpPr>
        <p:spPr/>
        <p:txBody>
          <a:bodyPr/>
          <a:lstStyle/>
          <a:p>
            <a:pPr eaLnBrk="1" hangingPunct="1">
              <a:defRPr/>
            </a:pPr>
            <a:r>
              <a:rPr lang="en-US" dirty="0"/>
              <a:t>Correctness of Crash Consensus </a:t>
            </a:r>
            <a:r>
              <a:rPr lang="en-US" dirty="0" err="1"/>
              <a:t>Algo</a:t>
            </a:r>
            <a:endParaRPr lang="en-US" dirty="0"/>
          </a:p>
        </p:txBody>
      </p:sp>
      <p:sp>
        <p:nvSpPr>
          <p:cNvPr id="282629" name="Rectangle 5"/>
          <p:cNvSpPr>
            <a:spLocks noGrp="1" noChangeArrowheads="1"/>
          </p:cNvSpPr>
          <p:nvPr>
            <p:ph idx="1"/>
          </p:nvPr>
        </p:nvSpPr>
        <p:spPr>
          <a:xfrm>
            <a:off x="762000" y="1143000"/>
            <a:ext cx="9144000" cy="4953000"/>
          </a:xfrm>
        </p:spPr>
        <p:txBody>
          <a:bodyPr>
            <a:normAutofit/>
          </a:bodyPr>
          <a:lstStyle/>
          <a:p>
            <a:pPr marL="342900" indent="-342900" eaLnBrk="1" hangingPunct="1">
              <a:buFont typeface="Wingdings" panose="05000000000000000000" pitchFamily="2" charset="2"/>
              <a:buChar char="§"/>
              <a:defRPr/>
            </a:pPr>
            <a:r>
              <a:rPr lang="en-US" dirty="0">
                <a:solidFill>
                  <a:schemeClr val="tx1"/>
                </a:solidFill>
              </a:rPr>
              <a:t>Termination</a:t>
            </a:r>
            <a:r>
              <a:rPr lang="en-US" dirty="0"/>
              <a:t>:  </a:t>
            </a:r>
            <a:r>
              <a:rPr lang="en-US" dirty="0">
                <a:solidFill>
                  <a:srgbClr val="000099"/>
                </a:solidFill>
              </a:rPr>
              <a:t>By the code, finish in round </a:t>
            </a:r>
            <a:r>
              <a:rPr lang="en-US" i="1" dirty="0">
                <a:solidFill>
                  <a:srgbClr val="000099"/>
                </a:solidFill>
              </a:rPr>
              <a:t>f </a:t>
            </a:r>
            <a:r>
              <a:rPr lang="en-US" dirty="0">
                <a:solidFill>
                  <a:srgbClr val="000099"/>
                </a:solidFill>
              </a:rPr>
              <a:t>+ 1.</a:t>
            </a:r>
          </a:p>
          <a:p>
            <a:pPr eaLnBrk="1" hangingPunct="1">
              <a:defRPr/>
            </a:pPr>
            <a:endParaRPr lang="en-US" dirty="0"/>
          </a:p>
          <a:p>
            <a:pPr marL="342900" indent="-342900" eaLnBrk="1" hangingPunct="1">
              <a:buFont typeface="Wingdings" panose="05000000000000000000" pitchFamily="2" charset="2"/>
              <a:buChar char="§"/>
              <a:defRPr/>
            </a:pPr>
            <a:r>
              <a:rPr lang="en-US" dirty="0"/>
              <a:t> </a:t>
            </a:r>
            <a:r>
              <a:rPr lang="en-US" dirty="0">
                <a:solidFill>
                  <a:schemeClr val="tx1"/>
                </a:solidFill>
              </a:rPr>
              <a:t>Validity:</a:t>
            </a:r>
            <a:r>
              <a:rPr lang="en-US" dirty="0"/>
              <a:t>  </a:t>
            </a:r>
            <a:r>
              <a:rPr lang="en-US" dirty="0">
                <a:solidFill>
                  <a:srgbClr val="000099"/>
                </a:solidFill>
              </a:rPr>
              <a:t>Holds since processors do not introduce spurious messages</a:t>
            </a:r>
          </a:p>
          <a:p>
            <a:pPr lvl="3">
              <a:buClr>
                <a:srgbClr val="C00000"/>
              </a:buClr>
              <a:buFont typeface="Arial Narrow" panose="020B0606020202030204" pitchFamily="34" charset="0"/>
              <a:buChar char="–"/>
              <a:defRPr/>
            </a:pPr>
            <a:r>
              <a:rPr lang="en-US" dirty="0">
                <a:solidFill>
                  <a:srgbClr val="C00000"/>
                </a:solidFill>
              </a:rPr>
              <a:t>    if all inputs are the same, then that is the only value ever in </a:t>
            </a:r>
          </a:p>
          <a:p>
            <a:pPr marL="1119726" lvl="3" indent="0">
              <a:buClr>
                <a:srgbClr val="C00000"/>
              </a:buClr>
              <a:buNone/>
              <a:defRPr/>
            </a:pPr>
            <a:r>
              <a:rPr lang="en-US" dirty="0">
                <a:solidFill>
                  <a:srgbClr val="C00000"/>
                </a:solidFill>
              </a:rPr>
              <a:t>       circulation.</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08" name="Rectangle 36"/>
          <p:cNvSpPr>
            <a:spLocks noGrp="1" noChangeArrowheads="1"/>
          </p:cNvSpPr>
          <p:nvPr>
            <p:ph type="title"/>
          </p:nvPr>
        </p:nvSpPr>
        <p:spPr/>
        <p:txBody>
          <a:bodyPr/>
          <a:lstStyle/>
          <a:p>
            <a:pPr eaLnBrk="1" hangingPunct="1">
              <a:defRPr/>
            </a:pPr>
            <a:r>
              <a:rPr lang="en-US"/>
              <a:t>Correctness of Crash Consensus Algo</a:t>
            </a:r>
          </a:p>
        </p:txBody>
      </p:sp>
      <p:sp>
        <p:nvSpPr>
          <p:cNvPr id="284709" name="Rectangle 37"/>
          <p:cNvSpPr>
            <a:spLocks noGrp="1" noChangeArrowheads="1"/>
          </p:cNvSpPr>
          <p:nvPr>
            <p:ph idx="1"/>
          </p:nvPr>
        </p:nvSpPr>
        <p:spPr>
          <a:xfrm>
            <a:off x="520699" y="1036637"/>
            <a:ext cx="11176000" cy="5059363"/>
          </a:xfrm>
        </p:spPr>
        <p:txBody>
          <a:bodyPr>
            <a:normAutofit fontScale="92500" lnSpcReduction="10000"/>
          </a:bodyPr>
          <a:lstStyle/>
          <a:p>
            <a:pPr eaLnBrk="1" hangingPunct="1">
              <a:buFontTx/>
              <a:buNone/>
              <a:defRPr/>
            </a:pPr>
            <a:r>
              <a:rPr lang="en-US" u="sng" dirty="0">
                <a:solidFill>
                  <a:schemeClr val="tx1"/>
                </a:solidFill>
              </a:rPr>
              <a:t>Agreement</a:t>
            </a:r>
            <a:r>
              <a:rPr lang="en-US" dirty="0"/>
              <a:t>:  </a:t>
            </a:r>
            <a:br>
              <a:rPr lang="en-US" dirty="0"/>
            </a:br>
            <a:r>
              <a:rPr lang="en-US" dirty="0"/>
              <a:t>Statement: If there are at most f faulty processes; then, in f+1 rounds, the algorithm reaches agreement for f&lt;n.</a:t>
            </a:r>
          </a:p>
          <a:p>
            <a:pPr marL="716142" lvl="1" indent="-342900">
              <a:buClr>
                <a:srgbClr val="000099"/>
              </a:buClr>
              <a:defRPr/>
            </a:pPr>
            <a:r>
              <a:rPr lang="en-US" dirty="0">
                <a:solidFill>
                  <a:srgbClr val="000099"/>
                </a:solidFill>
              </a:rPr>
              <a:t>Suppose in contradiction </a:t>
            </a:r>
            <a:r>
              <a:rPr lang="en-US" dirty="0" err="1">
                <a:solidFill>
                  <a:srgbClr val="000099"/>
                </a:solidFill>
              </a:rPr>
              <a:t>p</a:t>
            </a:r>
            <a:r>
              <a:rPr lang="en-US" baseline="-25000" dirty="0" err="1">
                <a:solidFill>
                  <a:srgbClr val="000099"/>
                </a:solidFill>
              </a:rPr>
              <a:t>j</a:t>
            </a:r>
            <a:r>
              <a:rPr lang="en-US" baseline="-25000" dirty="0">
                <a:solidFill>
                  <a:srgbClr val="000099"/>
                </a:solidFill>
              </a:rPr>
              <a:t> </a:t>
            </a:r>
            <a:r>
              <a:rPr lang="en-US" dirty="0">
                <a:solidFill>
                  <a:srgbClr val="000099"/>
                </a:solidFill>
              </a:rPr>
              <a:t>decides on a smaller value, </a:t>
            </a:r>
            <a:r>
              <a:rPr lang="en-US" i="1" dirty="0">
                <a:solidFill>
                  <a:srgbClr val="000099"/>
                </a:solidFill>
              </a:rPr>
              <a:t>x</a:t>
            </a:r>
            <a:r>
              <a:rPr lang="en-US" dirty="0">
                <a:solidFill>
                  <a:srgbClr val="000099"/>
                </a:solidFill>
              </a:rPr>
              <a:t>, than does p</a:t>
            </a:r>
            <a:r>
              <a:rPr lang="en-US" baseline="-25000" dirty="0">
                <a:solidFill>
                  <a:srgbClr val="000099"/>
                </a:solidFill>
              </a:rPr>
              <a:t>i</a:t>
            </a:r>
            <a:r>
              <a:rPr lang="en-US" dirty="0">
                <a:solidFill>
                  <a:srgbClr val="000099"/>
                </a:solidFill>
              </a:rPr>
              <a:t>.  </a:t>
            </a:r>
          </a:p>
          <a:p>
            <a:pPr marL="716142" lvl="1" indent="-342900">
              <a:buClr>
                <a:srgbClr val="000099"/>
              </a:buClr>
              <a:defRPr/>
            </a:pPr>
            <a:r>
              <a:rPr lang="en-US" dirty="0">
                <a:solidFill>
                  <a:srgbClr val="000099"/>
                </a:solidFill>
              </a:rPr>
              <a:t>Then </a:t>
            </a:r>
            <a:r>
              <a:rPr lang="en-US" i="1" dirty="0">
                <a:solidFill>
                  <a:srgbClr val="000099"/>
                </a:solidFill>
              </a:rPr>
              <a:t>x</a:t>
            </a:r>
            <a:r>
              <a:rPr lang="en-US" dirty="0">
                <a:solidFill>
                  <a:srgbClr val="000099"/>
                </a:solidFill>
              </a:rPr>
              <a:t> was hidden from p</a:t>
            </a:r>
            <a:r>
              <a:rPr lang="en-US" baseline="-25000" dirty="0">
                <a:solidFill>
                  <a:srgbClr val="000099"/>
                </a:solidFill>
              </a:rPr>
              <a:t>i</a:t>
            </a:r>
            <a:r>
              <a:rPr lang="en-US" dirty="0">
                <a:solidFill>
                  <a:srgbClr val="000099"/>
                </a:solidFill>
              </a:rPr>
              <a:t> by a chain of faulty processors: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marL="716142" lvl="1" indent="-342900">
              <a:buClr>
                <a:srgbClr val="000099"/>
              </a:buClr>
              <a:defRPr/>
            </a:pPr>
            <a:r>
              <a:rPr lang="en-US" dirty="0">
                <a:solidFill>
                  <a:srgbClr val="000099"/>
                </a:solidFill>
              </a:rPr>
              <a:t>There are </a:t>
            </a:r>
            <a:r>
              <a:rPr lang="en-US" i="1" dirty="0">
                <a:solidFill>
                  <a:srgbClr val="000099"/>
                </a:solidFill>
              </a:rPr>
              <a:t>f </a:t>
            </a:r>
            <a:r>
              <a:rPr lang="en-US" dirty="0">
                <a:solidFill>
                  <a:srgbClr val="000099"/>
                </a:solidFill>
              </a:rPr>
              <a:t>+ 1 faulty processors in this chain, a contradiction.</a:t>
            </a:r>
          </a:p>
        </p:txBody>
      </p:sp>
      <p:grpSp>
        <p:nvGrpSpPr>
          <p:cNvPr id="10244" name="Group 4"/>
          <p:cNvGrpSpPr>
            <a:grpSpLocks/>
          </p:cNvGrpSpPr>
          <p:nvPr/>
        </p:nvGrpSpPr>
        <p:grpSpPr bwMode="auto">
          <a:xfrm>
            <a:off x="2133600" y="3080544"/>
            <a:ext cx="7086600" cy="1828800"/>
            <a:chOff x="288" y="2064"/>
            <a:chExt cx="4464" cy="1152"/>
          </a:xfrm>
        </p:grpSpPr>
        <p:grpSp>
          <p:nvGrpSpPr>
            <p:cNvPr id="10245" name="Group 5"/>
            <p:cNvGrpSpPr>
              <a:grpSpLocks/>
            </p:cNvGrpSpPr>
            <p:nvPr/>
          </p:nvGrpSpPr>
          <p:grpSpPr bwMode="auto">
            <a:xfrm>
              <a:off x="288" y="2208"/>
              <a:ext cx="384" cy="384"/>
              <a:chOff x="528" y="2688"/>
              <a:chExt cx="384" cy="384"/>
            </a:xfrm>
          </p:grpSpPr>
          <p:sp>
            <p:nvSpPr>
              <p:cNvPr id="10274" name="Oval 6"/>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5" name="Text Box 7"/>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1</a:t>
                </a:r>
                <a:endParaRPr lang="en-US" sz="2000" i="1">
                  <a:latin typeface="Arial" panose="020B0604020202020204" pitchFamily="34" charset="0"/>
                  <a:ea typeface="ＭＳ Ｐゴシック" panose="020B0600070205080204" pitchFamily="34" charset="-128"/>
                </a:endParaRPr>
              </a:p>
            </p:txBody>
          </p:sp>
        </p:grpSp>
        <p:grpSp>
          <p:nvGrpSpPr>
            <p:cNvPr id="10246" name="Group 8"/>
            <p:cNvGrpSpPr>
              <a:grpSpLocks/>
            </p:cNvGrpSpPr>
            <p:nvPr/>
          </p:nvGrpSpPr>
          <p:grpSpPr bwMode="auto">
            <a:xfrm>
              <a:off x="1104" y="2256"/>
              <a:ext cx="384" cy="384"/>
              <a:chOff x="528" y="2688"/>
              <a:chExt cx="384" cy="384"/>
            </a:xfrm>
          </p:grpSpPr>
          <p:sp>
            <p:nvSpPr>
              <p:cNvPr id="10272" name="Oval 9"/>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3" name="Text Box 10"/>
              <p:cNvSpPr txBox="1">
                <a:spLocks noChangeArrowheads="1"/>
              </p:cNvSpPr>
              <p:nvPr/>
            </p:nvSpPr>
            <p:spPr bwMode="auto">
              <a:xfrm>
                <a:off x="566" y="2695"/>
                <a:ext cx="2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2</a:t>
                </a:r>
                <a:endParaRPr lang="en-US" sz="2000" i="1">
                  <a:latin typeface="Arial" panose="020B0604020202020204" pitchFamily="34" charset="0"/>
                  <a:ea typeface="ＭＳ Ｐゴシック" panose="020B0600070205080204" pitchFamily="34" charset="-128"/>
                </a:endParaRPr>
              </a:p>
            </p:txBody>
          </p:sp>
        </p:grpSp>
        <p:grpSp>
          <p:nvGrpSpPr>
            <p:cNvPr id="10247" name="Group 11"/>
            <p:cNvGrpSpPr>
              <a:grpSpLocks/>
            </p:cNvGrpSpPr>
            <p:nvPr/>
          </p:nvGrpSpPr>
          <p:grpSpPr bwMode="auto">
            <a:xfrm>
              <a:off x="2736" y="2256"/>
              <a:ext cx="384" cy="384"/>
              <a:chOff x="528" y="2688"/>
              <a:chExt cx="384" cy="384"/>
            </a:xfrm>
          </p:grpSpPr>
          <p:sp>
            <p:nvSpPr>
              <p:cNvPr id="10270" name="Oval 12"/>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71" name="Text Box 13"/>
              <p:cNvSpPr txBox="1">
                <a:spLocks noChangeArrowheads="1"/>
              </p:cNvSpPr>
              <p:nvPr/>
            </p:nvSpPr>
            <p:spPr bwMode="auto">
              <a:xfrm>
                <a:off x="566" y="2695"/>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a:t>
                </a:r>
                <a:endParaRPr lang="en-US" sz="2000" i="1">
                  <a:latin typeface="Arial" panose="020B0604020202020204" pitchFamily="34" charset="0"/>
                  <a:ea typeface="ＭＳ Ｐゴシック" panose="020B0600070205080204" pitchFamily="34" charset="-128"/>
                </a:endParaRPr>
              </a:p>
            </p:txBody>
          </p:sp>
        </p:grpSp>
        <p:grpSp>
          <p:nvGrpSpPr>
            <p:cNvPr id="10248" name="Group 14"/>
            <p:cNvGrpSpPr>
              <a:grpSpLocks/>
            </p:cNvGrpSpPr>
            <p:nvPr/>
          </p:nvGrpSpPr>
          <p:grpSpPr bwMode="auto">
            <a:xfrm>
              <a:off x="3552" y="2256"/>
              <a:ext cx="412" cy="384"/>
              <a:chOff x="528" y="2688"/>
              <a:chExt cx="412" cy="384"/>
            </a:xfrm>
          </p:grpSpPr>
          <p:sp>
            <p:nvSpPr>
              <p:cNvPr id="10268" name="Oval 15"/>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9" name="Text Box 16"/>
              <p:cNvSpPr txBox="1">
                <a:spLocks noChangeArrowheads="1"/>
              </p:cNvSpPr>
              <p:nvPr/>
            </p:nvSpPr>
            <p:spPr bwMode="auto">
              <a:xfrm>
                <a:off x="566" y="2695"/>
                <a:ext cx="3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q</a:t>
                </a:r>
                <a:r>
                  <a:rPr lang="en-US" sz="2000" i="1" baseline="-25000">
                    <a:latin typeface="Arial" panose="020B0604020202020204" pitchFamily="34" charset="0"/>
                    <a:ea typeface="ＭＳ Ｐゴシック" panose="020B0600070205080204" pitchFamily="34" charset="-128"/>
                  </a:rPr>
                  <a:t>f+1</a:t>
                </a:r>
                <a:endParaRPr lang="en-US" sz="2000" i="1">
                  <a:latin typeface="Arial" panose="020B0604020202020204" pitchFamily="34" charset="0"/>
                  <a:ea typeface="ＭＳ Ｐゴシック" panose="020B0600070205080204" pitchFamily="34" charset="-128"/>
                </a:endParaRPr>
              </a:p>
            </p:txBody>
          </p:sp>
        </p:grpSp>
        <p:grpSp>
          <p:nvGrpSpPr>
            <p:cNvPr id="10249" name="Group 17"/>
            <p:cNvGrpSpPr>
              <a:grpSpLocks/>
            </p:cNvGrpSpPr>
            <p:nvPr/>
          </p:nvGrpSpPr>
          <p:grpSpPr bwMode="auto">
            <a:xfrm>
              <a:off x="4368" y="2256"/>
              <a:ext cx="384" cy="384"/>
              <a:chOff x="528" y="2688"/>
              <a:chExt cx="384" cy="384"/>
            </a:xfrm>
          </p:grpSpPr>
          <p:sp>
            <p:nvSpPr>
              <p:cNvPr id="10266" name="Oval 18"/>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7" name="Text Box 19"/>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j</a:t>
                </a:r>
                <a:endParaRPr lang="en-US" sz="2000" i="1">
                  <a:latin typeface="Arial" panose="020B0604020202020204" pitchFamily="34" charset="0"/>
                  <a:ea typeface="ＭＳ Ｐゴシック" panose="020B0600070205080204" pitchFamily="34" charset="-128"/>
                </a:endParaRPr>
              </a:p>
            </p:txBody>
          </p:sp>
        </p:grpSp>
        <p:grpSp>
          <p:nvGrpSpPr>
            <p:cNvPr id="10250" name="Group 20"/>
            <p:cNvGrpSpPr>
              <a:grpSpLocks/>
            </p:cNvGrpSpPr>
            <p:nvPr/>
          </p:nvGrpSpPr>
          <p:grpSpPr bwMode="auto">
            <a:xfrm>
              <a:off x="4272" y="2832"/>
              <a:ext cx="384" cy="384"/>
              <a:chOff x="528" y="2688"/>
              <a:chExt cx="384" cy="384"/>
            </a:xfrm>
          </p:grpSpPr>
          <p:sp>
            <p:nvSpPr>
              <p:cNvPr id="10264" name="Oval 21"/>
              <p:cNvSpPr>
                <a:spLocks noChangeArrowheads="1"/>
              </p:cNvSpPr>
              <p:nvPr/>
            </p:nvSpPr>
            <p:spPr bwMode="auto">
              <a:xfrm>
                <a:off x="528" y="2688"/>
                <a:ext cx="384" cy="384"/>
              </a:xfrm>
              <a:prstGeom prst="ellipse">
                <a:avLst/>
              </a:prstGeom>
              <a:noFill/>
              <a:ln w="254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US"/>
              </a:p>
            </p:txBody>
          </p:sp>
          <p:sp>
            <p:nvSpPr>
              <p:cNvPr id="10265" name="Text Box 22"/>
              <p:cNvSpPr txBox="1">
                <a:spLocks noChangeArrowheads="1"/>
              </p:cNvSpPr>
              <p:nvPr/>
            </p:nvSpPr>
            <p:spPr bwMode="auto">
              <a:xfrm>
                <a:off x="566" y="2695"/>
                <a:ext cx="24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sz="2000" i="1">
                    <a:latin typeface="Arial" panose="020B0604020202020204" pitchFamily="34" charset="0"/>
                    <a:ea typeface="ＭＳ Ｐゴシック" panose="020B0600070205080204" pitchFamily="34" charset="-128"/>
                  </a:rPr>
                  <a:t>p</a:t>
                </a:r>
                <a:r>
                  <a:rPr lang="en-US" sz="2000" i="1" baseline="-25000">
                    <a:latin typeface="Arial" panose="020B0604020202020204" pitchFamily="34" charset="0"/>
                    <a:ea typeface="ＭＳ Ｐゴシック" panose="020B0600070205080204" pitchFamily="34" charset="-128"/>
                  </a:rPr>
                  <a:t>i</a:t>
                </a:r>
                <a:endParaRPr lang="en-US" sz="2000" i="1">
                  <a:latin typeface="Arial" panose="020B0604020202020204" pitchFamily="34" charset="0"/>
                  <a:ea typeface="ＭＳ Ｐゴシック" panose="020B0600070205080204" pitchFamily="34" charset="-128"/>
                </a:endParaRPr>
              </a:p>
            </p:txBody>
          </p:sp>
        </p:grpSp>
        <p:sp>
          <p:nvSpPr>
            <p:cNvPr id="10251" name="Line 23"/>
            <p:cNvSpPr>
              <a:spLocks noChangeShapeType="1"/>
            </p:cNvSpPr>
            <p:nvPr/>
          </p:nvSpPr>
          <p:spPr bwMode="auto">
            <a:xfrm>
              <a:off x="672"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24"/>
            <p:cNvSpPr>
              <a:spLocks noChangeShapeType="1"/>
            </p:cNvSpPr>
            <p:nvPr/>
          </p:nvSpPr>
          <p:spPr bwMode="auto">
            <a:xfrm>
              <a:off x="1488"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5"/>
            <p:cNvSpPr>
              <a:spLocks noChangeShapeType="1"/>
            </p:cNvSpPr>
            <p:nvPr/>
          </p:nvSpPr>
          <p:spPr bwMode="auto">
            <a:xfrm>
              <a:off x="2304"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6"/>
            <p:cNvSpPr>
              <a:spLocks noChangeShapeType="1"/>
            </p:cNvSpPr>
            <p:nvPr/>
          </p:nvSpPr>
          <p:spPr bwMode="auto">
            <a:xfrm>
              <a:off x="3120"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27"/>
            <p:cNvSpPr>
              <a:spLocks noChangeShapeType="1"/>
            </p:cNvSpPr>
            <p:nvPr/>
          </p:nvSpPr>
          <p:spPr bwMode="auto">
            <a:xfrm>
              <a:off x="3936" y="2448"/>
              <a:ext cx="432" cy="0"/>
            </a:xfrm>
            <a:prstGeom prst="line">
              <a:avLst/>
            </a:prstGeom>
            <a:noFill/>
            <a:ln w="25400">
              <a:solidFill>
                <a:srgbClr val="FF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28"/>
            <p:cNvSpPr>
              <a:spLocks noChangeShapeType="1"/>
            </p:cNvSpPr>
            <p:nvPr/>
          </p:nvSpPr>
          <p:spPr bwMode="auto">
            <a:xfrm>
              <a:off x="3888"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29"/>
            <p:cNvSpPr>
              <a:spLocks noChangeShapeType="1"/>
            </p:cNvSpPr>
            <p:nvPr/>
          </p:nvSpPr>
          <p:spPr bwMode="auto">
            <a:xfrm>
              <a:off x="576"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30"/>
            <p:cNvSpPr>
              <a:spLocks noChangeShapeType="1"/>
            </p:cNvSpPr>
            <p:nvPr/>
          </p:nvSpPr>
          <p:spPr bwMode="auto">
            <a:xfrm>
              <a:off x="3072"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31"/>
            <p:cNvSpPr>
              <a:spLocks noChangeShapeType="1"/>
            </p:cNvSpPr>
            <p:nvPr/>
          </p:nvSpPr>
          <p:spPr bwMode="auto">
            <a:xfrm>
              <a:off x="1440" y="2592"/>
              <a:ext cx="384" cy="288"/>
            </a:xfrm>
            <a:prstGeom prst="line">
              <a:avLst/>
            </a:prstGeom>
            <a:noFill/>
            <a:ln w="25400">
              <a:solidFill>
                <a:srgbClr val="FFCC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0" name="Text Box 32"/>
            <p:cNvSpPr txBox="1">
              <a:spLocks noChangeArrowheads="1"/>
            </p:cNvSpPr>
            <p:nvPr/>
          </p:nvSpPr>
          <p:spPr bwMode="auto">
            <a:xfrm>
              <a:off x="672"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1</a:t>
              </a:r>
              <a:endParaRPr lang="en-US" sz="2000" dirty="0">
                <a:latin typeface="Arial" panose="020B0604020202020204" pitchFamily="34" charset="0"/>
                <a:ea typeface="ＭＳ Ｐゴシック" panose="020B0600070205080204" pitchFamily="34" charset="-128"/>
              </a:endParaRPr>
            </a:p>
          </p:txBody>
        </p:sp>
        <p:sp>
          <p:nvSpPr>
            <p:cNvPr id="10261" name="Text Box 33"/>
            <p:cNvSpPr txBox="1">
              <a:spLocks noChangeArrowheads="1"/>
            </p:cNvSpPr>
            <p:nvPr/>
          </p:nvSpPr>
          <p:spPr bwMode="auto">
            <a:xfrm>
              <a:off x="1488" y="2112"/>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dirty="0">
                  <a:latin typeface="Arial" panose="020B0604020202020204" pitchFamily="34" charset="0"/>
                  <a:ea typeface="ＭＳ Ｐゴシック" panose="020B0600070205080204" pitchFamily="34" charset="-128"/>
                </a:rPr>
                <a:t>2</a:t>
              </a:r>
              <a:endParaRPr lang="en-US" sz="2000" dirty="0">
                <a:latin typeface="Arial" panose="020B0604020202020204" pitchFamily="34" charset="0"/>
                <a:ea typeface="ＭＳ Ｐゴシック" panose="020B0600070205080204" pitchFamily="34" charset="-128"/>
              </a:endParaRPr>
            </a:p>
          </p:txBody>
        </p:sp>
        <p:sp>
          <p:nvSpPr>
            <p:cNvPr id="10262" name="Text Box 34"/>
            <p:cNvSpPr txBox="1">
              <a:spLocks noChangeArrowheads="1"/>
            </p:cNvSpPr>
            <p:nvPr/>
          </p:nvSpPr>
          <p:spPr bwMode="auto">
            <a:xfrm>
              <a:off x="3072"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atin typeface="Arial" panose="020B0604020202020204" pitchFamily="34" charset="0"/>
                  <a:ea typeface="ＭＳ Ｐゴシック" panose="020B0600070205080204" pitchFamily="34" charset="-128"/>
                </a:rPr>
                <a:t>round</a:t>
              </a:r>
            </a:p>
            <a:p>
              <a:pPr algn="ctr"/>
              <a:r>
                <a:rPr lang="en-US" i="1">
                  <a:latin typeface="Arial" panose="020B0604020202020204" pitchFamily="34" charset="0"/>
                  <a:ea typeface="ＭＳ Ｐゴシック" panose="020B0600070205080204" pitchFamily="34" charset="-128"/>
                </a:rPr>
                <a:t>f</a:t>
              </a:r>
              <a:endParaRPr lang="en-US" sz="2000">
                <a:latin typeface="Arial" panose="020B0604020202020204" pitchFamily="34" charset="0"/>
                <a:ea typeface="ＭＳ Ｐゴシック" panose="020B0600070205080204" pitchFamily="34" charset="-128"/>
              </a:endParaRPr>
            </a:p>
          </p:txBody>
        </p:sp>
        <p:sp>
          <p:nvSpPr>
            <p:cNvPr id="10263" name="Text Box 35"/>
            <p:cNvSpPr txBox="1">
              <a:spLocks noChangeArrowheads="1"/>
            </p:cNvSpPr>
            <p:nvPr/>
          </p:nvSpPr>
          <p:spPr bwMode="auto">
            <a:xfrm>
              <a:off x="3936" y="2064"/>
              <a:ext cx="4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dirty="0">
                  <a:latin typeface="Arial" panose="020B0604020202020204" pitchFamily="34" charset="0"/>
                  <a:ea typeface="ＭＳ Ｐゴシック" panose="020B0600070205080204" pitchFamily="34" charset="-128"/>
                </a:rPr>
                <a:t>round</a:t>
              </a:r>
            </a:p>
            <a:p>
              <a:pPr algn="ctr"/>
              <a:r>
                <a:rPr lang="en-US" i="1" dirty="0">
                  <a:latin typeface="Arial" panose="020B0604020202020204" pitchFamily="34" charset="0"/>
                  <a:ea typeface="ＭＳ Ｐゴシック" panose="020B0600070205080204" pitchFamily="34" charset="-128"/>
                </a:rPr>
                <a:t>f+1</a:t>
              </a:r>
              <a:endParaRPr lang="en-US" sz="2000" dirty="0">
                <a:latin typeface="Arial" panose="020B0604020202020204" pitchFamily="34" charset="0"/>
                <a:ea typeface="ＭＳ Ｐゴシック" panose="020B0600070205080204" pitchFamily="34" charset="-128"/>
              </a:endParaRPr>
            </a:p>
          </p:txBody>
        </p:sp>
      </p:grpSp>
      <p:sp>
        <p:nvSpPr>
          <p:cNvPr id="3" name="Slide Number Placeholder 2"/>
          <p:cNvSpPr>
            <a:spLocks noGrp="1"/>
          </p:cNvSpPr>
          <p:nvPr>
            <p:ph type="sldNum" sz="quarter" idx="12"/>
          </p:nvPr>
        </p:nvSpPr>
        <p:spPr/>
        <p:txBody>
          <a:bodyPr/>
          <a:lstStyle/>
          <a:p>
            <a:fld id="{5C27D570-BF8C-42DF-B5C0-15D4E0E9C658}"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Proof of correctness</a:t>
            </a:r>
          </a:p>
        </p:txBody>
      </p:sp>
      <p:sp>
        <p:nvSpPr>
          <p:cNvPr id="3" name="Content Placeholder 2"/>
          <p:cNvSpPr>
            <a:spLocks noGrp="1"/>
          </p:cNvSpPr>
          <p:nvPr>
            <p:ph idx="1"/>
          </p:nvPr>
        </p:nvSpPr>
        <p:spPr/>
        <p:txBody>
          <a:bodyPr/>
          <a:lstStyle/>
          <a:p>
            <a:r>
              <a:rPr lang="en-IN" dirty="0"/>
              <a:t>Suppose correct processes Pi and </a:t>
            </a:r>
            <a:r>
              <a:rPr lang="en-IN" dirty="0" err="1"/>
              <a:t>Pj</a:t>
            </a:r>
            <a:r>
              <a:rPr lang="en-IN" dirty="0"/>
              <a:t> do not decide on the same value where </a:t>
            </a:r>
            <a:r>
              <a:rPr lang="en-IN" dirty="0" err="1"/>
              <a:t>Pj</a:t>
            </a:r>
            <a:r>
              <a:rPr lang="en-IN" dirty="0"/>
              <a:t> decides on a smaller value. The only way that Pi did not receive the smaller value x is if </a:t>
            </a:r>
          </a:p>
          <a:p>
            <a:pPr>
              <a:buFontTx/>
              <a:buChar char="-"/>
            </a:pPr>
            <a:r>
              <a:rPr lang="en-IN" dirty="0"/>
              <a:t>all the processes in the sequence in which </a:t>
            </a:r>
            <a:r>
              <a:rPr lang="en-IN" dirty="0" err="1"/>
              <a:t>pj</a:t>
            </a:r>
            <a:r>
              <a:rPr lang="en-IN" dirty="0"/>
              <a:t> received it were faulty and </a:t>
            </a:r>
          </a:p>
          <a:p>
            <a:pPr>
              <a:buFontTx/>
              <a:buChar char="-"/>
            </a:pPr>
            <a:r>
              <a:rPr lang="en-IN" dirty="0"/>
              <a:t> </a:t>
            </a:r>
            <a:r>
              <a:rPr lang="en-IN" dirty="0" err="1"/>
              <a:t>pj</a:t>
            </a:r>
            <a:r>
              <a:rPr lang="en-IN" dirty="0"/>
              <a:t> himself received it only at the f+1th round due to which he could not send this to all processes. </a:t>
            </a:r>
            <a:br>
              <a:rPr lang="en-IN" dirty="0"/>
            </a:br>
            <a:endParaRPr lang="en-IN" dirty="0"/>
          </a:p>
          <a:p>
            <a:r>
              <a:rPr lang="en-IN" dirty="0"/>
              <a:t>Now,</a:t>
            </a:r>
            <a:br>
              <a:rPr lang="en-IN" dirty="0"/>
            </a:br>
            <a:r>
              <a:rPr lang="en-IN" dirty="0"/>
              <a:t>- If </a:t>
            </a:r>
            <a:r>
              <a:rPr lang="en-IN" dirty="0" err="1"/>
              <a:t>Pj</a:t>
            </a:r>
            <a:r>
              <a:rPr lang="en-IN" dirty="0"/>
              <a:t> received it before round f+1 then pi would have received it in the f+1 </a:t>
            </a:r>
            <a:r>
              <a:rPr lang="en-IN" dirty="0" err="1"/>
              <a:t>th</a:t>
            </a:r>
            <a:r>
              <a:rPr lang="en-IN" dirty="0"/>
              <a:t> round.</a:t>
            </a:r>
          </a:p>
          <a:p>
            <a:pPr>
              <a:buFontTx/>
              <a:buChar char="-"/>
            </a:pPr>
            <a:r>
              <a:rPr lang="en-IN" dirty="0"/>
              <a:t> If </a:t>
            </a:r>
            <a:r>
              <a:rPr lang="en-IN" dirty="0" err="1"/>
              <a:t>Pj</a:t>
            </a:r>
            <a:r>
              <a:rPr lang="en-IN" dirty="0"/>
              <a:t> received it at the f+1th round that means that all the processes on the path from the original process with min value till </a:t>
            </a:r>
            <a:r>
              <a:rPr lang="en-IN" dirty="0" err="1"/>
              <a:t>Pj</a:t>
            </a:r>
            <a:r>
              <a:rPr lang="en-IN" dirty="0"/>
              <a:t> were all faulty but you can have only f faulty processes and there are f+1 rounds. So </a:t>
            </a:r>
            <a:r>
              <a:rPr lang="en-IN" dirty="0" err="1"/>
              <a:t>atleast</a:t>
            </a:r>
            <a:r>
              <a:rPr lang="en-IN" dirty="0"/>
              <a:t> one process was non faulty and would have relayed this min information to Pi as well.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12</a:t>
            </a:fld>
            <a:endParaRPr lang="en-US"/>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a:t>Performance of Crash Consensus Algo</a:t>
            </a:r>
          </a:p>
        </p:txBody>
      </p:sp>
      <p:sp>
        <p:nvSpPr>
          <p:cNvPr id="286723" name="Rectangle 3"/>
          <p:cNvSpPr>
            <a:spLocks noGrp="1" noChangeArrowheads="1"/>
          </p:cNvSpPr>
          <p:nvPr>
            <p:ph idx="1"/>
          </p:nvPr>
        </p:nvSpPr>
        <p:spPr>
          <a:xfrm>
            <a:off x="609599" y="1371600"/>
            <a:ext cx="11176000" cy="4754564"/>
          </a:xfrm>
        </p:spPr>
        <p:txBody>
          <a:bodyPr/>
          <a:lstStyle/>
          <a:p>
            <a:pPr marL="342900" indent="-342900" eaLnBrk="1" hangingPunct="1">
              <a:buFont typeface="Wingdings" panose="05000000000000000000" pitchFamily="2" charset="2"/>
              <a:buChar char="§"/>
              <a:defRPr/>
            </a:pPr>
            <a:r>
              <a:rPr lang="en-US" dirty="0"/>
              <a:t>Number of processors </a:t>
            </a:r>
            <a:r>
              <a:rPr lang="en-US" i="1" dirty="0"/>
              <a:t>n &gt; f</a:t>
            </a:r>
          </a:p>
          <a:p>
            <a:pPr marL="342900" indent="-342900" eaLnBrk="1" hangingPunct="1">
              <a:buFont typeface="Wingdings" panose="05000000000000000000" pitchFamily="2" charset="2"/>
              <a:buChar char="§"/>
              <a:defRPr/>
            </a:pPr>
            <a:r>
              <a:rPr lang="en-US" i="1" dirty="0"/>
              <a:t>f + 1</a:t>
            </a:r>
            <a:r>
              <a:rPr lang="en-US" dirty="0"/>
              <a:t> rounds</a:t>
            </a:r>
          </a:p>
          <a:p>
            <a:pPr marL="342900" indent="-342900" eaLnBrk="1" hangingPunct="1">
              <a:buFont typeface="Wingdings" panose="05000000000000000000" pitchFamily="2" charset="2"/>
              <a:buChar char="§"/>
              <a:defRPr/>
            </a:pPr>
            <a:r>
              <a:rPr lang="en-US" i="1" dirty="0"/>
              <a:t>Each round you have n</a:t>
            </a:r>
            <a:r>
              <a:rPr lang="en-US" i="1" baseline="30000" dirty="0"/>
              <a:t>2 </a:t>
            </a:r>
            <a:r>
              <a:rPr lang="en-US" i="1" dirty="0"/>
              <a:t> messages (each process to n-1 processes = n(n-1))</a:t>
            </a:r>
          </a:p>
          <a:p>
            <a:pPr marL="342900" indent="-342900">
              <a:buFont typeface="Wingdings" panose="05000000000000000000" pitchFamily="2" charset="2"/>
              <a:buChar char="§"/>
              <a:defRPr/>
            </a:pPr>
            <a:r>
              <a:rPr lang="en-US" i="1" dirty="0">
                <a:sym typeface="Symbol" pitchFamily="18" charset="2"/>
              </a:rPr>
              <a:t>Thus total number of messages = (f+1) </a:t>
            </a:r>
            <a:r>
              <a:rPr lang="en-US" i="1" dirty="0"/>
              <a:t>n</a:t>
            </a:r>
            <a:r>
              <a:rPr lang="en-US" i="1" baseline="30000" dirty="0"/>
              <a:t>2</a:t>
            </a:r>
          </a:p>
          <a:p>
            <a:pPr marL="342900" indent="-342900">
              <a:buFont typeface="Wingdings" panose="05000000000000000000" pitchFamily="2" charset="2"/>
              <a:buChar char="§"/>
              <a:defRPr/>
            </a:pPr>
            <a:endParaRPr lang="en-US" dirty="0"/>
          </a:p>
          <a:p>
            <a:pPr marL="342900" indent="-342900" eaLnBrk="1" hangingPunct="1">
              <a:buFont typeface="Wingdings" panose="05000000000000000000" pitchFamily="2" charset="2"/>
              <a:buChar char="§"/>
              <a:defRPr/>
            </a:pPr>
            <a:endParaRPr lang="en-US" dirty="0"/>
          </a:p>
          <a:p>
            <a:pPr marL="342900" indent="-342900" eaLnBrk="1" hangingPunct="1">
              <a:defRPr/>
            </a:pPr>
            <a:r>
              <a:rPr lang="en-US" dirty="0"/>
              <a:t>Algorithm works even for n-1 crashes as long as you run it for n rounds.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2D7-0A92-7344-A14A-47040CDA73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4B839C-B7EE-DA43-A0AC-119DEE7C8C66}"/>
              </a:ext>
            </a:extLst>
          </p:cNvPr>
          <p:cNvSpPr>
            <a:spLocks noGrp="1"/>
          </p:cNvSpPr>
          <p:nvPr>
            <p:ph idx="1"/>
          </p:nvPr>
        </p:nvSpPr>
        <p:spPr/>
        <p:txBody>
          <a:bodyPr/>
          <a:lstStyle/>
          <a:p>
            <a:r>
              <a:rPr lang="en-US" dirty="0"/>
              <a:t>Any protocol will require at least f+1 rounds to come to a consensus in the presence of at most f byzantine processes where the number of processes has to be 3f+1 </a:t>
            </a:r>
          </a:p>
        </p:txBody>
      </p:sp>
      <p:sp>
        <p:nvSpPr>
          <p:cNvPr id="5" name="Slide Number Placeholder 4">
            <a:extLst>
              <a:ext uri="{FF2B5EF4-FFF2-40B4-BE49-F238E27FC236}">
                <a16:creationId xmlns:a16="http://schemas.microsoft.com/office/drawing/2014/main" id="{66C33E44-33D0-CF47-A343-A1917C11635A}"/>
              </a:ext>
            </a:extLst>
          </p:cNvPr>
          <p:cNvSpPr>
            <a:spLocks noGrp="1"/>
          </p:cNvSpPr>
          <p:nvPr>
            <p:ph type="sldNum" sz="quarter" idx="12"/>
          </p:nvPr>
        </p:nvSpPr>
        <p:spPr/>
        <p:txBody>
          <a:bodyPr/>
          <a:lstStyle/>
          <a:p>
            <a:fld id="{5C27D570-BF8C-42DF-B5C0-15D4E0E9C658}" type="slidenum">
              <a:rPr lang="en-US" smtClean="0"/>
              <a:pPr/>
              <a:t>14</a:t>
            </a:fld>
            <a:endParaRPr lang="en-US"/>
          </a:p>
        </p:txBody>
      </p:sp>
    </p:spTree>
    <p:extLst>
      <p:ext uri="{BB962C8B-B14F-4D97-AF65-F5344CB8AC3E}">
        <p14:creationId xmlns:p14="http://schemas.microsoft.com/office/powerpoint/2010/main" val="2299473003"/>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Byzantine Agreement Problem</a:t>
            </a:r>
          </a:p>
        </p:txBody>
      </p:sp>
      <p:sp>
        <p:nvSpPr>
          <p:cNvPr id="3" name="Content Placeholder 2"/>
          <p:cNvSpPr>
            <a:spLocks noGrp="1"/>
          </p:cNvSpPr>
          <p:nvPr>
            <p:ph idx="1"/>
          </p:nvPr>
        </p:nvSpPr>
        <p:spPr/>
        <p:txBody>
          <a:bodyPr>
            <a:normAutofit/>
          </a:bodyPr>
          <a:lstStyle/>
          <a:p>
            <a:r>
              <a:rPr lang="en-IN" b="0" dirty="0"/>
              <a:t>A designated process (source) with an initial value has to reach an agreement with the other processes about its initial value under the following conditions:</a:t>
            </a:r>
          </a:p>
          <a:p>
            <a:r>
              <a:rPr lang="en-IN" b="0" dirty="0"/>
              <a:t>Agreement: All non faulty processes must agree on the same value</a:t>
            </a:r>
          </a:p>
          <a:p>
            <a:r>
              <a:rPr lang="en-IN" b="0" dirty="0"/>
              <a:t>Validity: A decided value is the proposed value if the source is non faulty</a:t>
            </a:r>
          </a:p>
          <a:p>
            <a:r>
              <a:rPr lang="en-IN" b="0" dirty="0"/>
              <a:t>Termination: Every correct process returns a value (decides)</a:t>
            </a:r>
          </a:p>
          <a:p>
            <a:endParaRPr lang="en-IN" b="0" dirty="0"/>
          </a:p>
          <a:p>
            <a:r>
              <a:rPr lang="en-IN" b="0" dirty="0"/>
              <a:t>Process is Byzantine if it deviates from some specification</a:t>
            </a:r>
          </a:p>
          <a:p>
            <a:r>
              <a:rPr lang="en-IN" b="0" dirty="0"/>
              <a:t>-behave as crashed process</a:t>
            </a:r>
          </a:p>
          <a:p>
            <a:pPr>
              <a:buFontTx/>
              <a:buChar char="-"/>
            </a:pPr>
            <a:r>
              <a:rPr lang="en-IN" b="0" dirty="0"/>
              <a:t>Send wrong information</a:t>
            </a:r>
          </a:p>
          <a:p>
            <a:r>
              <a:rPr lang="en-IN" b="0" dirty="0"/>
              <a:t>-send different information to different processes</a:t>
            </a:r>
          </a:p>
          <a:p>
            <a:pPr>
              <a:buFontTx/>
              <a:buChar char="-"/>
            </a:pPr>
            <a:endParaRPr lang="en-IN" b="0" dirty="0"/>
          </a:p>
        </p:txBody>
      </p:sp>
      <p:sp>
        <p:nvSpPr>
          <p:cNvPr id="5" name="Slide Number Placeholder 4"/>
          <p:cNvSpPr>
            <a:spLocks noGrp="1"/>
          </p:cNvSpPr>
          <p:nvPr>
            <p:ph type="sldNum" sz="quarter" idx="12"/>
          </p:nvPr>
        </p:nvSpPr>
        <p:spPr/>
        <p:txBody>
          <a:bodyPr/>
          <a:lstStyle/>
          <a:p>
            <a:fld id="{5C27D570-BF8C-42DF-B5C0-15D4E0E9C658}" type="slidenum">
              <a:rPr lang="en-US" smtClean="0"/>
              <a:pPr/>
              <a:t>15</a:t>
            </a:fld>
            <a:endParaRPr lang="en-US"/>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pPr eaLnBrk="1" hangingPunct="1">
              <a:defRPr/>
            </a:pPr>
            <a:r>
              <a:rPr lang="en-US"/>
              <a:t>Byzantine Agreement</a:t>
            </a:r>
          </a:p>
        </p:txBody>
      </p:sp>
      <p:sp>
        <p:nvSpPr>
          <p:cNvPr id="249861" name="Rectangle 5"/>
          <p:cNvSpPr>
            <a:spLocks noGrp="1" noChangeArrowheads="1"/>
          </p:cNvSpPr>
          <p:nvPr>
            <p:ph idx="1"/>
          </p:nvPr>
        </p:nvSpPr>
        <p:spPr/>
        <p:txBody>
          <a:bodyPr>
            <a:normAutofit/>
          </a:bodyPr>
          <a:lstStyle/>
          <a:p>
            <a:pPr eaLnBrk="1" hangingPunct="1">
              <a:defRPr/>
            </a:pPr>
            <a:endParaRPr lang="en-US" dirty="0"/>
          </a:p>
          <a:p>
            <a:pPr marL="342900" indent="-342900" eaLnBrk="1" hangingPunct="1">
              <a:buFont typeface="Wingdings" panose="05000000000000000000" pitchFamily="2" charset="2"/>
              <a:buChar char="§"/>
              <a:defRPr/>
            </a:pPr>
            <a:r>
              <a:rPr lang="en-US" dirty="0">
                <a:solidFill>
                  <a:srgbClr val="000099"/>
                </a:solidFill>
              </a:rPr>
              <a:t>One process </a:t>
            </a:r>
            <a:r>
              <a:rPr lang="en-US" i="1" dirty="0">
                <a:solidFill>
                  <a:srgbClr val="000099"/>
                </a:solidFill>
              </a:rPr>
              <a:t>x</a:t>
            </a:r>
            <a:r>
              <a:rPr lang="en-US" dirty="0">
                <a:solidFill>
                  <a:srgbClr val="000099"/>
                </a:solidFill>
              </a:rPr>
              <a:t>  broadcasts a value </a:t>
            </a:r>
            <a:r>
              <a:rPr lang="en-US" i="1" dirty="0">
                <a:solidFill>
                  <a:srgbClr val="000099"/>
                </a:solidFill>
              </a:rPr>
              <a:t>v</a:t>
            </a:r>
          </a:p>
          <a:p>
            <a:pPr lvl="3">
              <a:defRPr/>
            </a:pPr>
            <a:r>
              <a:rPr lang="en-US" u="sng" dirty="0">
                <a:solidFill>
                  <a:srgbClr val="C00000"/>
                </a:solidFill>
              </a:rPr>
              <a:t>Agreement Condition:</a:t>
            </a:r>
            <a:r>
              <a:rPr lang="en-US" dirty="0">
                <a:solidFill>
                  <a:srgbClr val="C00000"/>
                </a:solidFill>
              </a:rPr>
              <a:t> </a:t>
            </a:r>
            <a:r>
              <a:rPr lang="en-US" dirty="0">
                <a:solidFill>
                  <a:srgbClr val="006600"/>
                </a:solidFill>
              </a:rPr>
              <a:t>All non-faulty processes must agree on a common value.</a:t>
            </a:r>
            <a:r>
              <a:rPr lang="en-US" dirty="0">
                <a:solidFill>
                  <a:schemeClr val="tx1"/>
                </a:solidFill>
              </a:rPr>
              <a:t> </a:t>
            </a:r>
          </a:p>
          <a:p>
            <a:pPr lvl="3">
              <a:defRPr/>
            </a:pPr>
            <a:r>
              <a:rPr lang="en-US" u="sng" dirty="0">
                <a:solidFill>
                  <a:srgbClr val="C00000"/>
                </a:solidFill>
              </a:rPr>
              <a:t>Validity Condition:</a:t>
            </a:r>
            <a:r>
              <a:rPr lang="en-US" dirty="0">
                <a:solidFill>
                  <a:srgbClr val="C00000"/>
                </a:solidFill>
              </a:rPr>
              <a:t> </a:t>
            </a:r>
            <a:r>
              <a:rPr lang="en-US" dirty="0">
                <a:solidFill>
                  <a:srgbClr val="006600"/>
                </a:solidFill>
              </a:rPr>
              <a:t>The agreed upon value by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The agreed upon value can be any value (may not be v) if x is faulty.</a:t>
            </a:r>
          </a:p>
          <a:p>
            <a:pPr lvl="1">
              <a:defRPr/>
            </a:pPr>
            <a:endParaRPr lang="en-US" dirty="0">
              <a:solidFill>
                <a:srgbClr val="006600"/>
              </a:solidFill>
            </a:endParaRPr>
          </a:p>
          <a:p>
            <a:pPr eaLnBrk="1" hangingPunct="1">
              <a:defRPr/>
            </a:pPr>
            <a:endParaRPr lang="en-US" dirty="0">
              <a:solidFill>
                <a:schemeClr val="tx1"/>
              </a:solidFill>
            </a:endParaRPr>
          </a:p>
          <a:p>
            <a:pPr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a:t>Variants of Byzantine agreement problem</a:t>
            </a:r>
          </a:p>
        </p:txBody>
      </p:sp>
      <p:sp>
        <p:nvSpPr>
          <p:cNvPr id="269315" name="Rectangle 3"/>
          <p:cNvSpPr>
            <a:spLocks noGrp="1" noChangeArrowheads="1"/>
          </p:cNvSpPr>
          <p:nvPr>
            <p:ph idx="1"/>
          </p:nvPr>
        </p:nvSpPr>
        <p:spPr>
          <a:xfrm>
            <a:off x="685799" y="857232"/>
            <a:ext cx="10896599" cy="5486400"/>
          </a:xfrm>
        </p:spPr>
        <p:txBody>
          <a:bodyPr>
            <a:noAutofit/>
          </a:bodyPr>
          <a:lstStyle/>
          <a:p>
            <a:pPr marL="342900" indent="-342900" eaLnBrk="1" hangingPunct="1">
              <a:lnSpc>
                <a:spcPct val="90000"/>
              </a:lnSpc>
              <a:buFont typeface="Wingdings" panose="05000000000000000000" pitchFamily="2" charset="2"/>
              <a:buChar char="§"/>
              <a:defRPr/>
            </a:pPr>
            <a:r>
              <a:rPr lang="en-US" dirty="0"/>
              <a:t>Consensus</a:t>
            </a:r>
          </a:p>
          <a:p>
            <a:pPr lvl="1" eaLnBrk="1" hangingPunct="1">
              <a:lnSpc>
                <a:spcPct val="90000"/>
              </a:lnSpc>
              <a:buClr>
                <a:srgbClr val="000099"/>
              </a:buClr>
              <a:buFont typeface="Arial Narrow" panose="020B0606020202030204" pitchFamily="34" charset="0"/>
              <a:buChar char="–"/>
              <a:defRPr/>
            </a:pPr>
            <a:r>
              <a:rPr lang="en-US" dirty="0"/>
              <a:t>    Each process broadcasts its initial value</a:t>
            </a:r>
          </a:p>
          <a:p>
            <a:pPr lvl="3">
              <a:lnSpc>
                <a:spcPct val="90000"/>
              </a:lnSpc>
              <a:buClr>
                <a:srgbClr val="006600"/>
              </a:buClr>
              <a:defRPr/>
            </a:pPr>
            <a:r>
              <a:rPr lang="en-US" dirty="0">
                <a:solidFill>
                  <a:srgbClr val="006600"/>
                </a:solidFill>
              </a:rPr>
              <a:t>All non-faulty processes must agree on a common value.</a:t>
            </a:r>
            <a:r>
              <a:rPr lang="en-US" dirty="0">
                <a:solidFill>
                  <a:schemeClr val="tx1"/>
                </a:solidFill>
              </a:rPr>
              <a:t> </a:t>
            </a:r>
          </a:p>
          <a:p>
            <a:pPr lvl="3">
              <a:lnSpc>
                <a:spcPct val="90000"/>
              </a:lnSpc>
              <a:buClr>
                <a:srgbClr val="006600"/>
              </a:buClr>
              <a:defRPr/>
            </a:pPr>
            <a:r>
              <a:rPr lang="en-US" dirty="0">
                <a:solidFill>
                  <a:srgbClr val="005200"/>
                </a:solidFill>
              </a:rPr>
              <a:t>If initial value of all non-faulty processes is </a:t>
            </a:r>
            <a:r>
              <a:rPr lang="en-US" i="1" dirty="0">
                <a:solidFill>
                  <a:srgbClr val="005200"/>
                </a:solidFill>
              </a:rPr>
              <a:t>v</a:t>
            </a:r>
            <a:r>
              <a:rPr lang="en-US" dirty="0">
                <a:solidFill>
                  <a:srgbClr val="005200"/>
                </a:solidFill>
              </a:rPr>
              <a:t>, then the agreed upon value must be </a:t>
            </a:r>
            <a:r>
              <a:rPr lang="en-US" i="1" dirty="0">
                <a:solidFill>
                  <a:srgbClr val="005200"/>
                </a:solidFill>
              </a:rPr>
              <a:t>v</a:t>
            </a:r>
          </a:p>
          <a:p>
            <a:pPr eaLnBrk="1" hangingPunct="1">
              <a:lnSpc>
                <a:spcPct val="90000"/>
              </a:lnSpc>
              <a:defRPr/>
            </a:pPr>
            <a:endParaRPr lang="en-US" i="1" dirty="0">
              <a:solidFill>
                <a:schemeClr val="tx1"/>
              </a:solidFill>
            </a:endParaRPr>
          </a:p>
          <a:p>
            <a:pPr marL="342900" indent="-342900" eaLnBrk="1" hangingPunct="1">
              <a:lnSpc>
                <a:spcPct val="90000"/>
              </a:lnSpc>
              <a:buFont typeface="Wingdings" panose="05000000000000000000" pitchFamily="2" charset="2"/>
              <a:buChar char="§"/>
              <a:defRPr/>
            </a:pPr>
            <a:r>
              <a:rPr lang="en-US" dirty="0"/>
              <a:t>Interactive Consistency</a:t>
            </a:r>
          </a:p>
          <a:p>
            <a:pPr lvl="1" eaLnBrk="1" hangingPunct="1">
              <a:lnSpc>
                <a:spcPct val="90000"/>
              </a:lnSpc>
              <a:buClr>
                <a:srgbClr val="000099"/>
              </a:buClr>
              <a:buFont typeface="Arial Narrow" panose="020B0606020202030204" pitchFamily="34" charset="0"/>
              <a:buChar char="–"/>
              <a:defRPr/>
            </a:pPr>
            <a:r>
              <a:rPr lang="en-US" dirty="0"/>
              <a:t>    Each process </a:t>
            </a:r>
            <a:r>
              <a:rPr lang="en-US" i="1" dirty="0"/>
              <a:t>k</a:t>
            </a:r>
            <a:r>
              <a:rPr lang="en-US" dirty="0"/>
              <a:t> broadcasts its own value </a:t>
            </a:r>
            <a:r>
              <a:rPr lang="en-US" i="1" dirty="0" err="1"/>
              <a:t>v</a:t>
            </a:r>
            <a:r>
              <a:rPr lang="en-US" i="1" baseline="-25000" dirty="0" err="1"/>
              <a:t>k</a:t>
            </a:r>
            <a:endParaRPr lang="en-US" i="1" dirty="0"/>
          </a:p>
          <a:p>
            <a:pPr lvl="3">
              <a:lnSpc>
                <a:spcPct val="90000"/>
              </a:lnSpc>
              <a:buClr>
                <a:srgbClr val="006600"/>
              </a:buClr>
              <a:defRPr/>
            </a:pPr>
            <a:r>
              <a:rPr lang="en-US" dirty="0">
                <a:solidFill>
                  <a:srgbClr val="006600"/>
                </a:solidFill>
              </a:rPr>
              <a:t> All non-faulty processes agree on a common vector (</a:t>
            </a:r>
            <a:r>
              <a:rPr lang="en-US" i="1" dirty="0">
                <a:solidFill>
                  <a:srgbClr val="006600"/>
                </a:solidFill>
              </a:rPr>
              <a:t>v</a:t>
            </a:r>
            <a:r>
              <a:rPr lang="en-US" i="1" baseline="-25000" dirty="0">
                <a:solidFill>
                  <a:srgbClr val="006600"/>
                </a:solidFill>
              </a:rPr>
              <a:t>1</a:t>
            </a:r>
            <a:r>
              <a:rPr lang="en-US" i="1" dirty="0">
                <a:solidFill>
                  <a:srgbClr val="006600"/>
                </a:solidFill>
              </a:rPr>
              <a:t>,v</a:t>
            </a:r>
            <a:r>
              <a:rPr lang="en-US" i="1" baseline="-25000" dirty="0">
                <a:solidFill>
                  <a:srgbClr val="006600"/>
                </a:solidFill>
              </a:rPr>
              <a:t>2</a:t>
            </a:r>
            <a:r>
              <a:rPr lang="en-US" i="1" dirty="0">
                <a:solidFill>
                  <a:srgbClr val="006600"/>
                </a:solidFill>
              </a:rPr>
              <a:t>,…,</a:t>
            </a:r>
            <a:r>
              <a:rPr lang="en-US" i="1" dirty="0" err="1">
                <a:solidFill>
                  <a:srgbClr val="006600"/>
                </a:solidFill>
              </a:rPr>
              <a:t>v</a:t>
            </a:r>
            <a:r>
              <a:rPr lang="en-US" i="1" baseline="-25000" dirty="0" err="1">
                <a:solidFill>
                  <a:srgbClr val="006600"/>
                </a:solidFill>
              </a:rPr>
              <a:t>n</a:t>
            </a:r>
            <a:r>
              <a:rPr lang="en-US" dirty="0">
                <a:solidFill>
                  <a:srgbClr val="006600"/>
                </a:solidFill>
              </a:rPr>
              <a:t>)</a:t>
            </a:r>
          </a:p>
          <a:p>
            <a:pPr lvl="3">
              <a:lnSpc>
                <a:spcPct val="90000"/>
              </a:lnSpc>
              <a:buClr>
                <a:srgbClr val="006600"/>
              </a:buClr>
              <a:defRPr/>
            </a:pPr>
            <a:r>
              <a:rPr lang="en-US" dirty="0">
                <a:solidFill>
                  <a:srgbClr val="006600"/>
                </a:solidFill>
              </a:rPr>
              <a:t> If the </a:t>
            </a:r>
            <a:r>
              <a:rPr lang="en-US" i="1" dirty="0" err="1">
                <a:solidFill>
                  <a:srgbClr val="006600"/>
                </a:solidFill>
              </a:rPr>
              <a:t>k</a:t>
            </a:r>
            <a:r>
              <a:rPr lang="en-US" i="1" baseline="30000" dirty="0" err="1">
                <a:solidFill>
                  <a:srgbClr val="006600"/>
                </a:solidFill>
              </a:rPr>
              <a:t>th</a:t>
            </a:r>
            <a:r>
              <a:rPr lang="en-US" i="1" dirty="0">
                <a:solidFill>
                  <a:srgbClr val="006600"/>
                </a:solidFill>
              </a:rPr>
              <a:t> </a:t>
            </a:r>
            <a:r>
              <a:rPr lang="en-US" dirty="0">
                <a:solidFill>
                  <a:srgbClr val="006600"/>
                </a:solidFill>
              </a:rPr>
              <a:t>process is non-faulty and its initial value is </a:t>
            </a:r>
            <a:r>
              <a:rPr lang="en-US" i="1" dirty="0" err="1">
                <a:solidFill>
                  <a:srgbClr val="006600"/>
                </a:solidFill>
              </a:rPr>
              <a:t>v</a:t>
            </a:r>
            <a:r>
              <a:rPr lang="en-US" i="1" baseline="-25000" dirty="0" err="1">
                <a:solidFill>
                  <a:srgbClr val="006600"/>
                </a:solidFill>
              </a:rPr>
              <a:t>k</a:t>
            </a:r>
            <a:r>
              <a:rPr lang="en-US" dirty="0">
                <a:solidFill>
                  <a:srgbClr val="006600"/>
                </a:solidFill>
              </a:rPr>
              <a:t>, then the </a:t>
            </a:r>
            <a:r>
              <a:rPr lang="en-US" i="1" dirty="0" err="1">
                <a:solidFill>
                  <a:srgbClr val="006600"/>
                </a:solidFill>
              </a:rPr>
              <a:t>k</a:t>
            </a:r>
            <a:r>
              <a:rPr lang="en-US" i="1" baseline="30000" dirty="0" err="1">
                <a:solidFill>
                  <a:srgbClr val="006600"/>
                </a:solidFill>
              </a:rPr>
              <a:t>th</a:t>
            </a:r>
            <a:r>
              <a:rPr lang="en-US" dirty="0">
                <a:solidFill>
                  <a:srgbClr val="006600"/>
                </a:solidFill>
              </a:rPr>
              <a:t> value in the vector agreed upon by non-faulty processes must be </a:t>
            </a:r>
            <a:r>
              <a:rPr lang="en-US" i="1" dirty="0" err="1">
                <a:solidFill>
                  <a:srgbClr val="006600"/>
                </a:solidFill>
              </a:rPr>
              <a:t>v</a:t>
            </a:r>
            <a:r>
              <a:rPr lang="en-US" i="1" baseline="-25000" dirty="0" err="1">
                <a:solidFill>
                  <a:srgbClr val="006600"/>
                </a:solidFill>
              </a:rPr>
              <a:t>k</a:t>
            </a:r>
            <a:r>
              <a:rPr lang="en-US" i="1" dirty="0">
                <a:solidFill>
                  <a:srgbClr val="006600"/>
                </a:solidFill>
              </a:rPr>
              <a:t>. If </a:t>
            </a:r>
            <a:r>
              <a:rPr lang="en-US" i="1" dirty="0" err="1">
                <a:solidFill>
                  <a:srgbClr val="006600"/>
                </a:solidFill>
              </a:rPr>
              <a:t>kth</a:t>
            </a:r>
            <a:r>
              <a:rPr lang="en-US" i="1" dirty="0">
                <a:solidFill>
                  <a:srgbClr val="006600"/>
                </a:solidFill>
              </a:rPr>
              <a:t> process </a:t>
            </a:r>
            <a:r>
              <a:rPr lang="en-US" i="1" dirty="0" err="1">
                <a:solidFill>
                  <a:srgbClr val="006600"/>
                </a:solidFill>
              </a:rPr>
              <a:t>process</a:t>
            </a:r>
            <a:r>
              <a:rPr lang="en-US" i="1" dirty="0">
                <a:solidFill>
                  <a:srgbClr val="006600"/>
                </a:solidFill>
              </a:rPr>
              <a:t> is faulty then the </a:t>
            </a:r>
            <a:r>
              <a:rPr lang="en-US" i="1" dirty="0" err="1">
                <a:solidFill>
                  <a:srgbClr val="006600"/>
                </a:solidFill>
              </a:rPr>
              <a:t>kth</a:t>
            </a:r>
            <a:r>
              <a:rPr lang="en-US" i="1" dirty="0">
                <a:solidFill>
                  <a:srgbClr val="006600"/>
                </a:solidFill>
              </a:rPr>
              <a:t> value agreed upon by the non faulty process can be any value</a:t>
            </a:r>
          </a:p>
          <a:p>
            <a:pPr lvl="2" eaLnBrk="1" hangingPunct="1">
              <a:lnSpc>
                <a:spcPct val="90000"/>
              </a:lnSpc>
              <a:defRPr/>
            </a:pPr>
            <a:endParaRPr lang="en-US" i="1" dirty="0">
              <a:solidFill>
                <a:schemeClr val="tx2"/>
              </a:solidFill>
            </a:endParaRPr>
          </a:p>
          <a:p>
            <a:pPr marL="342900" indent="-342900" eaLnBrk="1" hangingPunct="1">
              <a:lnSpc>
                <a:spcPct val="90000"/>
              </a:lnSpc>
              <a:buFont typeface="Wingdings" panose="05000000000000000000" pitchFamily="2" charset="2"/>
              <a:buChar char="§"/>
              <a:defRPr/>
            </a:pPr>
            <a:r>
              <a:rPr lang="en-US" i="1" dirty="0">
                <a:solidFill>
                  <a:srgbClr val="C00000"/>
                </a:solidFill>
              </a:rPr>
              <a:t>Solution to Byzantine agreement problem implies solution to other two</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Byzantine solution for  Interactive Consistency</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marL="342900" indent="-342900">
              <a:lnSpc>
                <a:spcPct val="90000"/>
              </a:lnSpc>
              <a:defRPr/>
            </a:pPr>
            <a:r>
              <a:rPr lang="en-US" b="0" dirty="0"/>
              <a:t>Solving Interactive Consistency using the Byzantine Solution</a:t>
            </a:r>
          </a:p>
          <a:p>
            <a:pPr marL="342900" indent="-342900">
              <a:lnSpc>
                <a:spcPct val="90000"/>
              </a:lnSpc>
              <a:defRPr/>
            </a:pPr>
            <a:br>
              <a:rPr lang="en-US" b="0" dirty="0"/>
            </a:br>
            <a:r>
              <a:rPr lang="en-US" b="0" dirty="0"/>
              <a:t>Interactive Consistency: Each process </a:t>
            </a:r>
            <a:r>
              <a:rPr lang="en-US" b="0" i="1" dirty="0"/>
              <a:t>k</a:t>
            </a:r>
            <a:r>
              <a:rPr lang="en-US" b="0" dirty="0"/>
              <a:t> broadcasts its own value </a:t>
            </a:r>
            <a:r>
              <a:rPr lang="en-US" b="0" i="1" dirty="0" err="1"/>
              <a:t>v</a:t>
            </a:r>
            <a:r>
              <a:rPr lang="en-US" b="0" i="1" baseline="-25000" dirty="0" err="1"/>
              <a:t>k</a:t>
            </a:r>
            <a:r>
              <a:rPr lang="en-US" b="0" i="1" baseline="-25000" dirty="0"/>
              <a:t>. </a:t>
            </a:r>
            <a:r>
              <a:rPr lang="en-US" b="0" dirty="0"/>
              <a:t> All non-faulty processes agree on a common vector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If the </a:t>
            </a:r>
            <a:r>
              <a:rPr lang="en-US" b="0" i="1" dirty="0" err="1"/>
              <a:t>k</a:t>
            </a:r>
            <a:r>
              <a:rPr lang="en-US" b="0" i="1" baseline="30000" dirty="0" err="1"/>
              <a:t>th</a:t>
            </a:r>
            <a:r>
              <a:rPr lang="en-US" b="0" i="1" dirty="0"/>
              <a:t> </a:t>
            </a:r>
            <a:r>
              <a:rPr lang="en-US" b="0" dirty="0"/>
              <a:t>process is non-faulty, then the </a:t>
            </a:r>
            <a:r>
              <a:rPr lang="en-US" b="0" i="1" dirty="0" err="1"/>
              <a:t>k</a:t>
            </a:r>
            <a:r>
              <a:rPr lang="en-US" b="0" i="1" baseline="30000" dirty="0" err="1"/>
              <a:t>th</a:t>
            </a:r>
            <a:r>
              <a:rPr lang="en-US" b="0" dirty="0"/>
              <a:t> value in the vector agreed upon by non-faulty processes must be </a:t>
            </a:r>
            <a:r>
              <a:rPr lang="en-US" b="0" i="1" dirty="0" err="1"/>
              <a:t>v</a:t>
            </a:r>
            <a:r>
              <a:rPr lang="en-US" b="0" i="1" baseline="-25000" dirty="0" err="1"/>
              <a:t>k</a:t>
            </a:r>
            <a:endParaRPr lang="en-US" b="0" i="1" dirty="0"/>
          </a:p>
          <a:p>
            <a:pPr marL="342900" indent="-342900">
              <a:lnSpc>
                <a:spcPct val="90000"/>
              </a:lnSpc>
              <a:defRPr/>
            </a:pPr>
            <a:br>
              <a:rPr lang="en-US" b="0" dirty="0"/>
            </a:br>
            <a:r>
              <a:rPr lang="en-US" b="0" dirty="0"/>
              <a:t>Run the Byzantine solution on each process. Let the value broadcast by process 1 to n be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i="1" baseline="-25000" dirty="0"/>
              <a:t>.</a:t>
            </a:r>
          </a:p>
          <a:p>
            <a:pPr marL="342900" indent="-342900">
              <a:lnSpc>
                <a:spcPct val="90000"/>
              </a:lnSpc>
              <a:defRPr/>
            </a:pPr>
            <a:r>
              <a:rPr lang="en-US" b="0" i="1" dirty="0"/>
              <a:t>By the Byzantine solution, for each process Pi initiating the byzantine agreement solution, every non faulty process will agree on its value vi. Thus every non faulty process has agreed on the same value for each process that has initiated. The vector </a:t>
            </a:r>
            <a:r>
              <a:rPr lang="en-US" b="0" dirty="0"/>
              <a:t> (</a:t>
            </a:r>
            <a:r>
              <a:rPr lang="en-US" b="0" i="1" dirty="0"/>
              <a:t>v</a:t>
            </a:r>
            <a:r>
              <a:rPr lang="en-US" b="0" i="1" baseline="-25000" dirty="0"/>
              <a:t>1</a:t>
            </a:r>
            <a:r>
              <a:rPr lang="en-US" b="0" i="1" dirty="0"/>
              <a:t>,v</a:t>
            </a:r>
            <a:r>
              <a:rPr lang="en-US" b="0" i="1" baseline="-25000" dirty="0"/>
              <a:t>2</a:t>
            </a:r>
            <a:r>
              <a:rPr lang="en-US" b="0" i="1" dirty="0"/>
              <a:t>,…,</a:t>
            </a:r>
            <a:r>
              <a:rPr lang="en-US" b="0" i="1" dirty="0" err="1"/>
              <a:t>v</a:t>
            </a:r>
            <a:r>
              <a:rPr lang="en-US" b="0" i="1" baseline="-25000" dirty="0" err="1"/>
              <a:t>n</a:t>
            </a:r>
            <a:r>
              <a:rPr lang="en-US" b="0" dirty="0"/>
              <a:t>) is thus known and the same for every non faulty process. Satisfies Interactive Consistency</a:t>
            </a:r>
          </a:p>
          <a:p>
            <a:pPr marL="342900" indent="-342900">
              <a:lnSpc>
                <a:spcPct val="90000"/>
              </a:lnSpc>
              <a:defRPr/>
            </a:pPr>
            <a:br>
              <a:rPr lang="en-US" b="0" dirty="0"/>
            </a:br>
            <a:br>
              <a:rPr lang="en-US" b="0" dirty="0"/>
            </a:b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595274" y="571480"/>
            <a:ext cx="11379200" cy="609282"/>
          </a:xfrm>
        </p:spPr>
        <p:txBody>
          <a:bodyPr/>
          <a:lstStyle/>
          <a:p>
            <a:pPr>
              <a:defRPr/>
            </a:pPr>
            <a:br>
              <a:rPr lang="en-US" b="0" dirty="0"/>
            </a:br>
            <a:br>
              <a:rPr lang="en-US" b="0" dirty="0"/>
            </a:br>
            <a:br>
              <a:rPr lang="en-US" b="0" dirty="0"/>
            </a:br>
            <a:br>
              <a:rPr lang="en-US" b="0" dirty="0"/>
            </a:br>
            <a:br>
              <a:rPr lang="en-US" b="0" dirty="0"/>
            </a:br>
            <a:br>
              <a:rPr lang="en-US" b="0" dirty="0"/>
            </a:br>
            <a:br>
              <a:rPr lang="en-US" b="0" dirty="0"/>
            </a:br>
            <a:r>
              <a:rPr lang="en-US" b="0" dirty="0"/>
              <a:t>Interactive Consistency for Consensus</a:t>
            </a:r>
            <a:br>
              <a:rPr lang="en-US" b="0" dirty="0"/>
            </a:br>
            <a:endParaRPr lang="en-US" dirty="0"/>
          </a:p>
        </p:txBody>
      </p:sp>
      <p:sp>
        <p:nvSpPr>
          <p:cNvPr id="269315" name="Rectangle 3"/>
          <p:cNvSpPr>
            <a:spLocks noGrp="1" noChangeArrowheads="1"/>
          </p:cNvSpPr>
          <p:nvPr>
            <p:ph idx="1"/>
          </p:nvPr>
        </p:nvSpPr>
        <p:spPr>
          <a:xfrm>
            <a:off x="685799" y="838200"/>
            <a:ext cx="10896599" cy="5486400"/>
          </a:xfrm>
        </p:spPr>
        <p:txBody>
          <a:bodyPr>
            <a:noAutofit/>
          </a:bodyPr>
          <a:lstStyle/>
          <a:p>
            <a:pPr lvl="1">
              <a:lnSpc>
                <a:spcPct val="90000"/>
              </a:lnSpc>
              <a:buClr>
                <a:srgbClr val="000099"/>
              </a:buClr>
              <a:buNone/>
              <a:defRPr/>
            </a:pPr>
            <a:r>
              <a:rPr lang="en-US" b="0" dirty="0">
                <a:solidFill>
                  <a:schemeClr val="tx1"/>
                </a:solidFill>
              </a:rPr>
              <a:t>Solving Consensus Problem using Interactive Consistency</a:t>
            </a:r>
            <a:br>
              <a:rPr lang="en-US" b="0" dirty="0">
                <a:solidFill>
                  <a:schemeClr val="tx1"/>
                </a:solidFill>
              </a:rPr>
            </a:br>
            <a:br>
              <a:rPr lang="en-US" b="0" dirty="0">
                <a:solidFill>
                  <a:schemeClr val="tx1"/>
                </a:solidFill>
              </a:rPr>
            </a:br>
            <a:r>
              <a:rPr lang="en-US" b="0" dirty="0">
                <a:solidFill>
                  <a:schemeClr val="tx1"/>
                </a:solidFill>
              </a:rPr>
              <a:t>Consensus Problem:</a:t>
            </a:r>
            <a:br>
              <a:rPr lang="en-US" b="0" dirty="0">
                <a:solidFill>
                  <a:schemeClr val="tx1"/>
                </a:solidFill>
              </a:rPr>
            </a:br>
            <a:r>
              <a:rPr lang="en-US" b="0" dirty="0">
                <a:solidFill>
                  <a:schemeClr val="tx1"/>
                </a:solidFill>
              </a:rPr>
              <a:t> Each process broadcasts its initial value</a:t>
            </a:r>
          </a:p>
          <a:p>
            <a:pPr lvl="3">
              <a:lnSpc>
                <a:spcPct val="90000"/>
              </a:lnSpc>
              <a:buClr>
                <a:srgbClr val="006600"/>
              </a:buClr>
              <a:defRPr/>
            </a:pPr>
            <a:r>
              <a:rPr lang="en-US" b="0" dirty="0">
                <a:solidFill>
                  <a:schemeClr val="tx1"/>
                </a:solidFill>
              </a:rPr>
              <a:t>All non-faulty processes must agree on a common value. </a:t>
            </a:r>
          </a:p>
          <a:p>
            <a:pPr lvl="3">
              <a:lnSpc>
                <a:spcPct val="90000"/>
              </a:lnSpc>
              <a:buClr>
                <a:srgbClr val="006600"/>
              </a:buClr>
              <a:defRPr/>
            </a:pPr>
            <a:r>
              <a:rPr lang="en-US" b="0" dirty="0">
                <a:solidFill>
                  <a:schemeClr val="tx1"/>
                </a:solidFill>
              </a:rPr>
              <a:t>If initial value of all non-faulty processes is </a:t>
            </a:r>
            <a:r>
              <a:rPr lang="en-US" b="0" i="1" dirty="0">
                <a:solidFill>
                  <a:schemeClr val="tx1"/>
                </a:solidFill>
              </a:rPr>
              <a:t>v</a:t>
            </a:r>
            <a:r>
              <a:rPr lang="en-US" b="0" dirty="0">
                <a:solidFill>
                  <a:schemeClr val="tx1"/>
                </a:solidFill>
              </a:rPr>
              <a:t>, then the agreed upon value must be </a:t>
            </a:r>
            <a:r>
              <a:rPr lang="en-US" b="0" i="1" dirty="0">
                <a:solidFill>
                  <a:schemeClr val="tx1"/>
                </a:solidFill>
              </a:rPr>
              <a:t>v</a:t>
            </a:r>
          </a:p>
          <a:p>
            <a:pPr marL="342900" indent="-342900">
              <a:lnSpc>
                <a:spcPct val="90000"/>
              </a:lnSpc>
              <a:defRPr/>
            </a:pPr>
            <a:br>
              <a:rPr lang="en-US" b="0" dirty="0"/>
            </a:br>
            <a:r>
              <a:rPr lang="en-US" b="0" dirty="0"/>
              <a:t>Run the Interactive Consistency solution. Each non faulty process lands up with a common vector. Use a function that decides which among these to pick. </a:t>
            </a:r>
            <a:r>
              <a:rPr lang="en-US" b="0" dirty="0" err="1"/>
              <a:t>Majority,min</a:t>
            </a:r>
            <a:r>
              <a:rPr lang="en-US" b="0" dirty="0"/>
              <a:t>, max etc function could be used. </a:t>
            </a:r>
          </a:p>
          <a:p>
            <a:pPr marL="342900" indent="-342900">
              <a:lnSpc>
                <a:spcPct val="90000"/>
              </a:lnSpc>
              <a:defRPr/>
            </a:pPr>
            <a:endParaRPr lang="en-US" b="0" dirty="0"/>
          </a:p>
          <a:p>
            <a:pPr marL="342900" indent="-342900">
              <a:lnSpc>
                <a:spcPct val="90000"/>
              </a:lnSpc>
              <a:defRPr/>
            </a:pPr>
            <a:r>
              <a:rPr lang="en-US" b="0" dirty="0"/>
              <a:t>Hence given a solution to the Byzantine Problem we have a solution to both Consensus and Interactive Consistency Problem</a:t>
            </a:r>
          </a:p>
        </p:txBody>
      </p:sp>
      <p:sp>
        <p:nvSpPr>
          <p:cNvPr id="3" name="Slide Number Placeholder 2"/>
          <p:cNvSpPr>
            <a:spLocks noGrp="1"/>
          </p:cNvSpPr>
          <p:nvPr>
            <p:ph type="sldNum" sz="quarter" idx="12"/>
          </p:nvPr>
        </p:nvSpPr>
        <p:spPr/>
        <p:txBody>
          <a:bodyPr/>
          <a:lstStyle/>
          <a:p>
            <a:fld id="{5C27D570-BF8C-42DF-B5C0-15D4E0E9C658}"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27D570-BF8C-42DF-B5C0-15D4E0E9C658}" type="slidenum">
              <a:rPr lang="en-US" smtClean="0"/>
              <a:pPr/>
              <a:t>2</a:t>
            </a:fld>
            <a:endParaRPr lang="en-US"/>
          </a:p>
        </p:txBody>
      </p:sp>
      <p:pic>
        <p:nvPicPr>
          <p:cNvPr id="6" name="Picture 5" descr="Screenshot (170).png"/>
          <p:cNvPicPr>
            <a:picLocks noChangeAspect="1"/>
          </p:cNvPicPr>
          <p:nvPr/>
        </p:nvPicPr>
        <p:blipFill>
          <a:blip r:embed="rId2"/>
          <a:stretch>
            <a:fillRect/>
          </a:stretch>
        </p:blipFill>
        <p:spPr>
          <a:xfrm>
            <a:off x="952464" y="-93853"/>
            <a:ext cx="9715568" cy="6654278"/>
          </a:xfrm>
          <a:prstGeom prst="rect">
            <a:avLst/>
          </a:prstGeom>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a:t>Overview of Results</a:t>
            </a:r>
          </a:p>
        </p:txBody>
      </p:sp>
      <p:sp>
        <p:nvSpPr>
          <p:cNvPr id="278531" name="Rectangle 3"/>
          <p:cNvSpPr>
            <a:spLocks noGrp="1" noChangeArrowheads="1"/>
          </p:cNvSpPr>
          <p:nvPr>
            <p:ph idx="1"/>
          </p:nvPr>
        </p:nvSpPr>
        <p:spPr/>
        <p:txBody>
          <a:bodyPr/>
          <a:lstStyle/>
          <a:p>
            <a:pPr eaLnBrk="1" hangingPunct="1">
              <a:defRPr/>
            </a:pPr>
            <a:endParaRPr lang="en-US" i="1" dirty="0"/>
          </a:p>
          <a:p>
            <a:pPr marL="342900" indent="-342900" eaLnBrk="1" hangingPunct="1">
              <a:buFont typeface="Wingdings" panose="05000000000000000000" pitchFamily="2" charset="2"/>
              <a:buChar char="§"/>
              <a:defRPr/>
            </a:pPr>
            <a:r>
              <a:rPr lang="en-US" i="1" dirty="0"/>
              <a:t>Agreement impossible</a:t>
            </a:r>
            <a:r>
              <a:rPr lang="en-US" dirty="0"/>
              <a:t> in asynchronous case.</a:t>
            </a:r>
          </a:p>
          <a:p>
            <a:pPr lvl="2">
              <a:buClr>
                <a:srgbClr val="000099"/>
              </a:buClr>
              <a:buFont typeface="Arial Narrow" panose="020B0606020202030204" pitchFamily="34" charset="0"/>
              <a:buChar char="–"/>
              <a:defRPr/>
            </a:pPr>
            <a:r>
              <a:rPr lang="en-US" dirty="0">
                <a:solidFill>
                  <a:srgbClr val="000099"/>
                </a:solidFill>
              </a:rPr>
              <a:t>  Even if we only want to tolerate a single crash failure.</a:t>
            </a:r>
          </a:p>
          <a:p>
            <a:pPr lvl="2">
              <a:buClr>
                <a:srgbClr val="000099"/>
              </a:buClr>
              <a:buFont typeface="Arial Narrow" panose="020B0606020202030204" pitchFamily="34" charset="0"/>
              <a:buChar char="–"/>
              <a:defRPr/>
            </a:pPr>
            <a:r>
              <a:rPr lang="en-US" dirty="0">
                <a:solidFill>
                  <a:srgbClr val="000099"/>
                </a:solidFill>
              </a:rPr>
              <a:t>  True both for message passing and shared read-write memory.</a:t>
            </a:r>
            <a:br>
              <a:rPr lang="en-US" dirty="0">
                <a:solidFill>
                  <a:srgbClr val="000099"/>
                </a:solidFill>
              </a:rPr>
            </a:br>
            <a:br>
              <a:rPr lang="en-US" dirty="0">
                <a:solidFill>
                  <a:srgbClr val="000099"/>
                </a:solidFill>
              </a:rPr>
            </a:br>
            <a:br>
              <a:rPr lang="en-US" dirty="0">
                <a:solidFill>
                  <a:srgbClr val="000099"/>
                </a:solidFill>
              </a:rPr>
            </a:br>
            <a:br>
              <a:rPr lang="en-US" dirty="0">
                <a:solidFill>
                  <a:srgbClr val="000099"/>
                </a:solidFill>
              </a:rPr>
            </a:br>
            <a:r>
              <a:rPr lang="en-IN" dirty="0"/>
              <a:t>In a synchronised system, all systems will stop at certain points, </a:t>
            </a:r>
            <a:r>
              <a:rPr lang="en-IN" dirty="0" err="1"/>
              <a:t>sychronise</a:t>
            </a:r>
            <a:r>
              <a:rPr lang="en-IN" dirty="0"/>
              <a:t> and then move forward together. We study algorithms further for a </a:t>
            </a:r>
            <a:r>
              <a:rPr lang="en-IN" dirty="0" err="1"/>
              <a:t>sychronised</a:t>
            </a:r>
            <a:r>
              <a:rPr lang="en-IN" dirty="0"/>
              <a:t> setting.</a:t>
            </a:r>
          </a:p>
          <a:p>
            <a:pPr lvl="2">
              <a:buClr>
                <a:srgbClr val="000099"/>
              </a:buClr>
              <a:buNone/>
              <a:defRPr/>
            </a:pPr>
            <a:endParaRPr lang="en-US" i="1" dirty="0">
              <a:solidFill>
                <a:srgbClr val="000099"/>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pPr eaLnBrk="1" hangingPunct="1">
              <a:defRPr/>
            </a:pPr>
            <a:r>
              <a:rPr lang="en-US"/>
              <a:t>Byzantine Agreement Problems</a:t>
            </a:r>
          </a:p>
        </p:txBody>
      </p:sp>
      <p:sp>
        <p:nvSpPr>
          <p:cNvPr id="248837" name="Rectangle 5"/>
          <p:cNvSpPr>
            <a:spLocks noGrp="1" noChangeArrowheads="1"/>
          </p:cNvSpPr>
          <p:nvPr>
            <p:ph idx="1"/>
          </p:nvPr>
        </p:nvSpPr>
        <p:spPr/>
        <p:txBody>
          <a:bodyPr/>
          <a:lstStyle/>
          <a:p>
            <a:pPr eaLnBrk="1" hangingPunct="1">
              <a:buFontTx/>
              <a:buNone/>
              <a:defRPr/>
            </a:pPr>
            <a:r>
              <a:rPr lang="en-US" u="sng" dirty="0"/>
              <a:t>Model </a:t>
            </a:r>
            <a:r>
              <a:rPr lang="en-US" dirty="0"/>
              <a:t>:</a:t>
            </a:r>
          </a:p>
          <a:p>
            <a:pPr lvl="2">
              <a:buClr>
                <a:srgbClr val="000099"/>
              </a:buClr>
              <a:buFont typeface="Arial Narrow" panose="020B0606020202030204" pitchFamily="34" charset="0"/>
              <a:buChar char="–"/>
              <a:defRPr/>
            </a:pPr>
            <a:r>
              <a:rPr lang="en-US" dirty="0">
                <a:solidFill>
                  <a:srgbClr val="000099"/>
                </a:solidFill>
              </a:rPr>
              <a:t>  Total of </a:t>
            </a:r>
            <a:r>
              <a:rPr lang="en-US" i="1" dirty="0">
                <a:solidFill>
                  <a:srgbClr val="000099"/>
                </a:solidFill>
              </a:rPr>
              <a:t>n</a:t>
            </a:r>
            <a:r>
              <a:rPr lang="en-US" dirty="0">
                <a:solidFill>
                  <a:srgbClr val="000099"/>
                </a:solidFill>
              </a:rPr>
              <a:t> processes, at most </a:t>
            </a:r>
            <a:r>
              <a:rPr lang="en-US" i="1" dirty="0">
                <a:solidFill>
                  <a:srgbClr val="000099"/>
                </a:solidFill>
              </a:rPr>
              <a:t>m</a:t>
            </a:r>
            <a:r>
              <a:rPr lang="en-US" dirty="0">
                <a:solidFill>
                  <a:srgbClr val="000099"/>
                </a:solidFill>
              </a:rPr>
              <a:t> of which can be faulty</a:t>
            </a:r>
          </a:p>
          <a:p>
            <a:pPr lvl="2">
              <a:buClr>
                <a:srgbClr val="000099"/>
              </a:buClr>
              <a:buFont typeface="Arial Narrow" panose="020B0606020202030204" pitchFamily="34" charset="0"/>
              <a:buChar char="–"/>
              <a:defRPr/>
            </a:pPr>
            <a:r>
              <a:rPr lang="en-US" dirty="0">
                <a:solidFill>
                  <a:srgbClr val="000099"/>
                </a:solidFill>
              </a:rPr>
              <a:t>  Reliable communication medium</a:t>
            </a:r>
          </a:p>
          <a:p>
            <a:pPr lvl="2">
              <a:buClr>
                <a:srgbClr val="000099"/>
              </a:buClr>
              <a:buFont typeface="Arial Narrow" panose="020B0606020202030204" pitchFamily="34" charset="0"/>
              <a:buChar char="–"/>
              <a:defRPr/>
            </a:pPr>
            <a:r>
              <a:rPr lang="en-US" dirty="0">
                <a:solidFill>
                  <a:srgbClr val="000099"/>
                </a:solidFill>
              </a:rPr>
              <a:t>  Fully connected</a:t>
            </a:r>
          </a:p>
          <a:p>
            <a:pPr lvl="2">
              <a:buClr>
                <a:srgbClr val="000099"/>
              </a:buClr>
              <a:buFont typeface="Arial Narrow" panose="020B0606020202030204" pitchFamily="34" charset="0"/>
              <a:buChar char="–"/>
              <a:defRPr/>
            </a:pPr>
            <a:r>
              <a:rPr lang="en-US" dirty="0">
                <a:solidFill>
                  <a:srgbClr val="000099"/>
                </a:solidFill>
              </a:rPr>
              <a:t>  Receiver always knows the identity of the sender of a message</a:t>
            </a:r>
          </a:p>
          <a:p>
            <a:pPr lvl="2">
              <a:buClr>
                <a:srgbClr val="000099"/>
              </a:buClr>
              <a:buFont typeface="Arial Narrow" panose="020B0606020202030204" pitchFamily="34" charset="0"/>
              <a:buChar char="–"/>
              <a:defRPr/>
            </a:pPr>
            <a:r>
              <a:rPr lang="en-US" dirty="0">
                <a:solidFill>
                  <a:srgbClr val="000099"/>
                </a:solidFill>
              </a:rPr>
              <a:t>  Byzantine faults: behave as crashed, send wrong </a:t>
            </a:r>
            <a:r>
              <a:rPr lang="en-US" dirty="0" err="1">
                <a:solidFill>
                  <a:srgbClr val="000099"/>
                </a:solidFill>
              </a:rPr>
              <a:t>msgs</a:t>
            </a:r>
            <a:r>
              <a:rPr lang="en-US" dirty="0">
                <a:solidFill>
                  <a:srgbClr val="000099"/>
                </a:solidFill>
              </a:rPr>
              <a:t> or different mgs</a:t>
            </a:r>
          </a:p>
          <a:p>
            <a:pPr lvl="2">
              <a:buClr>
                <a:srgbClr val="000099"/>
              </a:buClr>
              <a:buFont typeface="Arial Narrow" panose="020B0606020202030204" pitchFamily="34" charset="0"/>
              <a:buChar char="–"/>
              <a:defRPr/>
            </a:pPr>
            <a:r>
              <a:rPr lang="en-US" dirty="0">
                <a:solidFill>
                  <a:srgbClr val="000099"/>
                </a:solidFill>
              </a:rPr>
              <a:t>  Synchronous system </a:t>
            </a:r>
          </a:p>
          <a:p>
            <a:pPr lvl="4">
              <a:defRPr/>
            </a:pPr>
            <a:r>
              <a:rPr lang="en-US" sz="2300" dirty="0">
                <a:solidFill>
                  <a:srgbClr val="C00000"/>
                </a:solidFill>
              </a:rPr>
              <a:t>  In each round, a process receives messages, performs computation, and sends   </a:t>
            </a:r>
          </a:p>
          <a:p>
            <a:pPr marL="1492968" lvl="4" indent="0">
              <a:buNone/>
              <a:defRPr/>
            </a:pPr>
            <a:r>
              <a:rPr lang="en-US" sz="2300" dirty="0">
                <a:solidFill>
                  <a:srgbClr val="C00000"/>
                </a:solidFill>
              </a:rPr>
              <a:t>     messages.</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Grp="1" noChangeArrowheads="1"/>
          </p:cNvSpPr>
          <p:nvPr>
            <p:ph type="title"/>
          </p:nvPr>
        </p:nvSpPr>
        <p:spPr/>
        <p:txBody>
          <a:bodyPr/>
          <a:lstStyle/>
          <a:p>
            <a:pPr eaLnBrk="1" hangingPunct="1">
              <a:defRPr/>
            </a:pPr>
            <a:r>
              <a:rPr lang="en-US"/>
              <a:t>Byzantine Agreement Problem</a:t>
            </a:r>
          </a:p>
        </p:txBody>
      </p:sp>
      <p:sp>
        <p:nvSpPr>
          <p:cNvPr id="251909" name="Rectangle 5"/>
          <p:cNvSpPr>
            <a:spLocks noGrp="1" noChangeArrowheads="1"/>
          </p:cNvSpPr>
          <p:nvPr>
            <p:ph idx="1"/>
          </p:nvPr>
        </p:nvSpPr>
        <p:spPr/>
        <p:txBody>
          <a:bodyPr>
            <a:normAutofit/>
          </a:bodyPr>
          <a:lstStyle/>
          <a:p>
            <a:pPr marL="342900" indent="-342900" eaLnBrk="1" hangingPunct="1">
              <a:buFont typeface="Wingdings" panose="05000000000000000000" pitchFamily="2" charset="2"/>
              <a:buChar char="§"/>
              <a:defRPr/>
            </a:pPr>
            <a:r>
              <a:rPr lang="en-US" u="sng" dirty="0"/>
              <a:t>No solution possible if</a:t>
            </a:r>
            <a:r>
              <a:rPr lang="en-US" dirty="0"/>
              <a:t>:</a:t>
            </a:r>
          </a:p>
          <a:p>
            <a:pPr lvl="2">
              <a:buClr>
                <a:srgbClr val="000099"/>
              </a:buClr>
              <a:buFont typeface="Arial Narrow" panose="020B0606020202030204" pitchFamily="34" charset="0"/>
              <a:buChar char="–"/>
              <a:defRPr/>
            </a:pPr>
            <a:r>
              <a:rPr lang="en-US" dirty="0">
                <a:solidFill>
                  <a:srgbClr val="000099"/>
                </a:solidFill>
              </a:rPr>
              <a:t>   asynchronous system, or </a:t>
            </a:r>
          </a:p>
          <a:p>
            <a:pPr lvl="2">
              <a:buClr>
                <a:srgbClr val="000099"/>
              </a:buClr>
              <a:buFont typeface="Arial Narrow" panose="020B0606020202030204" pitchFamily="34" charset="0"/>
              <a:buChar char="–"/>
              <a:defRPr/>
            </a:pPr>
            <a:r>
              <a:rPr lang="en-US" i="1" dirty="0">
                <a:solidFill>
                  <a:srgbClr val="000099"/>
                </a:solidFill>
              </a:rPr>
              <a:t>   n</a:t>
            </a:r>
            <a:r>
              <a:rPr lang="en-US" dirty="0">
                <a:solidFill>
                  <a:srgbClr val="000099"/>
                </a:solidFill>
              </a:rPr>
              <a:t> &lt; (</a:t>
            </a:r>
            <a:r>
              <a:rPr lang="en-US" i="1" dirty="0">
                <a:solidFill>
                  <a:srgbClr val="000099"/>
                </a:solidFill>
              </a:rPr>
              <a:t>3m + 1</a:t>
            </a:r>
            <a:r>
              <a:rPr lang="en-US" dirty="0">
                <a:solidFill>
                  <a:srgbClr val="000099"/>
                </a:solidFill>
              </a:rPr>
              <a:t>) where n =#generals, m=#faulty generals. </a:t>
            </a:r>
            <a:r>
              <a:rPr lang="en-US" b="0" dirty="0">
                <a:solidFill>
                  <a:srgbClr val="FF0000"/>
                </a:solidFill>
              </a:rPr>
              <a:t>(2/3 non faulty majority needed)</a:t>
            </a:r>
          </a:p>
          <a:p>
            <a:pPr eaLnBrk="1" hangingPunct="1">
              <a:defRPr/>
            </a:pPr>
            <a:endParaRPr lang="en-US" dirty="0"/>
          </a:p>
          <a:p>
            <a:pPr marL="342900" indent="-342900" eaLnBrk="1" hangingPunct="1">
              <a:buFont typeface="Wingdings" panose="05000000000000000000" pitchFamily="2" charset="2"/>
              <a:buChar char="§"/>
              <a:defRPr/>
            </a:pPr>
            <a:r>
              <a:rPr lang="en-US" u="sng" dirty="0"/>
              <a:t>Lower Bound</a:t>
            </a:r>
            <a:r>
              <a:rPr lang="en-US" dirty="0"/>
              <a:t>: </a:t>
            </a:r>
          </a:p>
          <a:p>
            <a:pPr lvl="2">
              <a:buClr>
                <a:srgbClr val="006600"/>
              </a:buClr>
              <a:buFont typeface="Arial Narrow" panose="020B0606020202030204" pitchFamily="34" charset="0"/>
              <a:buChar char="–"/>
              <a:defRPr/>
            </a:pPr>
            <a:r>
              <a:rPr lang="en-US" dirty="0">
                <a:solidFill>
                  <a:srgbClr val="000099"/>
                </a:solidFill>
              </a:rPr>
              <a:t>   Needs at least (</a:t>
            </a:r>
            <a:r>
              <a:rPr lang="en-US" i="1" dirty="0">
                <a:solidFill>
                  <a:srgbClr val="000099"/>
                </a:solidFill>
              </a:rPr>
              <a:t>m+1</a:t>
            </a:r>
            <a:r>
              <a:rPr lang="en-US" dirty="0">
                <a:solidFill>
                  <a:srgbClr val="000099"/>
                </a:solidFill>
              </a:rPr>
              <a:t>) rounds of message exchanges </a:t>
            </a:r>
          </a:p>
          <a:p>
            <a:pPr eaLnBrk="1" hangingPunct="1">
              <a:defRPr/>
            </a:pPr>
            <a:endParaRPr lang="en-US" dirty="0"/>
          </a:p>
          <a:p>
            <a:pPr marL="342900" indent="-342900" eaLnBrk="1" hangingPunct="1">
              <a:buFont typeface="Wingdings" panose="05000000000000000000" pitchFamily="2" charset="2"/>
              <a:buChar char="§"/>
              <a:defRPr/>
            </a:pPr>
            <a:r>
              <a:rPr lang="en-US" dirty="0">
                <a:solidFill>
                  <a:srgbClr val="C00000"/>
                </a:solidFill>
              </a:rPr>
              <a:t>“</a:t>
            </a:r>
            <a:r>
              <a:rPr lang="en-US" i="1" dirty="0">
                <a:solidFill>
                  <a:srgbClr val="C00000"/>
                </a:solidFill>
              </a:rPr>
              <a:t>Oral</a:t>
            </a:r>
            <a:r>
              <a:rPr lang="en-US" dirty="0">
                <a:solidFill>
                  <a:srgbClr val="C00000"/>
                </a:solidFill>
              </a:rPr>
              <a:t>” messages – messages can be forged / changed in any manner, but the receiver always knows the sender</a:t>
            </a:r>
          </a:p>
          <a:p>
            <a:pPr eaLnBrk="1" hangingPunct="1">
              <a:defRPr/>
            </a:pPr>
            <a:endParaRPr lang="en-US" dirty="0"/>
          </a:p>
          <a:p>
            <a:pPr lvl="1" eaLnBrk="1" hangingPunct="1">
              <a:defRPr/>
            </a:pP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595275" y="500042"/>
            <a:ext cx="6072230" cy="830997"/>
          </a:xfrm>
          <a:prstGeom prst="rect">
            <a:avLst/>
          </a:prstGeom>
          <a:noFill/>
          <a:ln w="9525">
            <a:noFill/>
            <a:miter lim="800000"/>
            <a:headEnd/>
            <a:tailEnd/>
          </a:ln>
          <a:effectLst/>
        </p:spPr>
        <p:txBody>
          <a:bodyPr wrap="square">
            <a:spAutoFit/>
          </a:bodyPr>
          <a:lstStyle/>
          <a:p>
            <a:pPr>
              <a:defRPr/>
            </a:pPr>
            <a:r>
              <a:rPr lang="en-US" sz="2400" i="1" dirty="0">
                <a:solidFill>
                  <a:srgbClr val="000099"/>
                </a:solidFill>
                <a:effectLst>
                  <a:outerShdw blurRad="38100" dist="38100" dir="2700000" algn="tl">
                    <a:srgbClr val="C0C0C0"/>
                  </a:outerShdw>
                </a:effectLst>
                <a:latin typeface="Arial" charset="0"/>
              </a:rPr>
              <a:t>Byzantine solution does not exist for</a:t>
            </a:r>
            <a:br>
              <a:rPr lang="en-US" sz="2400" i="1" dirty="0">
                <a:solidFill>
                  <a:srgbClr val="000099"/>
                </a:solidFill>
                <a:effectLst>
                  <a:outerShdw blurRad="38100" dist="38100" dir="2700000" algn="tl">
                    <a:srgbClr val="C0C0C0"/>
                  </a:outerShdw>
                </a:effectLst>
                <a:latin typeface="Arial" charset="0"/>
              </a:rPr>
            </a:br>
            <a:r>
              <a:rPr lang="en-US" sz="2400" i="1" dirty="0">
                <a:solidFill>
                  <a:srgbClr val="000099"/>
                </a:solidFill>
                <a:effectLst>
                  <a:outerShdw blurRad="38100" dist="38100" dir="2700000" algn="tl">
                    <a:srgbClr val="C0C0C0"/>
                  </a:outerShdw>
                </a:effectLst>
                <a:latin typeface="Arial" charset="0"/>
              </a:rPr>
              <a:t>N=3 and f=1</a:t>
            </a:r>
          </a:p>
        </p:txBody>
      </p:sp>
      <p:sp>
        <p:nvSpPr>
          <p:cNvPr id="3" name="Slide Number Placeholder 2"/>
          <p:cNvSpPr>
            <a:spLocks noGrp="1"/>
          </p:cNvSpPr>
          <p:nvPr>
            <p:ph type="sldNum" sz="quarter" idx="12"/>
          </p:nvPr>
        </p:nvSpPr>
        <p:spPr/>
        <p:txBody>
          <a:bodyPr/>
          <a:lstStyle/>
          <a:p>
            <a:fld id="{58C02C54-702C-4AB2-B359-EBD12BC9A8D8}" type="slidenum">
              <a:rPr lang="en-US" sz="2400" smtClean="0"/>
              <a:pPr/>
              <a:t>23</a:t>
            </a:fld>
            <a:endParaRPr lang="en-US" sz="2400"/>
          </a:p>
        </p:txBody>
      </p:sp>
      <p:grpSp>
        <p:nvGrpSpPr>
          <p:cNvPr id="4" name="Group 3"/>
          <p:cNvGrpSpPr/>
          <p:nvPr/>
        </p:nvGrpSpPr>
        <p:grpSpPr>
          <a:xfrm>
            <a:off x="990600" y="1752600"/>
            <a:ext cx="10232539" cy="4838138"/>
            <a:chOff x="914400" y="2209800"/>
            <a:chExt cx="7941672" cy="4227704"/>
          </a:xfrm>
        </p:grpSpPr>
        <p:sp>
          <p:nvSpPr>
            <p:cNvPr id="54" name="Rectangle 5"/>
            <p:cNvSpPr>
              <a:spLocks noChangeArrowheads="1"/>
            </p:cNvSpPr>
            <p:nvPr/>
          </p:nvSpPr>
          <p:spPr bwMode="auto">
            <a:xfrm>
              <a:off x="1905000" y="22098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55" name="Rectangle 6"/>
            <p:cNvSpPr>
              <a:spLocks noChangeArrowheads="1"/>
            </p:cNvSpPr>
            <p:nvPr/>
          </p:nvSpPr>
          <p:spPr bwMode="auto">
            <a:xfrm>
              <a:off x="1143000" y="32004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T</a:t>
              </a:r>
            </a:p>
          </p:txBody>
        </p:sp>
        <p:sp>
          <p:nvSpPr>
            <p:cNvPr id="56" name="Rectangle 7"/>
            <p:cNvSpPr>
              <a:spLocks noChangeArrowheads="1"/>
            </p:cNvSpPr>
            <p:nvPr/>
          </p:nvSpPr>
          <p:spPr bwMode="auto">
            <a:xfrm>
              <a:off x="2743200" y="3200398"/>
              <a:ext cx="762000" cy="479417"/>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400" dirty="0">
                  <a:solidFill>
                    <a:srgbClr val="FF0000"/>
                  </a:solidFill>
                  <a:latin typeface="Arial Narrow" panose="020B0606020202030204" pitchFamily="34" charset="0"/>
                </a:rPr>
                <a:t>U</a:t>
              </a:r>
            </a:p>
          </p:txBody>
        </p:sp>
        <p:sp>
          <p:nvSpPr>
            <p:cNvPr id="57" name="Line 9"/>
            <p:cNvSpPr>
              <a:spLocks noChangeShapeType="1"/>
            </p:cNvSpPr>
            <p:nvPr/>
          </p:nvSpPr>
          <p:spPr bwMode="auto">
            <a:xfrm flipH="1">
              <a:off x="1371600" y="26670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59" name="Line 11"/>
            <p:cNvSpPr>
              <a:spLocks noChangeShapeType="1"/>
            </p:cNvSpPr>
            <p:nvPr/>
          </p:nvSpPr>
          <p:spPr bwMode="auto">
            <a:xfrm>
              <a:off x="2362200" y="26670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1" name="Line 13"/>
            <p:cNvSpPr>
              <a:spLocks noChangeShapeType="1"/>
            </p:cNvSpPr>
            <p:nvPr/>
          </p:nvSpPr>
          <p:spPr bwMode="auto">
            <a:xfrm>
              <a:off x="1905000" y="3352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2" name="Line 14"/>
            <p:cNvSpPr>
              <a:spLocks noChangeShapeType="1"/>
            </p:cNvSpPr>
            <p:nvPr/>
          </p:nvSpPr>
          <p:spPr bwMode="auto">
            <a:xfrm>
              <a:off x="1905000" y="35052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63" name="Text Box 15"/>
            <p:cNvSpPr txBox="1">
              <a:spLocks noChangeArrowheads="1"/>
            </p:cNvSpPr>
            <p:nvPr/>
          </p:nvSpPr>
          <p:spPr bwMode="auto">
            <a:xfrm>
              <a:off x="1431925" y="2605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4" name="Text Box 16"/>
            <p:cNvSpPr txBox="1">
              <a:spLocks noChangeArrowheads="1"/>
            </p:cNvSpPr>
            <p:nvPr/>
          </p:nvSpPr>
          <p:spPr bwMode="auto">
            <a:xfrm>
              <a:off x="2819400" y="2590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6" name="Text Box 18"/>
            <p:cNvSpPr txBox="1">
              <a:spLocks noChangeArrowheads="1"/>
            </p:cNvSpPr>
            <p:nvPr/>
          </p:nvSpPr>
          <p:spPr bwMode="auto">
            <a:xfrm>
              <a:off x="2133600" y="30480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68" name="Text Box 20"/>
            <p:cNvSpPr txBox="1">
              <a:spLocks noChangeArrowheads="1"/>
            </p:cNvSpPr>
            <p:nvPr/>
          </p:nvSpPr>
          <p:spPr bwMode="auto">
            <a:xfrm>
              <a:off x="2133600" y="34432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85" name="Rectangle 37"/>
            <p:cNvSpPr>
              <a:spLocks noChangeArrowheads="1"/>
            </p:cNvSpPr>
            <p:nvPr/>
          </p:nvSpPr>
          <p:spPr bwMode="auto">
            <a:xfrm>
              <a:off x="27432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T</a:t>
              </a:r>
            </a:p>
          </p:txBody>
        </p:sp>
        <p:sp>
          <p:nvSpPr>
            <p:cNvPr id="86" name="Rectangle 38"/>
            <p:cNvSpPr>
              <a:spLocks noChangeArrowheads="1"/>
            </p:cNvSpPr>
            <p:nvPr/>
          </p:nvSpPr>
          <p:spPr bwMode="auto">
            <a:xfrm>
              <a:off x="4343400" y="5791200"/>
              <a:ext cx="762000" cy="457200"/>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
          <p:nvSpPr>
            <p:cNvPr id="87" name="Line 39"/>
            <p:cNvSpPr>
              <a:spLocks noChangeShapeType="1"/>
            </p:cNvSpPr>
            <p:nvPr/>
          </p:nvSpPr>
          <p:spPr bwMode="auto">
            <a:xfrm flipH="1">
              <a:off x="2971800" y="5257800"/>
              <a:ext cx="609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89" name="Line 41"/>
            <p:cNvSpPr>
              <a:spLocks noChangeShapeType="1"/>
            </p:cNvSpPr>
            <p:nvPr/>
          </p:nvSpPr>
          <p:spPr bwMode="auto">
            <a:xfrm>
              <a:off x="3962400" y="5257800"/>
              <a:ext cx="6858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1" name="Line 43"/>
            <p:cNvSpPr>
              <a:spLocks noChangeShapeType="1"/>
            </p:cNvSpPr>
            <p:nvPr/>
          </p:nvSpPr>
          <p:spPr bwMode="auto">
            <a:xfrm>
              <a:off x="3505200" y="59436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2" name="Line 44"/>
            <p:cNvSpPr>
              <a:spLocks noChangeShapeType="1"/>
            </p:cNvSpPr>
            <p:nvPr/>
          </p:nvSpPr>
          <p:spPr bwMode="auto">
            <a:xfrm>
              <a:off x="3505200" y="60960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93" name="Text Box 45"/>
            <p:cNvSpPr txBox="1">
              <a:spLocks noChangeArrowheads="1"/>
            </p:cNvSpPr>
            <p:nvPr/>
          </p:nvSpPr>
          <p:spPr bwMode="auto">
            <a:xfrm>
              <a:off x="3032125" y="51958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6" name="Text Box 48"/>
            <p:cNvSpPr txBox="1">
              <a:spLocks noChangeArrowheads="1"/>
            </p:cNvSpPr>
            <p:nvPr/>
          </p:nvSpPr>
          <p:spPr bwMode="auto">
            <a:xfrm>
              <a:off x="3733800" y="56388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0</a:t>
              </a:r>
            </a:p>
          </p:txBody>
        </p:sp>
        <p:sp>
          <p:nvSpPr>
            <p:cNvPr id="97" name="Text Box 49"/>
            <p:cNvSpPr txBox="1">
              <a:spLocks noChangeArrowheads="1"/>
            </p:cNvSpPr>
            <p:nvPr/>
          </p:nvSpPr>
          <p:spPr bwMode="auto">
            <a:xfrm>
              <a:off x="4114800" y="5486400"/>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98" name="Text Box 50"/>
            <p:cNvSpPr txBox="1">
              <a:spLocks noChangeArrowheads="1"/>
            </p:cNvSpPr>
            <p:nvPr/>
          </p:nvSpPr>
          <p:spPr bwMode="auto">
            <a:xfrm>
              <a:off x="3733800" y="6034088"/>
              <a:ext cx="252805" cy="4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99" name="Text Box 52"/>
            <p:cNvSpPr txBox="1">
              <a:spLocks noChangeArrowheads="1"/>
            </p:cNvSpPr>
            <p:nvPr/>
          </p:nvSpPr>
          <p:spPr bwMode="auto">
            <a:xfrm>
              <a:off x="914400" y="3810000"/>
              <a:ext cx="3323297" cy="726149"/>
            </a:xfrm>
            <a:prstGeom prst="rect">
              <a:avLst/>
            </a:prstGeom>
            <a:noFill/>
            <a:ln w="9525">
              <a:noFill/>
              <a:miter lim="800000"/>
              <a:headEnd/>
              <a:tailEnd/>
            </a:ln>
            <a:effectLst/>
          </p:spPr>
          <p:txBody>
            <a:bodyPr wrap="none">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Scenario-1: S has to decide 0. Since</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loyal generals hence T decides 0</a:t>
              </a:r>
              <a:endParaRPr lang="en-US" sz="2400" b="0" dirty="0">
                <a:solidFill>
                  <a:srgbClr val="C00000"/>
                </a:solidFill>
                <a:effectLst>
                  <a:outerShdw blurRad="38100" dist="38100" dir="2700000" algn="tl">
                    <a:srgbClr val="C0C0C0"/>
                  </a:outerShdw>
                </a:effectLst>
                <a:latin typeface="Arial Narrow" panose="020B0606020202030204" pitchFamily="34" charset="0"/>
              </a:endParaRPr>
            </a:p>
          </p:txBody>
        </p:sp>
        <p:sp>
          <p:nvSpPr>
            <p:cNvPr id="101" name="Text Box 54"/>
            <p:cNvSpPr txBox="1">
              <a:spLocks noChangeArrowheads="1"/>
            </p:cNvSpPr>
            <p:nvPr/>
          </p:nvSpPr>
          <p:spPr bwMode="auto">
            <a:xfrm>
              <a:off x="5154022" y="5048027"/>
              <a:ext cx="3702050" cy="1371614"/>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Scenario-3:  T’s situation is same as Scenario 1 and U’s as scenario 2.</a:t>
              </a:r>
              <a:br>
                <a:rPr lang="en-US" sz="2400" b="0" dirty="0">
                  <a:effectLst>
                    <a:outerShdw blurRad="38100" dist="38100" dir="2700000" algn="tl">
                      <a:srgbClr val="C0C0C0"/>
                    </a:outerShdw>
                  </a:effectLst>
                  <a:latin typeface="Arial Narrow" panose="020B0606020202030204" pitchFamily="34" charset="0"/>
                </a:rPr>
              </a:br>
              <a:r>
                <a:rPr lang="en-US" sz="2400" b="0" dirty="0">
                  <a:effectLst>
                    <a:outerShdw blurRad="38100" dist="38100" dir="2700000" algn="tl">
                      <a:srgbClr val="C0C0C0"/>
                    </a:outerShdw>
                  </a:effectLst>
                  <a:latin typeface="Arial Narrow" panose="020B0606020202030204" pitchFamily="34" charset="0"/>
                </a:rPr>
                <a:t>T decides 0,  U decides 1.</a:t>
              </a:r>
            </a:p>
            <a:p>
              <a:pPr>
                <a:defRPr/>
              </a:pPr>
              <a:r>
                <a:rPr lang="en-US" sz="2400" b="0" dirty="0">
                  <a:effectLst>
                    <a:outerShdw blurRad="38100" dist="38100" dir="2700000" algn="tl">
                      <a:srgbClr val="C0C0C0"/>
                    </a:outerShdw>
                  </a:effectLst>
                  <a:latin typeface="Arial Narrow" panose="020B0606020202030204" pitchFamily="34" charset="0"/>
                </a:rPr>
                <a:t>Here T and U should agree but </a:t>
              </a:r>
              <a:r>
                <a:rPr lang="en-US" sz="2400" b="0" dirty="0" err="1">
                  <a:effectLst>
                    <a:outerShdw blurRad="38100" dist="38100" dir="2700000" algn="tl">
                      <a:srgbClr val="C0C0C0"/>
                    </a:outerShdw>
                  </a:effectLst>
                  <a:latin typeface="Arial Narrow" panose="020B0606020202030204" pitchFamily="34" charset="0"/>
                </a:rPr>
                <a:t>couldnt</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grpSp>
      <p:sp>
        <p:nvSpPr>
          <p:cNvPr id="104" name="Rectangle 7"/>
          <p:cNvSpPr>
            <a:spLocks noChangeArrowheads="1"/>
          </p:cNvSpPr>
          <p:nvPr/>
        </p:nvSpPr>
        <p:spPr bwMode="auto">
          <a:xfrm>
            <a:off x="4385719" y="4663669"/>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S</a:t>
            </a:r>
          </a:p>
        </p:txBody>
      </p:sp>
      <p:sp>
        <p:nvSpPr>
          <p:cNvPr id="70" name="TextBox 69"/>
          <p:cNvSpPr txBox="1"/>
          <p:nvPr/>
        </p:nvSpPr>
        <p:spPr>
          <a:xfrm>
            <a:off x="6953256" y="0"/>
            <a:ext cx="4848288"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3">
              <a:defRPr/>
            </a:pPr>
            <a:r>
              <a:rPr lang="en-IN" dirty="0"/>
              <a:t>Byzantine Agreement:</a:t>
            </a:r>
            <a:r>
              <a:rPr lang="en-US" dirty="0">
                <a:solidFill>
                  <a:srgbClr val="006600"/>
                </a:solidFill>
              </a:rPr>
              <a:t>All non-faulty processes must</a:t>
            </a:r>
          </a:p>
          <a:p>
            <a:pPr lvl="3">
              <a:defRPr/>
            </a:pPr>
            <a:r>
              <a:rPr lang="en-US" dirty="0">
                <a:solidFill>
                  <a:srgbClr val="006600"/>
                </a:solidFill>
              </a:rPr>
              <a:t> agree on a common value.</a:t>
            </a:r>
            <a:r>
              <a:rPr lang="en-US" dirty="0"/>
              <a:t> </a:t>
            </a:r>
            <a:r>
              <a:rPr lang="en-US" dirty="0">
                <a:solidFill>
                  <a:srgbClr val="006600"/>
                </a:solidFill>
              </a:rPr>
              <a:t>The agreed upon value by</a:t>
            </a:r>
          </a:p>
          <a:p>
            <a:pPr lvl="3">
              <a:defRPr/>
            </a:pPr>
            <a:r>
              <a:rPr lang="en-US" dirty="0">
                <a:solidFill>
                  <a:srgbClr val="006600"/>
                </a:solidFill>
              </a:rPr>
              <a:t> non faulty processes must be </a:t>
            </a:r>
            <a:r>
              <a:rPr lang="en-US" i="1" dirty="0">
                <a:solidFill>
                  <a:srgbClr val="006600"/>
                </a:solidFill>
              </a:rPr>
              <a:t>v</a:t>
            </a:r>
            <a:r>
              <a:rPr lang="en-US" dirty="0">
                <a:solidFill>
                  <a:srgbClr val="006600"/>
                </a:solidFill>
              </a:rPr>
              <a:t> if </a:t>
            </a:r>
            <a:r>
              <a:rPr lang="en-US" i="1" dirty="0">
                <a:solidFill>
                  <a:srgbClr val="006600"/>
                </a:solidFill>
              </a:rPr>
              <a:t>x</a:t>
            </a:r>
            <a:r>
              <a:rPr lang="en-US" dirty="0">
                <a:solidFill>
                  <a:srgbClr val="006600"/>
                </a:solidFill>
              </a:rPr>
              <a:t> is non-faulty. </a:t>
            </a:r>
            <a:endParaRPr lang="en-IN" dirty="0"/>
          </a:p>
        </p:txBody>
      </p:sp>
      <p:sp>
        <p:nvSpPr>
          <p:cNvPr id="102" name="Rectangle 5"/>
          <p:cNvSpPr>
            <a:spLocks noChangeArrowheads="1"/>
          </p:cNvSpPr>
          <p:nvPr/>
        </p:nvSpPr>
        <p:spPr bwMode="auto">
          <a:xfrm>
            <a:off x="8034732" y="1984373"/>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rgbClr val="FF0000"/>
                </a:solidFill>
                <a:latin typeface="Arial Narrow" panose="020B0606020202030204" pitchFamily="34" charset="0"/>
              </a:rPr>
              <a:t>S</a:t>
            </a:r>
          </a:p>
        </p:txBody>
      </p:sp>
      <p:sp>
        <p:nvSpPr>
          <p:cNvPr id="107" name="Line 9"/>
          <p:cNvSpPr>
            <a:spLocks noChangeShapeType="1"/>
          </p:cNvSpPr>
          <p:nvPr/>
        </p:nvSpPr>
        <p:spPr bwMode="auto">
          <a:xfrm flipH="1">
            <a:off x="7347467" y="2507588"/>
            <a:ext cx="785446"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8" name="Line 11"/>
          <p:cNvSpPr>
            <a:spLocks noChangeShapeType="1"/>
          </p:cNvSpPr>
          <p:nvPr/>
        </p:nvSpPr>
        <p:spPr bwMode="auto">
          <a:xfrm>
            <a:off x="8623817" y="2507588"/>
            <a:ext cx="883627" cy="6104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09" name="Line 13"/>
          <p:cNvSpPr>
            <a:spLocks noChangeShapeType="1"/>
          </p:cNvSpPr>
          <p:nvPr/>
        </p:nvSpPr>
        <p:spPr bwMode="auto">
          <a:xfrm>
            <a:off x="8034732" y="3292410"/>
            <a:ext cx="10799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0" name="Line 14"/>
          <p:cNvSpPr>
            <a:spLocks noChangeShapeType="1"/>
          </p:cNvSpPr>
          <p:nvPr/>
        </p:nvSpPr>
        <p:spPr bwMode="auto">
          <a:xfrm>
            <a:off x="8034732" y="3466815"/>
            <a:ext cx="107998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latin typeface="Arial Narrow" panose="020B0606020202030204" pitchFamily="34" charset="0"/>
            </a:endParaRPr>
          </a:p>
        </p:txBody>
      </p:sp>
      <p:sp>
        <p:nvSpPr>
          <p:cNvPr id="111" name="Text Box 15"/>
          <p:cNvSpPr txBox="1">
            <a:spLocks noChangeArrowheads="1"/>
          </p:cNvSpPr>
          <p:nvPr/>
        </p:nvSpPr>
        <p:spPr bwMode="auto">
          <a:xfrm>
            <a:off x="7425193" y="2436736"/>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2" name="Text Box 16"/>
          <p:cNvSpPr txBox="1">
            <a:spLocks noChangeArrowheads="1"/>
          </p:cNvSpPr>
          <p:nvPr/>
        </p:nvSpPr>
        <p:spPr bwMode="auto">
          <a:xfrm>
            <a:off x="9212901" y="2420385"/>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1</a:t>
            </a:r>
          </a:p>
        </p:txBody>
      </p:sp>
      <p:sp>
        <p:nvSpPr>
          <p:cNvPr id="113" name="Text Box 18"/>
          <p:cNvSpPr txBox="1">
            <a:spLocks noChangeArrowheads="1"/>
          </p:cNvSpPr>
          <p:nvPr/>
        </p:nvSpPr>
        <p:spPr bwMode="auto">
          <a:xfrm>
            <a:off x="8329274" y="2943600"/>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dirty="0">
                <a:latin typeface="Arial Narrow" panose="020B0606020202030204" pitchFamily="34" charset="0"/>
              </a:rPr>
              <a:t>0</a:t>
            </a:r>
          </a:p>
        </p:txBody>
      </p:sp>
      <p:sp>
        <p:nvSpPr>
          <p:cNvPr id="114" name="Text Box 20"/>
          <p:cNvSpPr txBox="1">
            <a:spLocks noChangeArrowheads="1"/>
          </p:cNvSpPr>
          <p:nvPr/>
        </p:nvSpPr>
        <p:spPr bwMode="auto">
          <a:xfrm>
            <a:off x="8329274" y="3395963"/>
            <a:ext cx="32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sz="2400">
                <a:latin typeface="Arial Narrow" panose="020B0606020202030204" pitchFamily="34" charset="0"/>
              </a:rPr>
              <a:t>1</a:t>
            </a:r>
          </a:p>
        </p:txBody>
      </p:sp>
      <p:sp>
        <p:nvSpPr>
          <p:cNvPr id="126" name="Text Box 54"/>
          <p:cNvSpPr txBox="1">
            <a:spLocks noChangeArrowheads="1"/>
          </p:cNvSpPr>
          <p:nvPr/>
        </p:nvSpPr>
        <p:spPr bwMode="auto">
          <a:xfrm>
            <a:off x="6605590" y="3786190"/>
            <a:ext cx="4769949" cy="830997"/>
          </a:xfrm>
          <a:prstGeom prst="rect">
            <a:avLst/>
          </a:prstGeom>
          <a:noFill/>
          <a:ln w="9525">
            <a:noFill/>
            <a:miter lim="800000"/>
            <a:headEnd/>
            <a:tailEnd/>
          </a:ln>
          <a:effectLst/>
        </p:spPr>
        <p:txBody>
          <a:bodyPr>
            <a:spAutoFit/>
          </a:bodyPr>
          <a:lstStyle/>
          <a:p>
            <a:pPr>
              <a:defRPr/>
            </a:pPr>
            <a:r>
              <a:rPr lang="en-US" sz="2400" b="0" dirty="0">
                <a:effectLst>
                  <a:outerShdw blurRad="38100" dist="38100" dir="2700000" algn="tl">
                    <a:srgbClr val="C0C0C0"/>
                  </a:outerShdw>
                </a:effectLst>
                <a:latin typeface="Arial Narrow" panose="020B0606020202030204" pitchFamily="34" charset="0"/>
              </a:rPr>
              <a:t>Scenario-2:  Here S and U must agree. S has to decide 1. U decides on 1</a:t>
            </a:r>
            <a:endParaRPr lang="en-US" sz="2400" b="0" dirty="0">
              <a:solidFill>
                <a:srgbClr val="000099"/>
              </a:solidFill>
              <a:effectLst>
                <a:outerShdw blurRad="38100" dist="38100" dir="2700000" algn="tl">
                  <a:srgbClr val="C0C0C0"/>
                </a:outerShdw>
              </a:effectLst>
              <a:latin typeface="Arial Narrow" panose="020B0606020202030204" pitchFamily="34" charset="0"/>
            </a:endParaRPr>
          </a:p>
        </p:txBody>
      </p:sp>
      <p:sp>
        <p:nvSpPr>
          <p:cNvPr id="128" name="Rectangle 7"/>
          <p:cNvSpPr>
            <a:spLocks noChangeArrowheads="1"/>
          </p:cNvSpPr>
          <p:nvPr/>
        </p:nvSpPr>
        <p:spPr bwMode="auto">
          <a:xfrm>
            <a:off x="7024694" y="3143248"/>
            <a:ext cx="981808" cy="548640"/>
          </a:xfrm>
          <a:prstGeom prst="rect">
            <a:avLst/>
          </a:prstGeom>
          <a:gradFill>
            <a:gsLst>
              <a:gs pos="0">
                <a:schemeClr val="accent3">
                  <a:lumMod val="89000"/>
                </a:schemeClr>
              </a:gs>
              <a:gs pos="0">
                <a:schemeClr val="accent3">
                  <a:lumMod val="89000"/>
                </a:schemeClr>
              </a:gs>
              <a:gs pos="0">
                <a:schemeClr val="accent3">
                  <a:lumMod val="81000"/>
                  <a:lumOff val="19000"/>
                  <a:alpha val="0"/>
                </a:schemeClr>
              </a:gs>
              <a:gs pos="82000">
                <a:schemeClr val="accent3">
                  <a:lumMod val="70000"/>
                  <a:alpha val="78000"/>
                </a:schemeClr>
              </a:gs>
            </a:gsLst>
            <a:path path="circle">
              <a:fillToRect l="50000" t="50000" r="50000" b="50000"/>
            </a:path>
          </a:gradFill>
          <a:ln w="38100" cap="sq">
            <a:solidFill>
              <a:schemeClr val="accent3">
                <a:shade val="95000"/>
                <a:satMod val="105000"/>
              </a:schemeClr>
            </a:solidFill>
            <a:bevel/>
            <a:headEnd/>
            <a:tailEnd/>
          </a:ln>
          <a:effectLst>
            <a:innerShdw blurRad="114300">
              <a:prstClr val="black"/>
            </a:innerShdw>
          </a:effectLst>
        </p:spPr>
        <p:style>
          <a:lnRef idx="1">
            <a:schemeClr val="accent3"/>
          </a:lnRef>
          <a:fillRef idx="1003">
            <a:schemeClr val="dk1"/>
          </a:fillRef>
          <a:effectRef idx="1">
            <a:schemeClr val="accent3"/>
          </a:effectRef>
          <a:fontRef idx="minor">
            <a:schemeClr val="dk1"/>
          </a:fontRef>
        </p:style>
        <p:txBody>
          <a:bodyPr wrap="none" anchor="ctr"/>
          <a:lstStyle/>
          <a:p>
            <a:pPr algn="ctr">
              <a:defRPr/>
            </a:pPr>
            <a:r>
              <a:rPr lang="en-US" sz="2000" dirty="0">
                <a:solidFill>
                  <a:srgbClr val="FF0000"/>
                </a:solidFill>
                <a:latin typeface="Arial" charset="0"/>
              </a:rPr>
              <a:t>T</a:t>
            </a:r>
          </a:p>
        </p:txBody>
      </p:sp>
      <p:sp>
        <p:nvSpPr>
          <p:cNvPr id="129" name="Rectangle 38"/>
          <p:cNvSpPr>
            <a:spLocks noChangeArrowheads="1"/>
          </p:cNvSpPr>
          <p:nvPr/>
        </p:nvSpPr>
        <p:spPr bwMode="auto">
          <a:xfrm>
            <a:off x="9167834" y="3143248"/>
            <a:ext cx="981808" cy="523215"/>
          </a:xfrm>
          <a:prstGeom prst="rect">
            <a:avLst/>
          </a:prstGeom>
          <a:solidFill>
            <a:schemeClr val="accent3">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2400" dirty="0">
                <a:solidFill>
                  <a:schemeClr val="tx2"/>
                </a:solidFill>
                <a:latin typeface="Arial Narrow" panose="020B0606020202030204" pitchFamily="34" charset="0"/>
              </a:rPr>
              <a:t>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74" y="2786058"/>
            <a:ext cx="11379200" cy="609282"/>
          </a:xfrm>
        </p:spPr>
        <p:txBody>
          <a:bodyPr>
            <a:normAutofit fontScale="90000"/>
          </a:bodyPr>
          <a:lstStyle/>
          <a:p>
            <a:r>
              <a:rPr lang="en-IN" dirty="0"/>
              <a:t>Assume that a byzantine </a:t>
            </a:r>
            <a:r>
              <a:rPr lang="en-IN" dirty="0" err="1"/>
              <a:t>soln</a:t>
            </a:r>
            <a:r>
              <a:rPr lang="en-IN" dirty="0"/>
              <a:t> does not exist for N&lt;=3f and f faulty generals.</a:t>
            </a:r>
            <a:br>
              <a:rPr lang="en-IN" dirty="0"/>
            </a:br>
            <a:r>
              <a:rPr lang="en-IN" dirty="0"/>
              <a:t>This is shown by reducing Z(3,1) to Z( N&lt;=3f,f)</a:t>
            </a:r>
            <a:br>
              <a:rPr lang="en-IN" dirty="0"/>
            </a:br>
            <a:r>
              <a:rPr lang="en-IN" dirty="0"/>
              <a:t>where Z (</a:t>
            </a:r>
            <a:r>
              <a:rPr lang="en-IN" dirty="0" err="1"/>
              <a:t>a,b</a:t>
            </a:r>
            <a:r>
              <a:rPr lang="en-IN" dirty="0"/>
              <a:t>) is the byzantine solution for a generals with b faculty generals among</a:t>
            </a:r>
            <a:br>
              <a:rPr lang="en-IN" dirty="0"/>
            </a:br>
            <a:r>
              <a:rPr lang="en-IN" dirty="0"/>
              <a:t>them.</a:t>
            </a:r>
          </a:p>
        </p:txBody>
      </p:sp>
      <p:sp>
        <p:nvSpPr>
          <p:cNvPr id="4" name="Slide Number Placeholder 3"/>
          <p:cNvSpPr>
            <a:spLocks noGrp="1"/>
          </p:cNvSpPr>
          <p:nvPr>
            <p:ph type="sldNum" sz="quarter" idx="12"/>
          </p:nvPr>
        </p:nvSpPr>
        <p:spPr/>
        <p:txBody>
          <a:bodyPr/>
          <a:lstStyle/>
          <a:p>
            <a:fld id="{58C02C54-702C-4AB2-B359-EBD12BC9A8D8}" type="slidenum">
              <a:rPr lang="en-US" smtClean="0"/>
              <a:pPr/>
              <a:t>24</a:t>
            </a:fld>
            <a:endParaRPr lang="en-US"/>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a:t>Lamport-Shostak-Pease Algorithm</a:t>
            </a:r>
          </a:p>
        </p:txBody>
      </p:sp>
      <p:sp>
        <p:nvSpPr>
          <p:cNvPr id="272387" name="Rectangle 3"/>
          <p:cNvSpPr>
            <a:spLocks noGrp="1" noChangeArrowheads="1"/>
          </p:cNvSpPr>
          <p:nvPr>
            <p:ph idx="1"/>
          </p:nvPr>
        </p:nvSpPr>
        <p:spPr>
          <a:xfrm>
            <a:off x="762000" y="914400"/>
            <a:ext cx="10668000" cy="5638800"/>
          </a:xfrm>
        </p:spPr>
        <p:txBody>
          <a:bodyPr>
            <a:noAutofit/>
          </a:bodyPr>
          <a:lstStyle/>
          <a:p>
            <a:pPr marL="342900" indent="-342900" eaLnBrk="1" hangingPunct="1">
              <a:spcAft>
                <a:spcPts val="0"/>
              </a:spcAft>
              <a:buFont typeface="Wingdings" panose="05000000000000000000" pitchFamily="2" charset="2"/>
              <a:buChar char="§"/>
              <a:defRPr/>
            </a:pPr>
            <a:r>
              <a:rPr lang="en-US" dirty="0"/>
              <a:t>Algorithm </a:t>
            </a:r>
            <a:r>
              <a:rPr lang="en-US" i="1" dirty="0"/>
              <a:t>Broadcast</a:t>
            </a:r>
            <a:r>
              <a:rPr lang="en-US" dirty="0"/>
              <a:t>( </a:t>
            </a:r>
            <a:r>
              <a:rPr lang="en-US" i="1" dirty="0"/>
              <a:t>N, t </a:t>
            </a:r>
            <a:r>
              <a:rPr lang="en-US" dirty="0"/>
              <a:t>)</a:t>
            </a:r>
            <a:r>
              <a:rPr lang="en-US" i="1" dirty="0"/>
              <a:t> </a:t>
            </a:r>
            <a:r>
              <a:rPr lang="en-US" dirty="0"/>
              <a:t>where </a:t>
            </a:r>
            <a:r>
              <a:rPr lang="en-US" i="1" dirty="0"/>
              <a:t>t </a:t>
            </a:r>
            <a:r>
              <a:rPr lang="en-US" dirty="0"/>
              <a:t>is the resilience</a:t>
            </a:r>
          </a:p>
          <a:p>
            <a:pPr eaLnBrk="1" hangingPunct="1">
              <a:spcAft>
                <a:spcPts val="0"/>
              </a:spcAft>
              <a:defRPr/>
            </a:pPr>
            <a:endParaRPr lang="en-US" dirty="0"/>
          </a:p>
          <a:p>
            <a:pPr eaLnBrk="1" hangingPunct="1">
              <a:spcAft>
                <a:spcPts val="0"/>
              </a:spcAft>
              <a:buFontTx/>
              <a:buNone/>
              <a:defRPr/>
            </a:pPr>
            <a:r>
              <a:rPr lang="en-US" u="sng" dirty="0"/>
              <a:t>For </a:t>
            </a:r>
            <a:r>
              <a:rPr lang="en-US" i="1" u="sng" dirty="0"/>
              <a:t>t</a:t>
            </a:r>
            <a:r>
              <a:rPr lang="en-US" u="sng" dirty="0"/>
              <a:t> = 0, </a:t>
            </a:r>
            <a:r>
              <a:rPr lang="en-US" i="1" u="sng" dirty="0"/>
              <a:t>Broadcast</a:t>
            </a:r>
            <a:r>
              <a:rPr lang="en-US" u="sng" dirty="0"/>
              <a:t>( </a:t>
            </a:r>
            <a:r>
              <a:rPr lang="en-US" i="1" u="sng" dirty="0"/>
              <a:t>N, </a:t>
            </a:r>
            <a:r>
              <a:rPr lang="en-US" u="sng" dirty="0"/>
              <a:t>0 ):</a:t>
            </a:r>
          </a:p>
          <a:p>
            <a:pPr eaLnBrk="1" hangingPunct="1">
              <a:spcAft>
                <a:spcPts val="0"/>
              </a:spcAft>
              <a:buFontTx/>
              <a:buNone/>
              <a:defRPr/>
            </a:pPr>
            <a:endParaRPr lang="en-US" dirty="0">
              <a:solidFill>
                <a:srgbClr val="FF0000"/>
              </a:solidFill>
            </a:endParaRPr>
          </a:p>
          <a:p>
            <a:pPr eaLnBrk="1" hangingPunct="1">
              <a:spcAft>
                <a:spcPts val="0"/>
              </a:spcAft>
              <a:buFontTx/>
              <a:buNone/>
              <a:defRPr/>
            </a:pPr>
            <a:r>
              <a:rPr lang="en-US" dirty="0">
                <a:solidFill>
                  <a:srgbClr val="C00000"/>
                </a:solidFill>
              </a:rPr>
              <a:t>Pulse</a:t>
            </a:r>
          </a:p>
          <a:p>
            <a:pPr eaLnBrk="1" hangingPunct="1">
              <a:spcAft>
                <a:spcPts val="0"/>
              </a:spcAft>
              <a:buFontTx/>
              <a:buNone/>
              <a:defRPr/>
            </a:pPr>
            <a:r>
              <a:rPr lang="en-US" dirty="0">
                <a:solidFill>
                  <a:srgbClr val="C00000"/>
                </a:solidFill>
              </a:rPr>
              <a:t>  1</a:t>
            </a:r>
            <a:r>
              <a:rPr lang="en-US" dirty="0">
                <a:solidFill>
                  <a:srgbClr val="004600"/>
                </a:solidFill>
              </a:rPr>
              <a:t>		</a:t>
            </a:r>
            <a:r>
              <a:rPr lang="en-US" sz="2200" dirty="0">
                <a:solidFill>
                  <a:srgbClr val="000099"/>
                </a:solidFill>
              </a:rPr>
              <a:t>The general sends </a:t>
            </a:r>
            <a:r>
              <a:rPr lang="en-US" sz="2200" dirty="0">
                <a:solidFill>
                  <a:srgbClr val="000099"/>
                </a:solidFill>
                <a:sym typeface="Symbol" pitchFamily="18" charset="2"/>
              </a:rPr>
              <a:t>value,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 to all processes,</a:t>
            </a:r>
          </a:p>
          <a:p>
            <a:pPr eaLnBrk="1" hangingPunct="1">
              <a:spcAft>
                <a:spcPts val="0"/>
              </a:spcAft>
              <a:buFontTx/>
              <a:buNone/>
              <a:defRPr/>
            </a:pPr>
            <a:r>
              <a:rPr lang="en-US" sz="2200" dirty="0">
                <a:solidFill>
                  <a:srgbClr val="000099"/>
                </a:solidFill>
                <a:sym typeface="Symbol" pitchFamily="18" charset="2"/>
              </a:rPr>
              <a:t>						the lieutenants do not send.</a:t>
            </a:r>
          </a:p>
          <a:p>
            <a:pPr eaLnBrk="1" hangingPunct="1">
              <a:spcAft>
                <a:spcPts val="0"/>
              </a:spcAft>
              <a:buFontTx/>
              <a:buNone/>
              <a:defRPr/>
            </a:pPr>
            <a:r>
              <a:rPr lang="en-US" sz="2200" dirty="0">
                <a:solidFill>
                  <a:srgbClr val="000099"/>
                </a:solidFill>
                <a:sym typeface="Symbol" pitchFamily="18" charset="2"/>
              </a:rPr>
              <a:t>		Receive messages of pulse 1.</a:t>
            </a:r>
          </a:p>
          <a:p>
            <a:pPr eaLnBrk="1" hangingPunct="1">
              <a:spcAft>
                <a:spcPts val="0"/>
              </a:spcAft>
              <a:buFontTx/>
              <a:buNone/>
              <a:defRPr/>
            </a:pPr>
            <a:r>
              <a:rPr lang="en-US" sz="2200" dirty="0">
                <a:solidFill>
                  <a:srgbClr val="000099"/>
                </a:solidFill>
                <a:sym typeface="Symbol" pitchFamily="18" charset="2"/>
              </a:rPr>
              <a:t>		The general decides on </a:t>
            </a:r>
            <a:r>
              <a:rPr lang="en-US" sz="2200" i="1" dirty="0" err="1">
                <a:solidFill>
                  <a:srgbClr val="000099"/>
                </a:solidFill>
                <a:sym typeface="Symbol" pitchFamily="18" charset="2"/>
              </a:rPr>
              <a:t>x</a:t>
            </a:r>
            <a:r>
              <a:rPr lang="en-US" sz="2200" i="1" baseline="-25000" dirty="0" err="1">
                <a:solidFill>
                  <a:srgbClr val="000099"/>
                </a:solidFill>
                <a:sym typeface="Symbol" pitchFamily="18" charset="2"/>
              </a:rPr>
              <a:t>g</a:t>
            </a:r>
            <a:r>
              <a:rPr lang="en-US" sz="2200" dirty="0">
                <a:solidFill>
                  <a:srgbClr val="000099"/>
                </a:solidFill>
                <a:sym typeface="Symbol" pitchFamily="18" charset="2"/>
              </a:rPr>
              <a:t>.</a:t>
            </a:r>
          </a:p>
          <a:p>
            <a:pPr eaLnBrk="1" hangingPunct="1">
              <a:spcAft>
                <a:spcPts val="0"/>
              </a:spcAft>
              <a:buFontTx/>
              <a:buNone/>
              <a:defRPr/>
            </a:pPr>
            <a:r>
              <a:rPr lang="en-US" sz="2200" dirty="0">
                <a:solidFill>
                  <a:srgbClr val="000099"/>
                </a:solidFill>
                <a:sym typeface="Symbol" pitchFamily="18" charset="2"/>
              </a:rPr>
              <a:t>		Lieutenants decide as follows:</a:t>
            </a:r>
          </a:p>
          <a:p>
            <a:pPr eaLnBrk="1" hangingPunct="1">
              <a:spcAft>
                <a:spcPts val="0"/>
              </a:spcAft>
              <a:buFontTx/>
              <a:buNone/>
              <a:defRPr/>
            </a:pPr>
            <a:r>
              <a:rPr lang="en-US" sz="2200" dirty="0">
                <a:solidFill>
                  <a:srgbClr val="000099"/>
                </a:solidFill>
                <a:sym typeface="Symbol" pitchFamily="18" charset="2"/>
              </a:rPr>
              <a:t>				if a message value, </a:t>
            </a:r>
            <a:r>
              <a:rPr lang="en-US" sz="2200" i="1" dirty="0">
                <a:solidFill>
                  <a:srgbClr val="000099"/>
                </a:solidFill>
                <a:sym typeface="Symbol" pitchFamily="18" charset="2"/>
              </a:rPr>
              <a:t>x</a:t>
            </a:r>
            <a:r>
              <a:rPr lang="en-US" sz="2200" dirty="0">
                <a:solidFill>
                  <a:srgbClr val="000099"/>
                </a:solidFill>
                <a:sym typeface="Symbol" pitchFamily="18" charset="2"/>
              </a:rPr>
              <a:t> was received from </a:t>
            </a:r>
            <a:r>
              <a:rPr lang="en-US" sz="2200" i="1" dirty="0">
                <a:solidFill>
                  <a:srgbClr val="000099"/>
                </a:solidFill>
                <a:sym typeface="Symbol" pitchFamily="18" charset="2"/>
              </a:rPr>
              <a:t>g</a:t>
            </a:r>
            <a:r>
              <a:rPr lang="en-US" sz="2200" dirty="0">
                <a:solidFill>
                  <a:srgbClr val="000099"/>
                </a:solidFill>
                <a:sym typeface="Symbol" pitchFamily="18" charset="2"/>
              </a:rPr>
              <a:t> in pulse-1</a:t>
            </a:r>
          </a:p>
          <a:p>
            <a:pPr eaLnBrk="1" hangingPunct="1">
              <a:spcAft>
                <a:spcPts val="0"/>
              </a:spcAft>
              <a:buFontTx/>
              <a:buNone/>
              <a:defRPr/>
            </a:pPr>
            <a:r>
              <a:rPr lang="en-US" sz="2200" dirty="0">
                <a:solidFill>
                  <a:srgbClr val="000099"/>
                </a:solidFill>
                <a:sym typeface="Symbol" pitchFamily="18" charset="2"/>
              </a:rPr>
              <a:t>			  		  then decide on </a:t>
            </a:r>
            <a:r>
              <a:rPr lang="en-US" sz="2200" i="1" dirty="0">
                <a:solidFill>
                  <a:srgbClr val="000099"/>
                </a:solidFill>
                <a:sym typeface="Symbol" pitchFamily="18" charset="2"/>
              </a:rPr>
              <a:t>x</a:t>
            </a:r>
            <a:endParaRPr lang="en-US" sz="2200" dirty="0">
              <a:solidFill>
                <a:srgbClr val="000099"/>
              </a:solidFill>
              <a:sym typeface="Symbol" pitchFamily="18" charset="2"/>
            </a:endParaRPr>
          </a:p>
          <a:p>
            <a:pPr eaLnBrk="1" hangingPunct="1">
              <a:spcAft>
                <a:spcPts val="0"/>
              </a:spcAft>
              <a:buFontTx/>
              <a:buNone/>
              <a:defRPr/>
            </a:pPr>
            <a:r>
              <a:rPr lang="en-US" sz="2200" dirty="0">
                <a:solidFill>
                  <a:srgbClr val="000099"/>
                </a:solidFill>
                <a:sym typeface="Symbol" pitchFamily="18" charset="2"/>
              </a:rPr>
              <a:t>			  		  else decide on </a:t>
            </a:r>
            <a:r>
              <a:rPr lang="en-US" sz="2200" i="1" dirty="0" err="1">
                <a:solidFill>
                  <a:srgbClr val="000099"/>
                </a:solidFill>
                <a:sym typeface="Symbol" pitchFamily="18" charset="2"/>
              </a:rPr>
              <a:t>udef</a:t>
            </a:r>
            <a:endParaRPr lang="en-US" sz="2200" dirty="0">
              <a:solidFill>
                <a:srgbClr val="000099"/>
              </a:solidFill>
              <a:sym typeface="Symbol" pitchFamily="18" charset="2"/>
            </a:endParaRPr>
          </a:p>
          <a:p>
            <a:pPr eaLnBrk="1" hangingPunct="1">
              <a:spcAft>
                <a:spcPts val="0"/>
              </a:spcAft>
              <a:buFontTx/>
              <a:buNone/>
              <a:defRPr/>
            </a:pPr>
            <a:r>
              <a:rPr lang="en-US" dirty="0">
                <a:solidFill>
                  <a:srgbClr val="004600"/>
                </a:solidFill>
                <a:sym typeface="Symbol" pitchFamily="18" charset="2"/>
              </a:rPr>
              <a:t> </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err="1"/>
              <a:t>Lamport</a:t>
            </a:r>
            <a:r>
              <a:rPr lang="en-US" dirty="0"/>
              <a:t>-</a:t>
            </a:r>
            <a:r>
              <a:rPr lang="en-US" dirty="0" err="1"/>
              <a:t>Shostak</a:t>
            </a:r>
            <a:r>
              <a:rPr lang="en-US" dirty="0"/>
              <a:t>-Pease Algorithm contd..</a:t>
            </a:r>
          </a:p>
        </p:txBody>
      </p:sp>
      <p:sp>
        <p:nvSpPr>
          <p:cNvPr id="273411" name="Rectangle 3"/>
          <p:cNvSpPr>
            <a:spLocks noGrp="1" noChangeArrowheads="1"/>
          </p:cNvSpPr>
          <p:nvPr>
            <p:ph idx="1"/>
          </p:nvPr>
        </p:nvSpPr>
        <p:spPr>
          <a:xfrm>
            <a:off x="876142" y="1367135"/>
            <a:ext cx="4838858" cy="5109865"/>
          </a:xfrm>
          <a:ln>
            <a:solidFill>
              <a:schemeClr val="tx1"/>
            </a:solidFill>
          </a:ln>
        </p:spPr>
        <p:txBody>
          <a:bodyPr>
            <a:noAutofit/>
          </a:bodyPr>
          <a:lstStyle/>
          <a:p>
            <a:pPr eaLnBrk="1" hangingPunct="1">
              <a:spcAft>
                <a:spcPts val="0"/>
              </a:spcAft>
              <a:buFontTx/>
              <a:buNone/>
              <a:defRPr/>
            </a:pPr>
            <a:r>
              <a:rPr lang="en-US" sz="2000" dirty="0">
                <a:solidFill>
                  <a:srgbClr val="C00000"/>
                </a:solidFill>
              </a:rPr>
              <a:t>Pulse</a:t>
            </a:r>
          </a:p>
          <a:p>
            <a:pPr eaLnBrk="1" hangingPunct="1">
              <a:spcAft>
                <a:spcPts val="0"/>
              </a:spcAft>
              <a:buFontTx/>
              <a:buNone/>
              <a:defRPr/>
            </a:pPr>
            <a:r>
              <a:rPr lang="en-US" sz="2000" dirty="0">
                <a:solidFill>
                  <a:srgbClr val="C00000"/>
                </a:solidFill>
              </a:rPr>
              <a:t>  1</a:t>
            </a:r>
            <a:r>
              <a:rPr lang="en-US" sz="2000" dirty="0">
                <a:solidFill>
                  <a:srgbClr val="004600"/>
                </a:solidFill>
              </a:rPr>
              <a:t>	</a:t>
            </a:r>
            <a:r>
              <a:rPr lang="en-US" sz="2000" dirty="0"/>
              <a:t>   The general sends </a:t>
            </a:r>
            <a:r>
              <a:rPr lang="en-US" sz="2000" dirty="0">
                <a:sym typeface="Symbol" pitchFamily="18" charset="2"/>
              </a:rPr>
              <a:t>value, </a:t>
            </a:r>
            <a:r>
              <a:rPr lang="en-US" sz="2000" i="1" dirty="0" err="1">
                <a:sym typeface="Symbol" pitchFamily="18" charset="2"/>
              </a:rPr>
              <a:t>x</a:t>
            </a:r>
            <a:r>
              <a:rPr lang="en-US" sz="2000" i="1" baseline="-25000" dirty="0" err="1">
                <a:sym typeface="Symbol" pitchFamily="18" charset="2"/>
              </a:rPr>
              <a:t>g</a:t>
            </a:r>
            <a:r>
              <a:rPr lang="en-US" sz="2000" dirty="0">
                <a:sym typeface="Symbol" pitchFamily="18" charset="2"/>
              </a:rPr>
              <a:t> to</a:t>
            </a:r>
          </a:p>
          <a:p>
            <a:pPr eaLnBrk="1" hangingPunct="1">
              <a:spcAft>
                <a:spcPts val="0"/>
              </a:spcAft>
              <a:buFontTx/>
              <a:buNone/>
              <a:defRPr/>
            </a:pPr>
            <a:r>
              <a:rPr lang="en-US" sz="2000" dirty="0">
                <a:sym typeface="Symbol" pitchFamily="18" charset="2"/>
              </a:rPr>
              <a:t>	      all processes, the lieutenants</a:t>
            </a:r>
          </a:p>
          <a:p>
            <a:pPr eaLnBrk="1" hangingPunct="1">
              <a:spcAft>
                <a:spcPts val="0"/>
              </a:spcAft>
              <a:buFontTx/>
              <a:buNone/>
              <a:defRPr/>
            </a:pPr>
            <a:r>
              <a:rPr lang="en-US" sz="2000" dirty="0">
                <a:sym typeface="Symbol" pitchFamily="18" charset="2"/>
              </a:rPr>
              <a:t>	      do not send.</a:t>
            </a:r>
          </a:p>
          <a:p>
            <a:pPr eaLnBrk="1" hangingPunct="1">
              <a:spcAft>
                <a:spcPts val="0"/>
              </a:spcAft>
              <a:buFontTx/>
              <a:buNone/>
              <a:defRPr/>
            </a:pPr>
            <a:r>
              <a:rPr lang="en-US" sz="2000" dirty="0">
                <a:sym typeface="Symbol" pitchFamily="18" charset="2"/>
              </a:rPr>
              <a:t>	    Receive messages of pulse 1.</a:t>
            </a:r>
          </a:p>
          <a:p>
            <a:pPr eaLnBrk="1" hangingPunct="1">
              <a:spcAft>
                <a:spcPts val="0"/>
              </a:spcAft>
              <a:buFontTx/>
              <a:buNone/>
              <a:defRPr/>
            </a:pPr>
            <a:r>
              <a:rPr lang="en-US" sz="2000" dirty="0">
                <a:sym typeface="Symbol" pitchFamily="18" charset="2"/>
              </a:rPr>
              <a:t>	    Lieutenant </a:t>
            </a:r>
            <a:r>
              <a:rPr lang="en-US" sz="2000" i="1" dirty="0">
                <a:sym typeface="Symbol" pitchFamily="18" charset="2"/>
              </a:rPr>
              <a:t>p</a:t>
            </a:r>
            <a:r>
              <a:rPr lang="en-US" sz="2000" dirty="0">
                <a:sym typeface="Symbol" pitchFamily="18" charset="2"/>
              </a:rPr>
              <a:t> acts as follows:</a:t>
            </a:r>
          </a:p>
          <a:p>
            <a:pPr eaLnBrk="1" hangingPunct="1">
              <a:spcAft>
                <a:spcPts val="0"/>
              </a:spcAft>
              <a:buFontTx/>
              <a:buNone/>
              <a:defRPr/>
            </a:pPr>
            <a:r>
              <a:rPr lang="en-US" sz="2000" dirty="0">
                <a:sym typeface="Symbol" pitchFamily="18" charset="2"/>
              </a:rPr>
              <a:t>		if a message value, </a:t>
            </a:r>
            <a:r>
              <a:rPr lang="en-US" sz="2000" i="1" dirty="0">
                <a:sym typeface="Symbol" pitchFamily="18" charset="2"/>
              </a:rPr>
              <a:t>x</a:t>
            </a:r>
            <a:r>
              <a:rPr lang="en-US" sz="2000" dirty="0">
                <a:sym typeface="Symbol" pitchFamily="18" charset="2"/>
              </a:rPr>
              <a:t> was</a:t>
            </a:r>
          </a:p>
          <a:p>
            <a:pPr eaLnBrk="1" hangingPunct="1">
              <a:spcAft>
                <a:spcPts val="0"/>
              </a:spcAft>
              <a:buFontTx/>
              <a:buNone/>
              <a:defRPr/>
            </a:pPr>
            <a:r>
              <a:rPr lang="en-US" sz="2000" dirty="0">
                <a:sym typeface="Symbol" pitchFamily="18" charset="2"/>
              </a:rPr>
              <a:t>		   received from </a:t>
            </a:r>
            <a:r>
              <a:rPr lang="en-US" sz="2000" i="1" dirty="0">
                <a:sym typeface="Symbol" pitchFamily="18" charset="2"/>
              </a:rPr>
              <a:t>g</a:t>
            </a:r>
            <a:r>
              <a:rPr lang="en-US" sz="2000" dirty="0">
                <a:sym typeface="Symbol" pitchFamily="18" charset="2"/>
              </a:rPr>
              <a:t> in pulse-1</a:t>
            </a:r>
          </a:p>
          <a:p>
            <a:pPr eaLnBrk="1" hangingPunct="1">
              <a:spcAft>
                <a:spcPts val="0"/>
              </a:spcAft>
              <a:buFontTx/>
              <a:buNone/>
              <a:defRPr/>
            </a:pPr>
            <a:r>
              <a:rPr lang="en-US" sz="2000" dirty="0">
                <a:sym typeface="Symbol" pitchFamily="18" charset="2"/>
              </a:rPr>
              <a:t>		   then </a:t>
            </a:r>
            <a:r>
              <a:rPr lang="en-US" sz="2000" i="1" dirty="0" err="1">
                <a:sym typeface="Symbol" pitchFamily="18" charset="2"/>
              </a:rPr>
              <a:t>x</a:t>
            </a:r>
            <a:r>
              <a:rPr lang="en-US" sz="2000" i="1" baseline="-25000" dirty="0" err="1">
                <a:sym typeface="Symbol" pitchFamily="18" charset="2"/>
              </a:rPr>
              <a:t>p</a:t>
            </a:r>
            <a:r>
              <a:rPr lang="en-US" sz="2000" dirty="0">
                <a:sym typeface="Symbol" pitchFamily="18" charset="2"/>
              </a:rPr>
              <a:t> = </a:t>
            </a:r>
            <a:r>
              <a:rPr lang="en-US" sz="2000" i="1" dirty="0">
                <a:sym typeface="Symbol" pitchFamily="18" charset="2"/>
              </a:rPr>
              <a:t>x</a:t>
            </a:r>
            <a:r>
              <a:rPr lang="en-US" sz="2000" dirty="0">
                <a:sym typeface="Symbol" pitchFamily="18" charset="2"/>
              </a:rPr>
              <a:t> else </a:t>
            </a:r>
            <a:r>
              <a:rPr lang="en-US" sz="2000" i="1" dirty="0" err="1">
                <a:sym typeface="Symbol" pitchFamily="18" charset="2"/>
              </a:rPr>
              <a:t>x</a:t>
            </a:r>
            <a:r>
              <a:rPr lang="en-US" sz="2000" i="1" baseline="-25000" dirty="0" err="1">
                <a:sym typeface="Symbol" pitchFamily="18" charset="2"/>
              </a:rPr>
              <a:t>p</a:t>
            </a:r>
            <a:r>
              <a:rPr lang="en-US" sz="2000" i="1" dirty="0">
                <a:sym typeface="Symbol" pitchFamily="18" charset="2"/>
              </a:rPr>
              <a:t> = </a:t>
            </a:r>
            <a:r>
              <a:rPr lang="en-US" sz="2000" i="1" dirty="0" err="1">
                <a:sym typeface="Symbol" pitchFamily="18" charset="2"/>
              </a:rPr>
              <a:t>udef</a:t>
            </a:r>
            <a:r>
              <a:rPr lang="en-US" sz="2000" i="1" dirty="0">
                <a:sym typeface="Symbol" pitchFamily="18" charset="2"/>
              </a:rPr>
              <a:t> </a:t>
            </a:r>
            <a:r>
              <a:rPr lang="en-US" sz="2000" dirty="0">
                <a:sym typeface="Symbol" pitchFamily="18" charset="2"/>
              </a:rPr>
              <a:t>;</a:t>
            </a:r>
          </a:p>
          <a:p>
            <a:pPr eaLnBrk="1" hangingPunct="1">
              <a:spcAft>
                <a:spcPts val="0"/>
              </a:spcAft>
              <a:buFontTx/>
              <a:buNone/>
              <a:defRPr/>
            </a:pPr>
            <a:r>
              <a:rPr lang="en-US" sz="2000" dirty="0">
                <a:solidFill>
                  <a:srgbClr val="004600"/>
                </a:solidFill>
                <a:sym typeface="Symbol" pitchFamily="18" charset="2"/>
              </a:rPr>
              <a:t>		   </a:t>
            </a:r>
            <a:r>
              <a:rPr lang="en-US" sz="2000" dirty="0">
                <a:solidFill>
                  <a:srgbClr val="000099"/>
                </a:solidFill>
                <a:sym typeface="Symbol" pitchFamily="18" charset="2"/>
              </a:rPr>
              <a:t>Announce </a:t>
            </a:r>
            <a:r>
              <a:rPr lang="en-US" sz="2000" i="1" dirty="0" err="1">
                <a:solidFill>
                  <a:srgbClr val="000099"/>
                </a:solidFill>
                <a:sym typeface="Symbol" pitchFamily="18" charset="2"/>
              </a:rPr>
              <a:t>x</a:t>
            </a:r>
            <a:r>
              <a:rPr lang="en-US" sz="2000" i="1" baseline="-25000" dirty="0" err="1">
                <a:solidFill>
                  <a:srgbClr val="000099"/>
                </a:solidFill>
                <a:sym typeface="Symbol" pitchFamily="18" charset="2"/>
              </a:rPr>
              <a:t>p</a:t>
            </a:r>
            <a:r>
              <a:rPr lang="en-US" sz="2000" dirty="0">
                <a:solidFill>
                  <a:srgbClr val="000099"/>
                </a:solidFill>
                <a:sym typeface="Symbol" pitchFamily="18" charset="2"/>
              </a:rPr>
              <a:t> to the other </a:t>
            </a:r>
          </a:p>
          <a:p>
            <a:pPr eaLnBrk="1" hangingPunct="1">
              <a:spcAft>
                <a:spcPts val="0"/>
              </a:spcAft>
              <a:buFontTx/>
              <a:buNone/>
              <a:defRPr/>
            </a:pPr>
            <a:r>
              <a:rPr lang="en-US" sz="2000" dirty="0">
                <a:solidFill>
                  <a:srgbClr val="000099"/>
                </a:solidFill>
                <a:sym typeface="Symbol" pitchFamily="18" charset="2"/>
              </a:rPr>
              <a:t>		   lieutenants by acting as</a:t>
            </a:r>
          </a:p>
          <a:p>
            <a:pPr eaLnBrk="1" hangingPunct="1">
              <a:spcAft>
                <a:spcPts val="0"/>
              </a:spcAft>
              <a:buFontTx/>
              <a:buNone/>
              <a:defRPr/>
            </a:pPr>
            <a:r>
              <a:rPr lang="en-US" sz="2000" dirty="0">
                <a:solidFill>
                  <a:srgbClr val="000099"/>
                </a:solidFill>
                <a:sym typeface="Symbol" pitchFamily="18" charset="2"/>
              </a:rPr>
              <a:t>		   a general in </a:t>
            </a:r>
          </a:p>
          <a:p>
            <a:pPr eaLnBrk="1" hangingPunct="1">
              <a:spcAft>
                <a:spcPts val="0"/>
              </a:spcAft>
              <a:buFontTx/>
              <a:buNone/>
              <a:defRPr/>
            </a:pPr>
            <a:r>
              <a:rPr lang="en-US" sz="2000" dirty="0">
                <a:solidFill>
                  <a:srgbClr val="000099"/>
                </a:solidFill>
                <a:sym typeface="Symbol" pitchFamily="18" charset="2"/>
              </a:rPr>
              <a:t>		   </a:t>
            </a:r>
            <a:r>
              <a:rPr lang="en-US" sz="2000" i="1" dirty="0" err="1">
                <a:solidFill>
                  <a:srgbClr val="000099"/>
                </a:solidFill>
                <a:sym typeface="Symbol" pitchFamily="18" charset="2"/>
              </a:rPr>
              <a:t>Broadcast</a:t>
            </a:r>
            <a:r>
              <a:rPr lang="en-US" sz="2000" i="1" baseline="-25000" dirty="0" err="1">
                <a:solidFill>
                  <a:srgbClr val="000099"/>
                </a:solidFill>
                <a:sym typeface="Symbol" pitchFamily="18" charset="2"/>
              </a:rPr>
              <a:t>p</a:t>
            </a:r>
            <a:r>
              <a:rPr lang="en-US" sz="2000" dirty="0">
                <a:solidFill>
                  <a:srgbClr val="000099"/>
                </a:solidFill>
                <a:sym typeface="Symbol" pitchFamily="18" charset="2"/>
              </a:rPr>
              <a:t>( </a:t>
            </a:r>
            <a:r>
              <a:rPr lang="en-US" sz="2000" i="1" dirty="0">
                <a:solidFill>
                  <a:srgbClr val="000099"/>
                </a:solidFill>
                <a:sym typeface="Symbol" pitchFamily="18" charset="2"/>
              </a:rPr>
              <a:t>N – 1, t – 1 </a:t>
            </a:r>
            <a:r>
              <a:rPr lang="en-US" sz="2000" dirty="0">
                <a:solidFill>
                  <a:srgbClr val="000099"/>
                </a:solidFill>
                <a:sym typeface="Symbol" pitchFamily="18" charset="2"/>
              </a:rPr>
              <a:t>) in</a:t>
            </a:r>
          </a:p>
          <a:p>
            <a:pPr eaLnBrk="1" hangingPunct="1">
              <a:spcAft>
                <a:spcPts val="0"/>
              </a:spcAft>
              <a:buFontTx/>
              <a:buNone/>
              <a:defRPr/>
            </a:pPr>
            <a:r>
              <a:rPr lang="en-US" sz="2000" dirty="0">
                <a:solidFill>
                  <a:srgbClr val="000099"/>
                </a:solidFill>
                <a:sym typeface="Symbol" pitchFamily="18" charset="2"/>
              </a:rPr>
              <a:t>		   the next pulse</a:t>
            </a:r>
            <a:endParaRPr lang="en-US" sz="2000" dirty="0">
              <a:solidFill>
                <a:srgbClr val="004600"/>
              </a:solidFill>
              <a:sym typeface="Symbol" pitchFamily="18" charset="2"/>
            </a:endParaRPr>
          </a:p>
        </p:txBody>
      </p:sp>
      <p:sp>
        <p:nvSpPr>
          <p:cNvPr id="273413" name="Text Box 5"/>
          <p:cNvSpPr txBox="1">
            <a:spLocks noChangeArrowheads="1"/>
          </p:cNvSpPr>
          <p:nvPr/>
        </p:nvSpPr>
        <p:spPr bwMode="auto">
          <a:xfrm>
            <a:off x="880822" y="762000"/>
            <a:ext cx="3767378" cy="461665"/>
          </a:xfrm>
          <a:prstGeom prst="rect">
            <a:avLst/>
          </a:prstGeom>
          <a:noFill/>
          <a:ln w="9525">
            <a:noFill/>
            <a:miter lim="800000"/>
            <a:headEnd/>
            <a:tailEnd/>
          </a:ln>
          <a:effectLst/>
        </p:spPr>
        <p:txBody>
          <a:bodyPr wrap="none">
            <a:spAutoFit/>
          </a:bodyPr>
          <a:lstStyle/>
          <a:p>
            <a:pPr>
              <a:defRPr/>
            </a:pPr>
            <a:r>
              <a:rPr lang="en-US" sz="2400" u="sng" dirty="0">
                <a:effectLst>
                  <a:outerShdw blurRad="38100" dist="38100" dir="2700000" algn="tl">
                    <a:srgbClr val="C0C0C0"/>
                  </a:outerShdw>
                </a:effectLst>
                <a:latin typeface="Arial" charset="0"/>
              </a:rPr>
              <a:t>For </a:t>
            </a:r>
            <a:r>
              <a:rPr lang="en-US" sz="2400" i="1" u="sng" dirty="0">
                <a:effectLst>
                  <a:outerShdw blurRad="38100" dist="38100" dir="2700000" algn="tl">
                    <a:srgbClr val="C0C0C0"/>
                  </a:outerShdw>
                </a:effectLst>
                <a:latin typeface="Arial" charset="0"/>
              </a:rPr>
              <a:t>t</a:t>
            </a:r>
            <a:r>
              <a:rPr lang="en-US" sz="2400" u="sng" dirty="0">
                <a:effectLst>
                  <a:outerShdw blurRad="38100" dist="38100" dir="2700000" algn="tl">
                    <a:srgbClr val="C0C0C0"/>
                  </a:outerShdw>
                </a:effectLst>
                <a:latin typeface="Arial" charset="0"/>
              </a:rPr>
              <a:t> &gt; 0, </a:t>
            </a:r>
            <a:r>
              <a:rPr lang="en-US" sz="2400" i="1" u="sng" dirty="0">
                <a:latin typeface="Arial Narrow" panose="020B0606020202030204" pitchFamily="34" charset="0"/>
              </a:rPr>
              <a:t>Broadcast</a:t>
            </a:r>
            <a:r>
              <a:rPr lang="en-US" sz="2400" u="sng" dirty="0">
                <a:effectLst>
                  <a:outerShdw blurRad="38100" dist="38100" dir="2700000" algn="tl">
                    <a:srgbClr val="C0C0C0"/>
                  </a:outerShdw>
                </a:effectLst>
                <a:latin typeface="Arial" charset="0"/>
              </a:rPr>
              <a:t>( </a:t>
            </a:r>
            <a:r>
              <a:rPr lang="en-US" sz="2400" i="1" u="sng" dirty="0">
                <a:effectLst>
                  <a:outerShdw blurRad="38100" dist="38100" dir="2700000" algn="tl">
                    <a:srgbClr val="C0C0C0"/>
                  </a:outerShdw>
                </a:effectLst>
                <a:latin typeface="Arial" charset="0"/>
              </a:rPr>
              <a:t>N, t</a:t>
            </a:r>
            <a:r>
              <a:rPr lang="en-US" sz="2400" u="sng" dirty="0">
                <a:effectLst>
                  <a:outerShdw blurRad="38100" dist="38100" dir="2700000" algn="tl">
                    <a:srgbClr val="C0C0C0"/>
                  </a:outerShdw>
                </a:effectLst>
                <a:latin typeface="Arial" charset="0"/>
              </a:rPr>
              <a:t> ):</a:t>
            </a:r>
            <a:endParaRPr lang="en-US" sz="2400" dirty="0"/>
          </a:p>
        </p:txBody>
      </p:sp>
      <p:sp>
        <p:nvSpPr>
          <p:cNvPr id="273414" name="Rectangle 6"/>
          <p:cNvSpPr>
            <a:spLocks noChangeArrowheads="1"/>
          </p:cNvSpPr>
          <p:nvPr/>
        </p:nvSpPr>
        <p:spPr bwMode="auto">
          <a:xfrm>
            <a:off x="6400800" y="1371600"/>
            <a:ext cx="4572000" cy="5105400"/>
          </a:xfrm>
          <a:prstGeom prst="rect">
            <a:avLst/>
          </a:prstGeom>
          <a:noFill/>
          <a:ln w="9525">
            <a:solidFill>
              <a:schemeClr val="tx1"/>
            </a:solidFill>
            <a:miter lim="800000"/>
            <a:headEnd/>
            <a:tailEnd/>
          </a:ln>
          <a:effectLst/>
        </p:spPr>
        <p:txBody>
          <a:bodyPr/>
          <a:lstStyle/>
          <a:p>
            <a:pPr marL="342900" indent="-342900">
              <a:spcBef>
                <a:spcPct val="20000"/>
              </a:spcBef>
              <a:defRPr/>
            </a:pPr>
            <a:r>
              <a:rPr lang="en-US" sz="2000" dirty="0">
                <a:solidFill>
                  <a:srgbClr val="C00000"/>
                </a:solidFill>
                <a:latin typeface="Arial Narrow" panose="020B0606020202030204" pitchFamily="34" charset="0"/>
              </a:rPr>
              <a:t>Pulse</a:t>
            </a:r>
          </a:p>
          <a:p>
            <a:pPr marL="342900" indent="-342900">
              <a:spcBef>
                <a:spcPct val="20000"/>
              </a:spcBef>
              <a:defRPr/>
            </a:pPr>
            <a:r>
              <a:rPr lang="en-US" sz="2000" dirty="0">
                <a:solidFill>
                  <a:srgbClr val="C00000"/>
                </a:solidFill>
                <a:latin typeface="Arial Narrow" panose="020B0606020202030204" pitchFamily="34" charset="0"/>
              </a:rPr>
              <a:t>  </a:t>
            </a:r>
            <a:r>
              <a:rPr lang="en-US" sz="2000" i="1" dirty="0">
                <a:solidFill>
                  <a:srgbClr val="C00000"/>
                </a:solidFill>
                <a:latin typeface="Arial Narrow" panose="020B0606020202030204" pitchFamily="34" charset="0"/>
              </a:rPr>
              <a:t>t +</a:t>
            </a:r>
            <a:r>
              <a:rPr lang="en-US" sz="2000" dirty="0">
                <a:solidFill>
                  <a:srgbClr val="C00000"/>
                </a:solidFill>
                <a:latin typeface="Arial Narrow" panose="020B0606020202030204" pitchFamily="34" charset="0"/>
              </a:rPr>
              <a:t>1   </a:t>
            </a:r>
            <a:r>
              <a:rPr lang="en-US" sz="2000" dirty="0">
                <a:latin typeface="Arial Narrow" panose="020B0606020202030204" pitchFamily="34" charset="0"/>
                <a:sym typeface="Symbol" pitchFamily="18" charset="2"/>
              </a:rPr>
              <a:t>Receive messages of pulse </a:t>
            </a:r>
            <a:r>
              <a:rPr lang="en-US" sz="2000" i="1" dirty="0">
                <a:latin typeface="Arial Narrow" panose="020B0606020202030204" pitchFamily="34" charset="0"/>
                <a:sym typeface="Symbol" pitchFamily="18" charset="2"/>
              </a:rPr>
              <a:t>t </a:t>
            </a:r>
            <a:r>
              <a:rPr lang="en-US" sz="2000" dirty="0">
                <a:latin typeface="Arial Narrow" panose="020B0606020202030204" pitchFamily="34" charset="0"/>
                <a:sym typeface="Symbol" pitchFamily="18" charset="2"/>
              </a:rPr>
              <a:t>+1.</a:t>
            </a:r>
          </a:p>
          <a:p>
            <a:pPr marL="342900" indent="-342900">
              <a:spcBef>
                <a:spcPct val="20000"/>
              </a:spcBef>
              <a:defRPr/>
            </a:pPr>
            <a:r>
              <a:rPr lang="en-US" sz="2000" dirty="0">
                <a:latin typeface="Arial Narrow" panose="020B0606020202030204" pitchFamily="34" charset="0"/>
                <a:sym typeface="Symbol" pitchFamily="18" charset="2"/>
              </a:rPr>
              <a:t>	     The general decides on </a:t>
            </a:r>
            <a:r>
              <a:rPr lang="en-US" sz="2000" i="1" dirty="0" err="1">
                <a:latin typeface="Arial Narrow" panose="020B0606020202030204" pitchFamily="34" charset="0"/>
                <a:sym typeface="Symbol" pitchFamily="18" charset="2"/>
              </a:rPr>
              <a:t>x</a:t>
            </a:r>
            <a:r>
              <a:rPr lang="en-US" sz="2000" i="1" baseline="-25000" dirty="0" err="1">
                <a:latin typeface="Arial Narrow" panose="020B0606020202030204" pitchFamily="34" charset="0"/>
                <a:sym typeface="Symbol" pitchFamily="18" charset="2"/>
              </a:rPr>
              <a:t>g</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For lieutenant </a:t>
            </a:r>
            <a:r>
              <a:rPr lang="en-US" sz="2000" i="1" dirty="0">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a:solidFill>
                  <a:srgbClr val="000099"/>
                </a:solidFill>
                <a:latin typeface="Arial Narrow" panose="020B0606020202030204" pitchFamily="34" charset="0"/>
                <a:sym typeface="Symbol" pitchFamily="18" charset="2"/>
              </a:rPr>
              <a:t>A decision occurs in</a:t>
            </a:r>
            <a:r>
              <a:rPr lang="en-US" sz="2000" dirty="0">
                <a:solidFill>
                  <a:srgbClr val="004600"/>
                </a:solidFill>
                <a:latin typeface="Arial Narrow" panose="020B0606020202030204" pitchFamily="34" charset="0"/>
                <a:sym typeface="Symbol" pitchFamily="18" charset="2"/>
              </a:rPr>
              <a:t> </a:t>
            </a: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i="1" dirty="0" err="1">
                <a:solidFill>
                  <a:srgbClr val="000099"/>
                </a:solidFill>
                <a:latin typeface="Arial Narrow" panose="020B0606020202030204" pitchFamily="34" charset="0"/>
                <a:sym typeface="Symbol" pitchFamily="18" charset="2"/>
              </a:rPr>
              <a:t>Broadcast</a:t>
            </a:r>
            <a:r>
              <a:rPr lang="en-US" sz="2000" i="1" baseline="-25000" dirty="0" err="1">
                <a:solidFill>
                  <a:srgbClr val="000099"/>
                </a:solidFill>
                <a:latin typeface="Arial Narrow" panose="020B0606020202030204" pitchFamily="34" charset="0"/>
                <a:sym typeface="Symbol" pitchFamily="18" charset="2"/>
              </a:rPr>
              <a:t>q</a:t>
            </a:r>
            <a:r>
              <a:rPr lang="en-US" sz="2000" dirty="0">
                <a:solidFill>
                  <a:srgbClr val="000099"/>
                </a:solidFill>
                <a:latin typeface="Arial Narrow" panose="020B0606020202030204" pitchFamily="34" charset="0"/>
                <a:sym typeface="Symbol" pitchFamily="18" charset="2"/>
              </a:rPr>
              <a:t>( </a:t>
            </a:r>
            <a:r>
              <a:rPr lang="en-US" sz="2000" i="1" dirty="0">
                <a:solidFill>
                  <a:srgbClr val="000099"/>
                </a:solidFill>
                <a:latin typeface="Arial Narrow" panose="020B0606020202030204" pitchFamily="34" charset="0"/>
                <a:sym typeface="Symbol" pitchFamily="18" charset="2"/>
              </a:rPr>
              <a:t>N – 1, t – 1 </a:t>
            </a:r>
            <a:r>
              <a:rPr lang="en-US" sz="2000" dirty="0">
                <a:solidFill>
                  <a:srgbClr val="000099"/>
                </a:solidFill>
                <a:latin typeface="Arial Narrow" panose="020B0606020202030204" pitchFamily="34" charset="0"/>
                <a:sym typeface="Symbol" pitchFamily="18" charset="2"/>
              </a:rPr>
              <a:t>) for</a:t>
            </a:r>
          </a:p>
          <a:p>
            <a:pPr marL="342900" indent="-342900">
              <a:spcBef>
                <a:spcPct val="20000"/>
              </a:spcBef>
              <a:defRPr/>
            </a:pPr>
            <a:r>
              <a:rPr lang="en-US" sz="2000" dirty="0">
                <a:solidFill>
                  <a:srgbClr val="000099"/>
                </a:solidFill>
                <a:latin typeface="Arial Narrow" panose="020B0606020202030204" pitchFamily="34" charset="0"/>
                <a:sym typeface="Symbol" pitchFamily="18" charset="2"/>
              </a:rPr>
              <a:t>		   each lieutenant </a:t>
            </a:r>
            <a:r>
              <a:rPr lang="en-US" sz="2000" i="1" dirty="0">
                <a:solidFill>
                  <a:srgbClr val="000099"/>
                </a:solidFill>
                <a:latin typeface="Arial Narrow" panose="020B0606020202030204" pitchFamily="34" charset="0"/>
                <a:sym typeface="Symbol" pitchFamily="18" charset="2"/>
              </a:rPr>
              <a:t>q</a:t>
            </a:r>
            <a:endParaRPr lang="en-US" sz="2000" dirty="0">
              <a:solidFill>
                <a:srgbClr val="004600"/>
              </a:solidFill>
              <a:latin typeface="Arial Narrow" panose="020B0606020202030204" pitchFamily="34" charset="0"/>
              <a:sym typeface="Symbol" pitchFamily="18" charset="2"/>
            </a:endParaRPr>
          </a:p>
          <a:p>
            <a:pPr marL="342900" indent="-342900">
              <a:spcBef>
                <a:spcPct val="20000"/>
              </a:spcBef>
              <a:defRPr/>
            </a:pPr>
            <a:r>
              <a:rPr lang="en-US" sz="2000" dirty="0">
                <a:solidFill>
                  <a:srgbClr val="004600"/>
                </a:solidFill>
                <a:latin typeface="Arial Narrow" panose="020B0606020202030204" pitchFamily="34" charset="0"/>
                <a:sym typeface="Symbol" pitchFamily="18" charset="2"/>
              </a:rPr>
              <a:t>		</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r>
              <a:rPr lang="en-US" sz="2000" i="1" dirty="0">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 decision in</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Broadcast</a:t>
            </a:r>
            <a:r>
              <a:rPr lang="en-US" sz="2000" i="1" baseline="-25000" dirty="0" err="1">
                <a:latin typeface="Arial Narrow" panose="020B0606020202030204" pitchFamily="34" charset="0"/>
                <a:sym typeface="Symbol" pitchFamily="18" charset="2"/>
              </a:rPr>
              <a:t>q</a:t>
            </a:r>
            <a:r>
              <a:rPr lang="en-US" sz="2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N – 1, t – 1 </a:t>
            </a:r>
            <a:r>
              <a:rPr lang="en-US" sz="2000" dirty="0">
                <a:latin typeface="Arial Narrow" panose="020B0606020202030204" pitchFamily="34" charset="0"/>
                <a:sym typeface="Symbol" pitchFamily="18" charset="2"/>
              </a:rPr>
              <a:t>)</a:t>
            </a:r>
          </a:p>
          <a:p>
            <a:pPr marL="342900" indent="-342900">
              <a:spcBef>
                <a:spcPct val="20000"/>
              </a:spcBef>
              <a:defRPr/>
            </a:pPr>
            <a:r>
              <a:rPr lang="en-US" sz="2000" dirty="0">
                <a:latin typeface="Arial Narrow" panose="020B0606020202030204" pitchFamily="34" charset="0"/>
                <a:sym typeface="Symbol" pitchFamily="18" charset="2"/>
              </a:rPr>
              <a:t>		</a:t>
            </a:r>
            <a:r>
              <a:rPr lang="en-US" sz="2000" i="1" dirty="0" err="1">
                <a:latin typeface="Arial Narrow" panose="020B0606020202030204" pitchFamily="34" charset="0"/>
                <a:sym typeface="Symbol" pitchFamily="18" charset="2"/>
              </a:rPr>
              <a:t>y</a:t>
            </a:r>
            <a:r>
              <a:rPr lang="en-US" sz="2000" i="1" baseline="-25000" dirty="0" err="1">
                <a:latin typeface="Arial Narrow" panose="020B0606020202030204" pitchFamily="34" charset="0"/>
                <a:sym typeface="Symbol" pitchFamily="18" charset="2"/>
              </a:rPr>
              <a:t>p</a:t>
            </a:r>
            <a:r>
              <a:rPr lang="en-US" sz="2000" i="1" baseline="-25000" dirty="0">
                <a:latin typeface="Arial Narrow" panose="020B0606020202030204" pitchFamily="34" charset="0"/>
                <a:sym typeface="Symbol" pitchFamily="18" charset="2"/>
              </a:rPr>
              <a:t> </a:t>
            </a:r>
            <a:r>
              <a:rPr lang="en-US" sz="2000" i="1" dirty="0">
                <a:latin typeface="Arial Narrow" panose="020B0606020202030204" pitchFamily="34" charset="0"/>
                <a:sym typeface="Symbol" pitchFamily="18" charset="2"/>
              </a:rPr>
              <a:t>= </a:t>
            </a:r>
            <a:r>
              <a:rPr lang="en-US" sz="2000" i="1">
                <a:latin typeface="Arial Narrow" panose="020B0606020202030204" pitchFamily="34" charset="0"/>
                <a:sym typeface="Symbol" pitchFamily="18" charset="2"/>
              </a:rPr>
              <a:t>majoity </a:t>
            </a:r>
            <a:r>
              <a:rPr lang="en-US" sz="2000" dirty="0">
                <a:latin typeface="Arial Narrow" panose="020B0606020202030204" pitchFamily="34" charset="0"/>
                <a:sym typeface="Symbol" pitchFamily="18" charset="2"/>
              </a:rPr>
              <a:t>(</a:t>
            </a:r>
            <a:r>
              <a:rPr lang="en-US" sz="2000" dirty="0" err="1">
                <a:latin typeface="Arial Narrow" panose="020B0606020202030204" pitchFamily="34" charset="0"/>
                <a:sym typeface="Symbol" pitchFamily="18" charset="2"/>
              </a:rPr>
              <a:t>W</a:t>
            </a:r>
            <a:r>
              <a:rPr lang="en-US" sz="2000" baseline="-25000" dirty="0" err="1">
                <a:latin typeface="Arial Narrow" panose="020B0606020202030204" pitchFamily="34" charset="0"/>
                <a:sym typeface="Symbol" pitchFamily="18" charset="2"/>
              </a:rPr>
              <a:t>p</a:t>
            </a:r>
            <a:r>
              <a:rPr lang="en-US" sz="2000" dirty="0">
                <a:latin typeface="Arial Narrow" panose="020B0606020202030204" pitchFamily="34" charset="0"/>
                <a:sym typeface="Symbol" pitchFamily="18" charset="2"/>
              </a:rPr>
              <a:t>)</a:t>
            </a:r>
          </a:p>
        </p:txBody>
      </p:sp>
      <p:sp>
        <p:nvSpPr>
          <p:cNvPr id="3" name="Slide Number Placeholder 2"/>
          <p:cNvSpPr>
            <a:spLocks noGrp="1"/>
          </p:cNvSpPr>
          <p:nvPr>
            <p:ph type="sldNum" sz="quarter" idx="12"/>
          </p:nvPr>
        </p:nvSpPr>
        <p:spPr/>
        <p:txBody>
          <a:bodyPr/>
          <a:lstStyle/>
          <a:p>
            <a:fld id="{5C27D570-BF8C-42DF-B5C0-15D4E0E9C658}"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Example PDF</a:t>
            </a:r>
          </a:p>
        </p:txBody>
      </p:sp>
      <p:sp>
        <p:nvSpPr>
          <p:cNvPr id="5" name="Slide Number Placeholder 4"/>
          <p:cNvSpPr>
            <a:spLocks noGrp="1"/>
          </p:cNvSpPr>
          <p:nvPr>
            <p:ph type="sldNum" sz="quarter" idx="12"/>
          </p:nvPr>
        </p:nvSpPr>
        <p:spPr/>
        <p:txBody>
          <a:bodyPr/>
          <a:lstStyle/>
          <a:p>
            <a:fld id="{5C27D570-BF8C-42DF-B5C0-15D4E0E9C658}" type="slidenum">
              <a:rPr lang="en-US" smtClean="0"/>
              <a:pPr/>
              <a:t>27</a:t>
            </a:fld>
            <a:endParaRPr lang="en-US"/>
          </a:p>
        </p:txBody>
      </p:sp>
    </p:spTree>
  </p:cSld>
  <p:clrMapOvr>
    <a:masterClrMapping/>
  </p:clrMapOvr>
  <p:transition advClick="0">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In case of a faulty general all the arrays of the correct processes are the same.</a:t>
            </a:r>
          </a:p>
          <a:p>
            <a:r>
              <a:rPr lang="en-IN" dirty="0"/>
              <a:t>Example: For two correct process Pi and </a:t>
            </a:r>
            <a:r>
              <a:rPr lang="en-IN" dirty="0" err="1"/>
              <a:t>Pk</a:t>
            </a:r>
            <a:endParaRPr lang="en-IN" dirty="0"/>
          </a:p>
          <a:p>
            <a:r>
              <a:rPr lang="en-IN" dirty="0"/>
              <a:t>If Pi has 001101 then </a:t>
            </a:r>
            <a:r>
              <a:rPr lang="en-IN" dirty="0" err="1"/>
              <a:t>Pk</a:t>
            </a:r>
            <a:r>
              <a:rPr lang="en-IN" dirty="0"/>
              <a:t> too has 001101</a:t>
            </a:r>
          </a:p>
          <a:p>
            <a:endParaRPr lang="en-IN" dirty="0"/>
          </a:p>
          <a:p>
            <a:r>
              <a:rPr lang="en-IN" dirty="0"/>
              <a:t>In case of a loyal general, all correct process agree on the same value. That is, the </a:t>
            </a:r>
            <a:r>
              <a:rPr lang="en-IN" dirty="0" err="1"/>
              <a:t>subarray</a:t>
            </a:r>
            <a:r>
              <a:rPr lang="en-IN" dirty="0"/>
              <a:t> compassing of the positions of the loyal </a:t>
            </a:r>
            <a:r>
              <a:rPr lang="en-IN" dirty="0" err="1"/>
              <a:t>lieutanents</a:t>
            </a:r>
            <a:r>
              <a:rPr lang="en-IN" dirty="0"/>
              <a:t> of every correct process has the same bit (either 0 or 1). Say among the 6 (N) bits the first 4 (first 2N/3) are those of the loyal lieutenants and the last 2 (last N/3 )are of the faulty ones. Then for two correct process Pi and </a:t>
            </a:r>
            <a:r>
              <a:rPr lang="en-IN" dirty="0" err="1"/>
              <a:t>Pk</a:t>
            </a:r>
            <a:r>
              <a:rPr lang="en-IN" dirty="0"/>
              <a:t> then</a:t>
            </a:r>
          </a:p>
          <a:p>
            <a:r>
              <a:rPr lang="en-IN" dirty="0"/>
              <a:t>If Pi has 111101 then </a:t>
            </a:r>
            <a:r>
              <a:rPr lang="en-IN" dirty="0" err="1"/>
              <a:t>Pk</a:t>
            </a:r>
            <a:r>
              <a:rPr lang="en-IN" dirty="0"/>
              <a:t> has 111110. The first four bits will be the same for all.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28</a:t>
            </a:fld>
            <a:endParaRPr lang="en-US"/>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 Prove all correct processes decide on the same value</a:t>
            </a:r>
          </a:p>
          <a:p>
            <a:endParaRPr lang="en-IN" dirty="0"/>
          </a:p>
          <a:p>
            <a:r>
              <a:rPr lang="en-IN" dirty="0"/>
              <a:t>Two cases:</a:t>
            </a:r>
            <a:br>
              <a:rPr lang="en-IN" dirty="0"/>
            </a:br>
            <a:r>
              <a:rPr lang="en-IN" dirty="0"/>
              <a:t>General is loyal</a:t>
            </a:r>
          </a:p>
          <a:p>
            <a:r>
              <a:rPr lang="en-IN" dirty="0"/>
              <a:t>General is not loyal</a:t>
            </a:r>
          </a:p>
        </p:txBody>
      </p:sp>
      <p:sp>
        <p:nvSpPr>
          <p:cNvPr id="5" name="Slide Number Placeholder 4"/>
          <p:cNvSpPr>
            <a:spLocks noGrp="1"/>
          </p:cNvSpPr>
          <p:nvPr>
            <p:ph type="sldNum" sz="quarter" idx="12"/>
          </p:nvPr>
        </p:nvSpPr>
        <p:spPr/>
        <p:txBody>
          <a:bodyPr/>
          <a:lstStyle/>
          <a:p>
            <a:fld id="{5C27D570-BF8C-42DF-B5C0-15D4E0E9C658}" type="slidenum">
              <a:rPr lang="en-US" smtClean="0"/>
              <a:pPr/>
              <a:t>29</a:t>
            </a:fld>
            <a:endParaRPr lang="en-US"/>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71).png"/>
          <p:cNvPicPr>
            <a:picLocks noGrp="1" noChangeAspect="1"/>
          </p:cNvPicPr>
          <p:nvPr>
            <p:ph idx="1"/>
          </p:nvPr>
        </p:nvPicPr>
        <p:blipFill>
          <a:blip r:embed="rId2"/>
          <a:stretch>
            <a:fillRect/>
          </a:stretch>
        </p:blipFill>
        <p:spPr>
          <a:xfrm>
            <a:off x="1452530" y="12019"/>
            <a:ext cx="9572691" cy="7231284"/>
          </a:xfrm>
        </p:spPr>
      </p:pic>
      <p:sp>
        <p:nvSpPr>
          <p:cNvPr id="5" name="Slide Number Placeholder 4"/>
          <p:cNvSpPr>
            <a:spLocks noGrp="1"/>
          </p:cNvSpPr>
          <p:nvPr>
            <p:ph type="sldNum" sz="quarter" idx="12"/>
          </p:nvPr>
        </p:nvSpPr>
        <p:spPr/>
        <p:txBody>
          <a:bodyPr/>
          <a:lstStyle/>
          <a:p>
            <a:fld id="{5C27D570-BF8C-42DF-B5C0-15D4E0E9C658}" type="slidenum">
              <a:rPr lang="en-US" smtClean="0"/>
              <a:pPr/>
              <a:t>3</a:t>
            </a:fld>
            <a:endParaRPr lang="en-US"/>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Loyal general</a:t>
            </a:r>
          </a:p>
        </p:txBody>
      </p:sp>
      <p:sp>
        <p:nvSpPr>
          <p:cNvPr id="3" name="Content Placeholder 2"/>
          <p:cNvSpPr>
            <a:spLocks noGrp="1"/>
          </p:cNvSpPr>
          <p:nvPr>
            <p:ph idx="1"/>
          </p:nvPr>
        </p:nvSpPr>
        <p:spPr/>
        <p:txBody>
          <a:bodyPr>
            <a:normAutofit fontScale="92500" lnSpcReduction="20000"/>
          </a:bodyPr>
          <a:lstStyle/>
          <a:p>
            <a:r>
              <a:rPr lang="en-IN" b="0" dirty="0"/>
              <a:t>Lemma: If the general is correct, if there are f faulty processes , and if N&gt;2f+t, then all correct processes decide on the input of the general.</a:t>
            </a:r>
          </a:p>
          <a:p>
            <a:endParaRPr lang="en-IN" b="0" dirty="0"/>
          </a:p>
          <a:p>
            <a:r>
              <a:rPr lang="en-IN" b="0" dirty="0"/>
              <a:t>Proof:</a:t>
            </a:r>
          </a:p>
          <a:p>
            <a:r>
              <a:rPr lang="en-IN" b="0" dirty="0"/>
              <a:t>Base case: for Broadcast(N,0) general and all lieutenants agree on the same value.</a:t>
            </a:r>
            <a:br>
              <a:rPr lang="en-IN" b="0" dirty="0"/>
            </a:br>
            <a:r>
              <a:rPr lang="en-IN" b="0" dirty="0"/>
              <a:t>Assume Lemma true for N-1. </a:t>
            </a:r>
          </a:p>
          <a:p>
            <a:r>
              <a:rPr lang="en-IN" b="0" dirty="0"/>
              <a:t>Since N&gt;2f+t so N-1&gt;2f+t-1. That is, if non faulty are </a:t>
            </a:r>
            <a:r>
              <a:rPr lang="en-IN" b="0" dirty="0" err="1"/>
              <a:t>atleast</a:t>
            </a:r>
            <a:r>
              <a:rPr lang="en-IN" b="0" dirty="0"/>
              <a:t> N-t then now too non faulty are at least N-1- (t-1)=N-t</a:t>
            </a:r>
          </a:p>
          <a:p>
            <a:r>
              <a:rPr lang="en-IN" b="0" dirty="0"/>
              <a:t>By Induction Hypothesis: For Broadcast (N-1,t-1) if we assume the Lemma to be true, then for each broadcast of form B(N-1,t-1) by a loyal process pi , all loyal lieutenants will decide on the input sent by pi(say x). </a:t>
            </a:r>
            <a:br>
              <a:rPr lang="en-IN" b="0" dirty="0"/>
            </a:br>
            <a:br>
              <a:rPr lang="en-IN" b="0" dirty="0"/>
            </a:br>
            <a:r>
              <a:rPr lang="en-IN" b="0" dirty="0"/>
              <a:t>Hence the local array of every process would have recorded its decision for B(N-1,t-1) by pi as x for every correct pi.  Now, when each array looks at the majority in his local array he finds x as the majority as correct generals are &gt;= 2(N-1)/3. Hence each correct pi decides x.</a:t>
            </a:r>
            <a:br>
              <a:rPr lang="en-IN" b="0" dirty="0"/>
            </a:br>
            <a:r>
              <a:rPr lang="en-IN" b="0" dirty="0"/>
              <a:t>Thus in </a:t>
            </a:r>
            <a:r>
              <a:rPr lang="en-IN" b="0" dirty="0" err="1"/>
              <a:t>N,t</a:t>
            </a:r>
            <a:r>
              <a:rPr lang="en-IN" b="0" dirty="0"/>
              <a:t> we have </a:t>
            </a:r>
            <a:r>
              <a:rPr lang="en-IN" b="0" dirty="0" err="1"/>
              <a:t>atleast</a:t>
            </a:r>
            <a:r>
              <a:rPr lang="en-IN" b="0" dirty="0"/>
              <a:t> 2N/3 deciding x . </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30</a:t>
            </a:fld>
            <a:endParaRPr lang="en-US"/>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Faulty general</a:t>
            </a:r>
          </a:p>
        </p:txBody>
      </p:sp>
      <p:sp>
        <p:nvSpPr>
          <p:cNvPr id="3" name="Content Placeholder 2"/>
          <p:cNvSpPr>
            <a:spLocks noGrp="1"/>
          </p:cNvSpPr>
          <p:nvPr>
            <p:ph idx="1"/>
          </p:nvPr>
        </p:nvSpPr>
        <p:spPr/>
        <p:txBody>
          <a:bodyPr>
            <a:normAutofit fontScale="77500" lnSpcReduction="20000"/>
          </a:bodyPr>
          <a:lstStyle/>
          <a:p>
            <a:r>
              <a:rPr lang="en-IN" dirty="0"/>
              <a:t>Lemma: Given t, the algorithm is correct if t&gt;=f and there are a total of 3t+1 or more processes.</a:t>
            </a:r>
          </a:p>
          <a:p>
            <a:r>
              <a:rPr lang="en-IN" dirty="0"/>
              <a:t>Base Case: For t=0, the lieutenants will just take the value of the general and decide on it hence all correct processes decide the same value.</a:t>
            </a:r>
            <a:endParaRPr lang="en-IN" b="0" dirty="0"/>
          </a:p>
          <a:p>
            <a:r>
              <a:rPr lang="en-IN" b="0" dirty="0"/>
              <a:t>Proof:</a:t>
            </a:r>
          </a:p>
          <a:p>
            <a:r>
              <a:rPr lang="en-IN" b="0" dirty="0"/>
              <a:t>Base case: for Broadcast(N,0) general and all lieutenants agree on the same value.</a:t>
            </a:r>
            <a:br>
              <a:rPr lang="en-IN" b="0" dirty="0"/>
            </a:br>
            <a:br>
              <a:rPr lang="en-IN" b="0" dirty="0"/>
            </a:br>
            <a:r>
              <a:rPr lang="en-IN" b="0" dirty="0"/>
              <a:t>If general in B(N-1,t-1) is non faulty, we assume the general and all non faulty processes decide the same value.</a:t>
            </a:r>
            <a:br>
              <a:rPr lang="en-IN" b="0" dirty="0"/>
            </a:br>
            <a:r>
              <a:rPr lang="en-IN" b="0" dirty="0"/>
              <a:t>Consider 4 processes A, B, C D where A, B are faulty and C,D are non faulty.</a:t>
            </a:r>
            <a:br>
              <a:rPr lang="en-IN" b="0" dirty="0"/>
            </a:br>
            <a:r>
              <a:rPr lang="en-IN" b="0" dirty="0"/>
              <a:t>Consider the vectors of C and D. </a:t>
            </a:r>
            <a:br>
              <a:rPr lang="en-IN" b="0" dirty="0"/>
            </a:br>
            <a:r>
              <a:rPr lang="en-IN" b="0" dirty="0"/>
              <a:t>C[C] and D[C] are the same by lemma on non faulty generals. Similarly C[D] and D[D] are the same. </a:t>
            </a:r>
            <a:br>
              <a:rPr lang="en-IN" b="0" dirty="0"/>
            </a:br>
            <a:br>
              <a:rPr lang="en-IN" b="0" dirty="0"/>
            </a:br>
            <a:r>
              <a:rPr lang="en-IN" b="0" dirty="0"/>
              <a:t>Assuming the Lemma is true for broadcast(N-1,t-1) for faulty general where if t&gt;=f </a:t>
            </a:r>
            <a:r>
              <a:rPr lang="en-IN" b="0" dirty="0" err="1"/>
              <a:t>nd</a:t>
            </a:r>
            <a:r>
              <a:rPr lang="en-IN" b="0" dirty="0"/>
              <a:t> N&gt; 3t then t-1&gt;f-1 and N-1&gt;3(t-1); we have all non faulty processes agreeing on the same value even if general is faulty.</a:t>
            </a:r>
            <a:br>
              <a:rPr lang="en-IN" b="0" dirty="0"/>
            </a:br>
            <a:r>
              <a:rPr lang="en-IN" b="0" dirty="0"/>
              <a:t>Thus, C[A] and D[A] is same and similarly C[B] and D[B] is same as C, D will agree on the same value even for faulty generals A and B .</a:t>
            </a:r>
            <a:br>
              <a:rPr lang="en-IN" b="0" dirty="0"/>
            </a:br>
            <a:br>
              <a:rPr lang="en-IN" b="0" dirty="0"/>
            </a:br>
            <a:r>
              <a:rPr lang="en-IN" b="0" dirty="0"/>
              <a:t>Hence, for faulty general we have vector C = vector D. That is, all non faulty processes have the same vector.  Hence, taking majority they decide on the same value. </a:t>
            </a:r>
            <a:br>
              <a:rPr lang="en-IN" b="0" dirty="0"/>
            </a:br>
            <a:r>
              <a:rPr lang="en-IN" b="0" dirty="0"/>
              <a:t>For non faulty general we proved in the previous lemma</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31</a:t>
            </a:fld>
            <a:endParaRPr lang="en-US"/>
          </a:p>
        </p:txBody>
      </p:sp>
    </p:spTree>
    <p:extLst>
      <p:ext uri="{BB962C8B-B14F-4D97-AF65-F5344CB8AC3E}">
        <p14:creationId xmlns:p14="http://schemas.microsoft.com/office/powerpoint/2010/main" val="3557348522"/>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Faulty general (cont)....</a:t>
            </a:r>
          </a:p>
        </p:txBody>
      </p:sp>
      <p:sp>
        <p:nvSpPr>
          <p:cNvPr id="3" name="Content Placeholder 2"/>
          <p:cNvSpPr>
            <a:spLocks noGrp="1"/>
          </p:cNvSpPr>
          <p:nvPr>
            <p:ph idx="1"/>
          </p:nvPr>
        </p:nvSpPr>
        <p:spPr>
          <a:xfrm>
            <a:off x="839416" y="1645919"/>
            <a:ext cx="11176000" cy="5059363"/>
          </a:xfrm>
        </p:spPr>
        <p:txBody>
          <a:bodyPr>
            <a:normAutofit fontScale="92500" lnSpcReduction="10000"/>
          </a:bodyPr>
          <a:lstStyle/>
          <a:p>
            <a:r>
              <a:rPr lang="en-IN" dirty="0"/>
              <a:t>Lemma: Given t, the algorithm is correct if t&gt;=f and there are a total of 3t+1 or more processes.</a:t>
            </a:r>
          </a:p>
          <a:p>
            <a:r>
              <a:rPr lang="en-IN" dirty="0"/>
              <a:t>Base Case: For t=0, the lieutenants will just take the value of the general and decide on it hence all correct processes decide the same value.</a:t>
            </a:r>
          </a:p>
          <a:p>
            <a:r>
              <a:rPr lang="en-IN" dirty="0"/>
              <a:t>Assume true for t=x. To show the lemma is correct for t=x+1</a:t>
            </a:r>
          </a:p>
          <a:p>
            <a:r>
              <a:rPr lang="en-IN" dirty="0"/>
              <a:t>Since at t=x we have if x&gt;=f then  x+1&gt;=f+1. Also we now have </a:t>
            </a:r>
            <a:r>
              <a:rPr lang="en-IN" dirty="0" err="1"/>
              <a:t>atleast</a:t>
            </a:r>
            <a:r>
              <a:rPr lang="en-IN" dirty="0"/>
              <a:t> 3(x+1)+1 =3x+4 processes of which at most x+1 could be faulty.</a:t>
            </a:r>
          </a:p>
          <a:p>
            <a:r>
              <a:rPr lang="en-IN" dirty="0"/>
              <a:t>If the general is loyal: Previous lemma shows that algorithm is correct</a:t>
            </a:r>
          </a:p>
          <a:p>
            <a:r>
              <a:rPr lang="en-IN" dirty="0"/>
              <a:t>If the general is faulty: Then after the faulty general </a:t>
            </a:r>
            <a:r>
              <a:rPr lang="en-IN" dirty="0" err="1"/>
              <a:t>msgs</a:t>
            </a:r>
            <a:r>
              <a:rPr lang="en-IN" dirty="0"/>
              <a:t> the lieutenants, we have x </a:t>
            </a:r>
            <a:r>
              <a:rPr lang="en-IN" dirty="0" err="1"/>
              <a:t>remaning</a:t>
            </a:r>
            <a:r>
              <a:rPr lang="en-IN" dirty="0"/>
              <a:t> faulty generals and more than 3x+1 generals. Using the induction hypothesis, each non faulty process can compute the consensus value. That  is, every non faulty process Pi knows the consensus that each other process (faulty or non faulty) would have reached as the reached consensus by some </a:t>
            </a:r>
            <a:r>
              <a:rPr lang="en-IN" dirty="0" err="1"/>
              <a:t>Pk</a:t>
            </a:r>
            <a:r>
              <a:rPr lang="en-IN" dirty="0"/>
              <a:t> is the majority of his own array when he participated in the broadcast by Pk. That is, all non faulty process have the same array for all the processes (faulty and non faulty). Hence, the majority </a:t>
            </a:r>
            <a:r>
              <a:rPr lang="en-IN" dirty="0" err="1"/>
              <a:t>deicded</a:t>
            </a:r>
            <a:r>
              <a:rPr lang="en-IN" dirty="0"/>
              <a:t> by each non faulty process is the same as all have the same arrays. </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32</a:t>
            </a:fld>
            <a:endParaRPr lang="en-US"/>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0164-8C2C-114D-9DCB-0EAE109740DB}"/>
              </a:ext>
            </a:extLst>
          </p:cNvPr>
          <p:cNvSpPr>
            <a:spLocks noGrp="1"/>
          </p:cNvSpPr>
          <p:nvPr>
            <p:ph type="title"/>
          </p:nvPr>
        </p:nvSpPr>
        <p:spPr/>
        <p:txBody>
          <a:bodyPr/>
          <a:lstStyle/>
          <a:p>
            <a:r>
              <a:rPr lang="en-US" dirty="0"/>
              <a:t>Home Work</a:t>
            </a:r>
          </a:p>
        </p:txBody>
      </p:sp>
      <p:sp>
        <p:nvSpPr>
          <p:cNvPr id="3" name="Content Placeholder 2">
            <a:extLst>
              <a:ext uri="{FF2B5EF4-FFF2-40B4-BE49-F238E27FC236}">
                <a16:creationId xmlns:a16="http://schemas.microsoft.com/office/drawing/2014/main" id="{59139B5F-4386-904E-BF81-4E1AA2983045}"/>
              </a:ext>
            </a:extLst>
          </p:cNvPr>
          <p:cNvSpPr>
            <a:spLocks noGrp="1"/>
          </p:cNvSpPr>
          <p:nvPr>
            <p:ph idx="1"/>
          </p:nvPr>
        </p:nvSpPr>
        <p:spPr/>
        <p:txBody>
          <a:bodyPr/>
          <a:lstStyle/>
          <a:p>
            <a:r>
              <a:rPr lang="en-US" dirty="0"/>
              <a:t>Read</a:t>
            </a:r>
            <a:br>
              <a:rPr lang="en-US" dirty="0"/>
            </a:br>
            <a:br>
              <a:rPr lang="en-US" dirty="0"/>
            </a:br>
            <a:r>
              <a:rPr lang="en-US" dirty="0" err="1"/>
              <a:t>Paxos</a:t>
            </a:r>
            <a:r>
              <a:rPr lang="en-US" dirty="0"/>
              <a:t>- </a:t>
            </a:r>
            <a:r>
              <a:rPr lang="en-IN" b="0" dirty="0"/>
              <a:t> achieves consensus among a distributed set of computers that communicate via an asynchronous network. Provides </a:t>
            </a:r>
            <a:r>
              <a:rPr lang="en-IN" b="0" dirty="0" err="1"/>
              <a:t>aboratable</a:t>
            </a:r>
            <a:r>
              <a:rPr lang="en-IN" b="0" dirty="0"/>
              <a:t> consensus.</a:t>
            </a:r>
            <a:br>
              <a:rPr lang="en-US" b="0" dirty="0"/>
            </a:br>
            <a:r>
              <a:rPr lang="en-US" b="0" dirty="0">
                <a:hlinkClick r:id="rId2"/>
              </a:rPr>
              <a:t>https://people.cs.rutgers.edu/~pxk/417/notes/paxos.html</a:t>
            </a:r>
            <a:br>
              <a:rPr lang="en-US" b="0"/>
            </a:br>
            <a:endParaRPr lang="en-US" b="0" dirty="0"/>
          </a:p>
          <a:p>
            <a:r>
              <a:rPr lang="en-US" dirty="0"/>
              <a:t>Raft:</a:t>
            </a:r>
            <a:r>
              <a:rPr lang="en-US" b="0" dirty="0"/>
              <a:t> https://</a:t>
            </a:r>
            <a:r>
              <a:rPr lang="en-US" b="0" dirty="0" err="1"/>
              <a:t>www.freecodecamp.org</a:t>
            </a:r>
            <a:r>
              <a:rPr lang="en-US" b="0" dirty="0"/>
              <a:t>/news/in-search-of-an-understandable-consensus-algorithm-a-summary-4bc294c97e0d/</a:t>
            </a:r>
          </a:p>
        </p:txBody>
      </p:sp>
      <p:sp>
        <p:nvSpPr>
          <p:cNvPr id="5" name="Slide Number Placeholder 4">
            <a:extLst>
              <a:ext uri="{FF2B5EF4-FFF2-40B4-BE49-F238E27FC236}">
                <a16:creationId xmlns:a16="http://schemas.microsoft.com/office/drawing/2014/main" id="{096FB248-A994-EC4B-94E4-644B8B6069DC}"/>
              </a:ext>
            </a:extLst>
          </p:cNvPr>
          <p:cNvSpPr>
            <a:spLocks noGrp="1"/>
          </p:cNvSpPr>
          <p:nvPr>
            <p:ph type="sldNum" sz="quarter" idx="12"/>
          </p:nvPr>
        </p:nvSpPr>
        <p:spPr/>
        <p:txBody>
          <a:bodyPr/>
          <a:lstStyle/>
          <a:p>
            <a:fld id="{5C27D570-BF8C-42DF-B5C0-15D4E0E9C658}" type="slidenum">
              <a:rPr lang="en-US" smtClean="0"/>
              <a:pPr/>
              <a:t>33</a:t>
            </a:fld>
            <a:endParaRPr lang="en-US"/>
          </a:p>
        </p:txBody>
      </p:sp>
    </p:spTree>
    <p:extLst>
      <p:ext uri="{BB962C8B-B14F-4D97-AF65-F5344CB8AC3E}">
        <p14:creationId xmlns:p14="http://schemas.microsoft.com/office/powerpoint/2010/main" val="3783987891"/>
      </p:ext>
    </p:extLst>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DC53-499C-D74F-BEDE-8A9C070174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E15C94-FA55-E246-8AA5-6867667FB33D}"/>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1C10BBA0-932E-8642-A9F5-B8BB609492A4}"/>
              </a:ext>
            </a:extLst>
          </p:cNvPr>
          <p:cNvSpPr>
            <a:spLocks noGrp="1"/>
          </p:cNvSpPr>
          <p:nvPr>
            <p:ph type="sldNum" sz="quarter" idx="12"/>
          </p:nvPr>
        </p:nvSpPr>
        <p:spPr/>
        <p:txBody>
          <a:bodyPr/>
          <a:lstStyle/>
          <a:p>
            <a:fld id="{5C27D570-BF8C-42DF-B5C0-15D4E0E9C658}" type="slidenum">
              <a:rPr lang="en-US" smtClean="0"/>
              <a:pPr/>
              <a:t>34</a:t>
            </a:fld>
            <a:endParaRPr lang="en-US"/>
          </a:p>
        </p:txBody>
      </p:sp>
    </p:spTree>
    <p:extLst>
      <p:ext uri="{BB962C8B-B14F-4D97-AF65-F5344CB8AC3E}">
        <p14:creationId xmlns:p14="http://schemas.microsoft.com/office/powerpoint/2010/main" val="2015638426"/>
      </p:ext>
    </p:extLst>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a:t>Features</a:t>
            </a:r>
          </a:p>
        </p:txBody>
      </p:sp>
      <p:sp>
        <p:nvSpPr>
          <p:cNvPr id="274435" name="Rectangle 3"/>
          <p:cNvSpPr>
            <a:spLocks noGrp="1" noChangeArrowheads="1"/>
          </p:cNvSpPr>
          <p:nvPr>
            <p:ph idx="1"/>
          </p:nvPr>
        </p:nvSpPr>
        <p:spPr>
          <a:xfrm>
            <a:off x="762001" y="762000"/>
            <a:ext cx="9601200" cy="5715000"/>
          </a:xfrm>
        </p:spPr>
        <p:txBody>
          <a:bodyPr>
            <a:noAutofit/>
          </a:bodyPr>
          <a:lstStyle/>
          <a:p>
            <a:pPr marL="342900" indent="-342900" eaLnBrk="1" hangingPunct="1">
              <a:buFont typeface="Wingdings" panose="05000000000000000000" pitchFamily="2" charset="2"/>
              <a:buChar char="§"/>
              <a:defRPr/>
            </a:pPr>
            <a:r>
              <a:rPr lang="en-US" u="sng" dirty="0"/>
              <a:t>Termination</a:t>
            </a:r>
            <a:r>
              <a:rPr lang="en-US" dirty="0"/>
              <a:t>:  </a:t>
            </a:r>
            <a:r>
              <a:rPr lang="en-US" dirty="0">
                <a:solidFill>
                  <a:srgbClr val="000099"/>
                </a:solidFill>
              </a:rPr>
              <a:t>If </a:t>
            </a:r>
            <a:r>
              <a:rPr lang="en-US" i="1" dirty="0">
                <a:solidFill>
                  <a:srgbClr val="000099"/>
                </a:solidFill>
              </a:rPr>
              <a:t>Broadcast</a:t>
            </a:r>
            <a:r>
              <a:rPr lang="en-US" dirty="0">
                <a:solidFill>
                  <a:srgbClr val="000099"/>
                </a:solidFill>
              </a:rPr>
              <a:t>( </a:t>
            </a:r>
            <a:r>
              <a:rPr lang="en-US" i="1" dirty="0">
                <a:solidFill>
                  <a:srgbClr val="000099"/>
                </a:solidFill>
              </a:rPr>
              <a:t>N, t </a:t>
            </a:r>
            <a:r>
              <a:rPr lang="en-US" dirty="0">
                <a:solidFill>
                  <a:srgbClr val="000099"/>
                </a:solidFill>
              </a:rPr>
              <a:t>) is started in pulse 1, every process decides in pulse </a:t>
            </a:r>
            <a:r>
              <a:rPr lang="en-US" i="1" dirty="0">
                <a:solidFill>
                  <a:srgbClr val="000099"/>
                </a:solidFill>
              </a:rPr>
              <a:t>t + </a:t>
            </a:r>
            <a:r>
              <a:rPr lang="en-US" dirty="0">
                <a:solidFill>
                  <a:srgbClr val="000099"/>
                </a:solidFill>
              </a:rPr>
              <a:t>1</a:t>
            </a:r>
          </a:p>
          <a:p>
            <a:pPr eaLnBrk="1" hangingPunct="1">
              <a:defRPr/>
            </a:pPr>
            <a:endParaRPr lang="en-US" dirty="0"/>
          </a:p>
          <a:p>
            <a:pPr marL="342900" indent="-342900" eaLnBrk="1" hangingPunct="1">
              <a:buFont typeface="Wingdings" panose="05000000000000000000" pitchFamily="2" charset="2"/>
              <a:buChar char="§"/>
              <a:defRPr/>
            </a:pPr>
            <a:r>
              <a:rPr lang="en-US" u="sng" dirty="0"/>
              <a:t>Dependence</a:t>
            </a:r>
            <a:r>
              <a:rPr lang="en-US" dirty="0">
                <a:solidFill>
                  <a:srgbClr val="000099"/>
                </a:solidFill>
              </a:rPr>
              <a:t>: If the general is correct, if there are </a:t>
            </a:r>
            <a:r>
              <a:rPr lang="en-US" i="1" dirty="0">
                <a:solidFill>
                  <a:srgbClr val="000099"/>
                </a:solidFill>
              </a:rPr>
              <a:t>f</a:t>
            </a:r>
            <a:r>
              <a:rPr lang="en-US" dirty="0">
                <a:solidFill>
                  <a:srgbClr val="000099"/>
                </a:solidFill>
              </a:rPr>
              <a:t> faulty processes, and if </a:t>
            </a:r>
            <a:r>
              <a:rPr lang="en-US" i="1" dirty="0">
                <a:solidFill>
                  <a:srgbClr val="000099"/>
                </a:solidFill>
              </a:rPr>
              <a:t>N &gt; 2f + t, </a:t>
            </a:r>
            <a:r>
              <a:rPr lang="en-US" dirty="0">
                <a:solidFill>
                  <a:srgbClr val="000099"/>
                </a:solidFill>
              </a:rPr>
              <a:t>then all correct processes decide on the input of the general</a:t>
            </a:r>
          </a:p>
          <a:p>
            <a:pPr eaLnBrk="1" hangingPunct="1">
              <a:defRPr/>
            </a:pPr>
            <a:endParaRPr lang="en-US" dirty="0"/>
          </a:p>
          <a:p>
            <a:pPr marL="342900" indent="-342900" eaLnBrk="1" hangingPunct="1">
              <a:buFont typeface="Wingdings" panose="05000000000000000000" pitchFamily="2" charset="2"/>
              <a:buChar char="§"/>
              <a:defRPr/>
            </a:pPr>
            <a:r>
              <a:rPr lang="en-US" u="sng" dirty="0"/>
              <a:t>Agreement</a:t>
            </a:r>
            <a:r>
              <a:rPr lang="en-US" dirty="0"/>
              <a:t>:</a:t>
            </a:r>
            <a:r>
              <a:rPr lang="en-US" dirty="0">
                <a:solidFill>
                  <a:schemeClr val="tx1"/>
                </a:solidFill>
              </a:rPr>
              <a:t> </a:t>
            </a:r>
            <a:r>
              <a:rPr lang="en-US" dirty="0">
                <a:solidFill>
                  <a:srgbClr val="000099"/>
                </a:solidFill>
              </a:rPr>
              <a:t>All correct processes decide on the same value</a:t>
            </a:r>
          </a:p>
          <a:p>
            <a:pPr eaLnBrk="1" hangingPunct="1">
              <a:defRPr/>
            </a:pPr>
            <a:endParaRPr lang="en-US" dirty="0">
              <a:solidFill>
                <a:schemeClr val="tx1"/>
              </a:solidFill>
            </a:endParaRPr>
          </a:p>
          <a:p>
            <a:pPr eaLnBrk="1" hangingPunct="1">
              <a:buFontTx/>
              <a:buNone/>
              <a:defRPr/>
            </a:pPr>
            <a:r>
              <a:rPr lang="en-US" i="1" dirty="0">
                <a:solidFill>
                  <a:srgbClr val="C00000"/>
                </a:solidFill>
              </a:rPr>
              <a:t>The Broadcast</a:t>
            </a:r>
            <a:r>
              <a:rPr lang="en-US" dirty="0">
                <a:solidFill>
                  <a:srgbClr val="C00000"/>
                </a:solidFill>
              </a:rPr>
              <a:t>( </a:t>
            </a:r>
            <a:r>
              <a:rPr lang="en-US" i="1" dirty="0">
                <a:solidFill>
                  <a:srgbClr val="C00000"/>
                </a:solidFill>
              </a:rPr>
              <a:t>N, t </a:t>
            </a:r>
            <a:r>
              <a:rPr lang="en-US" dirty="0">
                <a:solidFill>
                  <a:srgbClr val="C00000"/>
                </a:solidFill>
              </a:rPr>
              <a:t>) </a:t>
            </a:r>
            <a:r>
              <a:rPr lang="en-US" i="1" dirty="0">
                <a:solidFill>
                  <a:srgbClr val="C00000"/>
                </a:solidFill>
              </a:rPr>
              <a:t>protocol is a t-Byzantine-robust broadcast protocol for t &lt; N/3</a:t>
            </a:r>
          </a:p>
          <a:p>
            <a:pPr eaLnBrk="1" hangingPunct="1">
              <a:buFontTx/>
              <a:buNone/>
              <a:defRPr/>
            </a:pPr>
            <a:endParaRPr lang="en-US" i="1" dirty="0">
              <a:solidFill>
                <a:srgbClr val="FF0000"/>
              </a:solidFill>
            </a:endParaRPr>
          </a:p>
          <a:p>
            <a:pPr eaLnBrk="1" hangingPunct="1">
              <a:buFontTx/>
              <a:buNone/>
              <a:defRPr/>
            </a:pPr>
            <a:r>
              <a:rPr lang="en-US" dirty="0">
                <a:solidFill>
                  <a:srgbClr val="006600"/>
                </a:solidFill>
              </a:rPr>
              <a:t>Time complexity: O( </a:t>
            </a:r>
            <a:r>
              <a:rPr lang="en-US" i="1" dirty="0">
                <a:solidFill>
                  <a:srgbClr val="006600"/>
                </a:solidFill>
              </a:rPr>
              <a:t>t </a:t>
            </a:r>
            <a:r>
              <a:rPr lang="en-US" dirty="0">
                <a:solidFill>
                  <a:srgbClr val="006600"/>
                </a:solidFill>
              </a:rPr>
              <a:t>+ 1 )     Message complexity: O(</a:t>
            </a:r>
            <a:r>
              <a:rPr lang="en-US" i="1" dirty="0">
                <a:solidFill>
                  <a:srgbClr val="006600"/>
                </a:solidFill>
              </a:rPr>
              <a:t> </a:t>
            </a:r>
            <a:r>
              <a:rPr lang="en-US" i="1" dirty="0" err="1">
                <a:solidFill>
                  <a:srgbClr val="006600"/>
                </a:solidFill>
              </a:rPr>
              <a:t>N</a:t>
            </a:r>
            <a:r>
              <a:rPr lang="en-US" i="1" baseline="30000" dirty="0" err="1">
                <a:solidFill>
                  <a:srgbClr val="006600"/>
                </a:solidFill>
              </a:rPr>
              <a:t>t</a:t>
            </a:r>
            <a:r>
              <a:rPr lang="en-US" i="1" dirty="0">
                <a:solidFill>
                  <a:srgbClr val="006600"/>
                </a:solidFill>
              </a:rPr>
              <a:t> </a:t>
            </a:r>
            <a:r>
              <a:rPr lang="en-US" dirty="0">
                <a:solidFill>
                  <a:srgbClr val="006600"/>
                </a:solidFill>
              </a:rPr>
              <a:t>)</a:t>
            </a:r>
            <a:endParaRPr lang="en-US" i="1" baseline="30000" dirty="0">
              <a:solidFill>
                <a:srgbClr val="006600"/>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Current status:</a:t>
            </a:r>
          </a:p>
          <a:p>
            <a:r>
              <a:rPr lang="en-IN" dirty="0"/>
              <a:t>We have systems for authenticating </a:t>
            </a:r>
            <a:r>
              <a:rPr lang="en-IN" dirty="0" err="1"/>
              <a:t>msgs</a:t>
            </a:r>
            <a:r>
              <a:rPr lang="en-IN" dirty="0"/>
              <a:t> today. Hence if some process forges a received message or tampers with it before relaying it ahead, then, the </a:t>
            </a:r>
            <a:r>
              <a:rPr lang="en-IN" dirty="0" err="1"/>
              <a:t>receipient</a:t>
            </a:r>
            <a:r>
              <a:rPr lang="en-IN" dirty="0"/>
              <a:t> can detect the forgery. Thus faulty processes can inflict less damage.</a:t>
            </a:r>
          </a:p>
        </p:txBody>
      </p:sp>
      <p:sp>
        <p:nvSpPr>
          <p:cNvPr id="5" name="Slide Number Placeholder 4"/>
          <p:cNvSpPr>
            <a:spLocks noGrp="1"/>
          </p:cNvSpPr>
          <p:nvPr>
            <p:ph type="sldNum" sz="quarter" idx="12"/>
          </p:nvPr>
        </p:nvSpPr>
        <p:spPr/>
        <p:txBody>
          <a:bodyPr/>
          <a:lstStyle/>
          <a:p>
            <a:fld id="{5C27D570-BF8C-42DF-B5C0-15D4E0E9C658}" type="slidenum">
              <a:rPr lang="en-US" smtClean="0"/>
              <a:pPr/>
              <a:t>36</a:t>
            </a:fld>
            <a:endParaRPr lang="en-US"/>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C02C54-702C-4AB2-B359-EBD12BC9A8D8}" type="slidenum">
              <a:rPr lang="en-US" smtClean="0"/>
              <a:pPr/>
              <a:t>37</a:t>
            </a:fld>
            <a:endParaRPr lang="en-US"/>
          </a:p>
        </p:txBody>
      </p:sp>
      <p:sp>
        <p:nvSpPr>
          <p:cNvPr id="5" name="Text Box 4"/>
          <p:cNvSpPr txBox="1">
            <a:spLocks noChangeArrowheads="1"/>
          </p:cNvSpPr>
          <p:nvPr/>
        </p:nvSpPr>
        <p:spPr bwMode="auto">
          <a:xfrm>
            <a:off x="595274" y="500042"/>
            <a:ext cx="10572823" cy="830997"/>
          </a:xfrm>
          <a:prstGeom prst="rect">
            <a:avLst/>
          </a:prstGeom>
          <a:noFill/>
          <a:ln w="9525">
            <a:noFill/>
            <a:miter lim="800000"/>
            <a:headEnd/>
            <a:tailEnd/>
          </a:ln>
          <a:effectLst/>
        </p:spPr>
        <p:txBody>
          <a:bodyPr wrap="square">
            <a:spAutoFit/>
          </a:bodyPr>
          <a:lstStyle/>
          <a:p>
            <a:pPr>
              <a:defRPr/>
            </a:pPr>
            <a:r>
              <a:rPr lang="en-US" sz="2400" i="1" dirty="0">
                <a:solidFill>
                  <a:srgbClr val="000099"/>
                </a:solidFill>
                <a:effectLst>
                  <a:outerShdw blurRad="38100" dist="38100" dir="2700000" algn="tl">
                    <a:srgbClr val="C0C0C0"/>
                  </a:outerShdw>
                </a:effectLst>
                <a:latin typeface="Arial" charset="0"/>
              </a:rPr>
              <a:t>Byzantine solution does not exist for   - </a:t>
            </a:r>
            <a:r>
              <a:rPr lang="en-US" sz="2400" i="1" dirty="0">
                <a:solidFill>
                  <a:srgbClr val="FF0000"/>
                </a:solidFill>
                <a:effectLst>
                  <a:outerShdw blurRad="38100" dist="38100" dir="2700000" algn="tl">
                    <a:srgbClr val="C0C0C0"/>
                  </a:outerShdw>
                </a:effectLst>
                <a:latin typeface="Arial" charset="0"/>
              </a:rPr>
              <a:t>not to be done</a:t>
            </a:r>
            <a:br>
              <a:rPr lang="en-US" sz="2400" i="1" dirty="0">
                <a:solidFill>
                  <a:srgbClr val="000099"/>
                </a:solidFill>
                <a:effectLst>
                  <a:outerShdw blurRad="38100" dist="38100" dir="2700000" algn="tl">
                    <a:srgbClr val="C0C0C0"/>
                  </a:outerShdw>
                </a:effectLst>
                <a:latin typeface="Arial" charset="0"/>
              </a:rPr>
            </a:br>
            <a:r>
              <a:rPr lang="en-US" sz="2400" i="1" dirty="0">
                <a:solidFill>
                  <a:srgbClr val="000099"/>
                </a:solidFill>
                <a:effectLst>
                  <a:outerShdw blurRad="38100" dist="38100" dir="2700000" algn="tl">
                    <a:srgbClr val="C0C0C0"/>
                  </a:outerShdw>
                </a:effectLst>
                <a:latin typeface="Arial" charset="0"/>
              </a:rPr>
              <a:t>N generals and N/3 faulty generals</a:t>
            </a:r>
          </a:p>
        </p:txBody>
      </p:sp>
      <p:sp>
        <p:nvSpPr>
          <p:cNvPr id="6" name="TextBox 5"/>
          <p:cNvSpPr txBox="1"/>
          <p:nvPr/>
        </p:nvSpPr>
        <p:spPr>
          <a:xfrm>
            <a:off x="738150" y="1785926"/>
            <a:ext cx="10748455" cy="4708981"/>
          </a:xfrm>
          <a:prstGeom prst="rect">
            <a:avLst/>
          </a:prstGeom>
          <a:noFill/>
        </p:spPr>
        <p:txBody>
          <a:bodyPr wrap="none" rtlCol="0">
            <a:spAutoFit/>
          </a:bodyPr>
          <a:lstStyle/>
          <a:p>
            <a:r>
              <a:rPr lang="en-IN" sz="2000" b="0" dirty="0"/>
              <a:t>Idea:</a:t>
            </a:r>
            <a:br>
              <a:rPr lang="en-IN" sz="2000" b="0" dirty="0"/>
            </a:br>
            <a:r>
              <a:rPr lang="en-IN" sz="2000" b="0" dirty="0"/>
              <a:t>Let the protocol that achieves agreement for  N&lt;=3f generals and f faulty general be </a:t>
            </a:r>
          </a:p>
          <a:p>
            <a:r>
              <a:rPr lang="en-IN" sz="2000" b="0" dirty="0"/>
              <a:t>represented as P(N&lt;=3f,f ). Then, to show that P(3,1) is solvable. </a:t>
            </a:r>
            <a:r>
              <a:rPr lang="en-IN" sz="2000" b="0" dirty="0" err="1"/>
              <a:t>Howver</a:t>
            </a:r>
            <a:r>
              <a:rPr lang="en-IN" sz="2000" b="0" dirty="0"/>
              <a:t> we have already </a:t>
            </a:r>
            <a:br>
              <a:rPr lang="en-IN" sz="2000" b="0" dirty="0"/>
            </a:br>
            <a:r>
              <a:rPr lang="en-IN" sz="2000" b="0" dirty="0"/>
              <a:t>shown that P(3,1) cant be solved. Hence P(N&lt;=3f,f)  cant be solved</a:t>
            </a:r>
          </a:p>
          <a:p>
            <a:endParaRPr lang="en-IN" sz="2000" b="0" dirty="0"/>
          </a:p>
          <a:p>
            <a:r>
              <a:rPr lang="en-IN" sz="2000" b="0" dirty="0"/>
              <a:t>Reduction:  From P(3,1) to P(N&lt;=3f,f)</a:t>
            </a:r>
          </a:p>
          <a:p>
            <a:r>
              <a:rPr lang="en-IN" sz="2000" b="0" dirty="0"/>
              <a:t>Idea: Put all f faulty generals into one group G1 and the others into two more groups G2 and G3. </a:t>
            </a:r>
            <a:br>
              <a:rPr lang="en-IN" sz="2000" b="0" dirty="0"/>
            </a:br>
            <a:r>
              <a:rPr lang="en-IN" sz="2000" b="0" dirty="0"/>
              <a:t>Each group has at most N/3 generals. </a:t>
            </a:r>
            <a:br>
              <a:rPr lang="en-IN" sz="2000" b="0" dirty="0"/>
            </a:br>
            <a:r>
              <a:rPr lang="en-IN" sz="2000" b="0" dirty="0"/>
              <a:t>In our system of 3 processes P1, P2 and P3 let P1 simulate G1, P2 simulate G2 and P3 simulate G3.</a:t>
            </a:r>
          </a:p>
          <a:p>
            <a:r>
              <a:rPr lang="en-IN" sz="2000" b="0" dirty="0"/>
              <a:t>Simulate would mean that whatever would be done by the processes in G1 is now done as local </a:t>
            </a:r>
            <a:br>
              <a:rPr lang="en-IN" sz="2000" b="0" dirty="0"/>
            </a:br>
            <a:r>
              <a:rPr lang="en-IN" sz="2000" b="0" dirty="0"/>
              <a:t>computations inside P1. Any exchange of information between nodes of </a:t>
            </a:r>
            <a:r>
              <a:rPr lang="en-IN" sz="2000" b="0" dirty="0" err="1"/>
              <a:t>Gi</a:t>
            </a:r>
            <a:r>
              <a:rPr lang="en-IN" sz="2000" b="0" dirty="0"/>
              <a:t> and </a:t>
            </a:r>
            <a:r>
              <a:rPr lang="en-IN" sz="2000" b="0" dirty="0" err="1"/>
              <a:t>Gj</a:t>
            </a:r>
            <a:r>
              <a:rPr lang="en-IN" sz="2000" b="0" dirty="0"/>
              <a:t> is now done </a:t>
            </a:r>
            <a:br>
              <a:rPr lang="en-IN" sz="2000" b="0" dirty="0"/>
            </a:br>
            <a:r>
              <a:rPr lang="en-IN" sz="2000" b="0" dirty="0"/>
              <a:t>between Pi and </a:t>
            </a:r>
            <a:r>
              <a:rPr lang="en-IN" sz="2000" b="0" dirty="0" err="1"/>
              <a:t>Pj</a:t>
            </a:r>
            <a:r>
              <a:rPr lang="en-IN" sz="2000" b="0" dirty="0"/>
              <a:t>. However we know that P1, P2, P3 can not reach an agreement when one of them is </a:t>
            </a:r>
            <a:br>
              <a:rPr lang="en-IN" sz="2000" b="0" dirty="0"/>
            </a:br>
            <a:r>
              <a:rPr lang="en-IN" sz="2000" b="0" dirty="0"/>
              <a:t>faulty. Hence contradiction.</a:t>
            </a:r>
          </a:p>
          <a:p>
            <a:r>
              <a:rPr lang="en-IN" sz="2000" b="0" dirty="0"/>
              <a:t>Why cant I put more than N/3 into G2 and G3 to show that it cant work any </a:t>
            </a:r>
            <a:r>
              <a:rPr lang="en-IN" sz="2000" b="0" dirty="0" err="1"/>
              <a:t>N,f</a:t>
            </a:r>
            <a:r>
              <a:rPr lang="en-IN" sz="2000" b="0" dirty="0"/>
              <a:t>?</a:t>
            </a:r>
            <a:br>
              <a:rPr lang="en-IN" sz="2000" b="0" dirty="0"/>
            </a:br>
            <a:r>
              <a:rPr lang="en-IN" sz="2000" b="0" dirty="0"/>
              <a:t>The reduction is recursive and that is why groups have to be of equal size. </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2FBF-0632-054D-A9B2-D6FEB3444633}"/>
              </a:ext>
            </a:extLst>
          </p:cNvPr>
          <p:cNvSpPr>
            <a:spLocks noGrp="1"/>
          </p:cNvSpPr>
          <p:nvPr>
            <p:ph type="title"/>
          </p:nvPr>
        </p:nvSpPr>
        <p:spPr>
          <a:xfrm>
            <a:off x="507999" y="152718"/>
            <a:ext cx="11379200" cy="6876682"/>
          </a:xfrm>
        </p:spPr>
        <p:txBody>
          <a:bodyPr>
            <a:normAutofit fontScale="90000"/>
          </a:bodyPr>
          <a:lstStyle/>
          <a:p>
            <a:r>
              <a:rPr lang="en-US" dirty="0"/>
              <a:t>For crash failure, if actual </a:t>
            </a:r>
            <a:r>
              <a:rPr lang="en-US" dirty="0" err="1"/>
              <a:t>crahes</a:t>
            </a:r>
            <a:r>
              <a:rPr lang="en-US" dirty="0"/>
              <a:t> is f+1 then is consensus sure to fail? No. may fail. Suppose all processes send each other in first round and then failed.</a:t>
            </a:r>
            <a:br>
              <a:rPr lang="en-US" dirty="0"/>
            </a:br>
            <a:br>
              <a:rPr lang="en-US" dirty="0"/>
            </a:br>
            <a:br>
              <a:rPr lang="en-US" dirty="0"/>
            </a:br>
            <a:br>
              <a:rPr lang="en-US" dirty="0"/>
            </a:br>
            <a:r>
              <a:rPr lang="en-US" dirty="0"/>
              <a:t>Is no fault the worst case scenario for crash failure algorithm?</a:t>
            </a:r>
            <a:br>
              <a:rPr lang="en-US" dirty="0"/>
            </a:br>
            <a:r>
              <a:rPr lang="en-US" dirty="0"/>
              <a:t>No, if no fault then end of first round everyone gets </a:t>
            </a:r>
            <a:r>
              <a:rPr lang="en-US" dirty="0" err="1"/>
              <a:t>everyones</a:t>
            </a:r>
            <a:r>
              <a:rPr lang="en-US" dirty="0"/>
              <a:t> </a:t>
            </a:r>
            <a:r>
              <a:rPr lang="en-US" dirty="0" err="1"/>
              <a:t>msgs</a:t>
            </a:r>
            <a:r>
              <a:rPr lang="en-US" dirty="0"/>
              <a:t>. Finds min. In second round everyone sends each other the </a:t>
            </a:r>
            <a:r>
              <a:rPr lang="en-US" dirty="0" err="1"/>
              <a:t>sme</a:t>
            </a:r>
            <a:r>
              <a:rPr lang="en-US" dirty="0"/>
              <a:t> min value and so no third round.</a:t>
            </a:r>
            <a:br>
              <a:rPr lang="en-US" dirty="0"/>
            </a:br>
            <a:br>
              <a:rPr lang="en-US" dirty="0"/>
            </a:br>
            <a:r>
              <a:rPr lang="en-US" dirty="0"/>
              <a:t>What is worst case scenario?</a:t>
            </a:r>
            <a:br>
              <a:rPr lang="en-US" dirty="0"/>
            </a:br>
            <a:r>
              <a:rPr lang="en-US" dirty="0"/>
              <a:t>Q1 holds min. sends to q2 and no one else and fails. </a:t>
            </a:r>
            <a:br>
              <a:rPr lang="en-US" dirty="0"/>
            </a:br>
            <a:r>
              <a:rPr lang="en-US" dirty="0"/>
              <a:t>So in round f the </a:t>
            </a:r>
            <a:r>
              <a:rPr lang="en-US" dirty="0" err="1"/>
              <a:t>fth</a:t>
            </a:r>
            <a:r>
              <a:rPr lang="en-US" dirty="0"/>
              <a:t> failure nodes sends to node q(f+1) and fails.</a:t>
            </a:r>
            <a:br>
              <a:rPr lang="en-US" dirty="0"/>
            </a:br>
            <a:r>
              <a:rPr lang="en-US" dirty="0"/>
              <a:t>In Round f+1 everyone gets the min and stops.</a:t>
            </a:r>
            <a:br>
              <a:rPr lang="en-US" dirty="0"/>
            </a:br>
            <a:r>
              <a:rPr lang="en-US" dirty="0"/>
              <a:t>Number of </a:t>
            </a:r>
            <a:r>
              <a:rPr lang="en-US" dirty="0" err="1"/>
              <a:t>msgs</a:t>
            </a:r>
            <a:r>
              <a:rPr lang="en-US" dirty="0"/>
              <a:t>:</a:t>
            </a:r>
            <a:br>
              <a:rPr lang="en-US" dirty="0"/>
            </a:br>
            <a:endParaRPr lang="en-US" dirty="0"/>
          </a:p>
        </p:txBody>
      </p:sp>
      <p:sp>
        <p:nvSpPr>
          <p:cNvPr id="3" name="Footer Placeholder 2">
            <a:extLst>
              <a:ext uri="{FF2B5EF4-FFF2-40B4-BE49-F238E27FC236}">
                <a16:creationId xmlns:a16="http://schemas.microsoft.com/office/drawing/2014/main" id="{29AADC0F-FA61-684A-A976-9FCB33D52AFF}"/>
              </a:ext>
            </a:extLst>
          </p:cNvPr>
          <p:cNvSpPr>
            <a:spLocks noGrp="1"/>
          </p:cNvSpPr>
          <p:nvPr>
            <p:ph type="ftr" sz="quarter" idx="11"/>
          </p:nvPr>
        </p:nvSpPr>
        <p:spPr/>
        <p:txBody>
          <a:bodyPr/>
          <a:lstStyle/>
          <a:p>
            <a:r>
              <a:rPr lang="en-IN"/>
              <a:t>INDIAN INSTITUTE OF TECHNOLOGY KHARAGPUR</a:t>
            </a:r>
            <a:endParaRPr lang="en-US"/>
          </a:p>
        </p:txBody>
      </p:sp>
      <p:sp>
        <p:nvSpPr>
          <p:cNvPr id="4" name="Slide Number Placeholder 3">
            <a:extLst>
              <a:ext uri="{FF2B5EF4-FFF2-40B4-BE49-F238E27FC236}">
                <a16:creationId xmlns:a16="http://schemas.microsoft.com/office/drawing/2014/main" id="{90ECF218-A45E-3C4D-8895-093538F732A7}"/>
              </a:ext>
            </a:extLst>
          </p:cNvPr>
          <p:cNvSpPr>
            <a:spLocks noGrp="1"/>
          </p:cNvSpPr>
          <p:nvPr>
            <p:ph type="sldNum" sz="quarter" idx="12"/>
          </p:nvPr>
        </p:nvSpPr>
        <p:spPr/>
        <p:txBody>
          <a:bodyPr/>
          <a:lstStyle/>
          <a:p>
            <a:fld id="{58C02C54-702C-4AB2-B359-EBD12BC9A8D8}" type="slidenum">
              <a:rPr lang="en-US" smtClean="0"/>
              <a:pPr/>
              <a:t>38</a:t>
            </a:fld>
            <a:endParaRPr lang="en-US"/>
          </a:p>
        </p:txBody>
      </p:sp>
    </p:spTree>
    <p:extLst>
      <p:ext uri="{BB962C8B-B14F-4D97-AF65-F5344CB8AC3E}">
        <p14:creationId xmlns:p14="http://schemas.microsoft.com/office/powerpoint/2010/main" val="104090304"/>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Screenshot (173).png"/>
          <p:cNvPicPr>
            <a:picLocks noGrp="1" noChangeAspect="1"/>
          </p:cNvPicPr>
          <p:nvPr>
            <p:ph idx="1"/>
          </p:nvPr>
        </p:nvPicPr>
        <p:blipFill>
          <a:blip r:embed="rId2"/>
          <a:stretch>
            <a:fillRect/>
          </a:stretch>
        </p:blipFill>
        <p:spPr>
          <a:xfrm>
            <a:off x="523836" y="-1"/>
            <a:ext cx="9644130" cy="7095437"/>
          </a:xfrm>
        </p:spPr>
      </p:pic>
      <p:sp>
        <p:nvSpPr>
          <p:cNvPr id="5" name="Slide Number Placeholder 4"/>
          <p:cNvSpPr>
            <a:spLocks noGrp="1"/>
          </p:cNvSpPr>
          <p:nvPr>
            <p:ph type="sldNum" sz="quarter" idx="12"/>
          </p:nvPr>
        </p:nvSpPr>
        <p:spPr/>
        <p:txBody>
          <a:bodyPr/>
          <a:lstStyle/>
          <a:p>
            <a:fld id="{5C27D570-BF8C-42DF-B5C0-15D4E0E9C658}" type="slidenum">
              <a:rPr lang="en-US" smtClean="0"/>
              <a:pPr/>
              <a:t>4</a:t>
            </a:fld>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Consensus in Distributed Systems</a:t>
            </a:r>
          </a:p>
        </p:txBody>
      </p:sp>
      <p:sp>
        <p:nvSpPr>
          <p:cNvPr id="3" name="Content Placeholder 2"/>
          <p:cNvSpPr>
            <a:spLocks noGrp="1"/>
          </p:cNvSpPr>
          <p:nvPr>
            <p:ph idx="1"/>
          </p:nvPr>
        </p:nvSpPr>
        <p:spPr/>
        <p:txBody>
          <a:bodyPr/>
          <a:lstStyle/>
          <a:p>
            <a:r>
              <a:rPr lang="en-IN" b="0" dirty="0"/>
              <a:t>Designed to achieve reliability in a network involving multiple unreliable nodes.</a:t>
            </a:r>
          </a:p>
          <a:p>
            <a:r>
              <a:rPr lang="en-IN" b="0" dirty="0"/>
              <a:t>Required for decisions like</a:t>
            </a:r>
          </a:p>
          <a:p>
            <a:r>
              <a:rPr lang="en-IN" b="0" dirty="0"/>
              <a:t>- Whether to commit a distributed transaction to a database</a:t>
            </a:r>
          </a:p>
          <a:p>
            <a:pPr>
              <a:buFontTx/>
              <a:buChar char="-"/>
            </a:pPr>
            <a:r>
              <a:rPr lang="en-IN" b="0" dirty="0"/>
              <a:t> Consensus on leader (leader election)</a:t>
            </a:r>
          </a:p>
          <a:p>
            <a:pPr>
              <a:buFontTx/>
              <a:buChar char="-"/>
            </a:pPr>
            <a:r>
              <a:rPr lang="en-IN" b="0" dirty="0"/>
              <a:t> What is the current value of the variable</a:t>
            </a:r>
          </a:p>
        </p:txBody>
      </p:sp>
      <p:sp>
        <p:nvSpPr>
          <p:cNvPr id="5" name="Slide Number Placeholder 4"/>
          <p:cNvSpPr>
            <a:spLocks noGrp="1"/>
          </p:cNvSpPr>
          <p:nvPr>
            <p:ph type="sldNum" sz="quarter" idx="12"/>
          </p:nvPr>
        </p:nvSpPr>
        <p:spPr/>
        <p:txBody>
          <a:bodyPr/>
          <a:lstStyle/>
          <a:p>
            <a:fld id="{5C27D570-BF8C-42DF-B5C0-15D4E0E9C658}" type="slidenum">
              <a:rPr lang="en-US" smtClean="0"/>
              <a:pPr/>
              <a:t>5</a:t>
            </a:fld>
            <a:endParaRPr lang="en-US"/>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AD4F-1A53-A24B-A126-B2254CB72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B73C6F-6845-0B47-9F5B-DC53259E629F}"/>
              </a:ext>
            </a:extLst>
          </p:cNvPr>
          <p:cNvSpPr>
            <a:spLocks noGrp="1"/>
          </p:cNvSpPr>
          <p:nvPr>
            <p:ph idx="1"/>
          </p:nvPr>
        </p:nvSpPr>
        <p:spPr/>
        <p:txBody>
          <a:bodyPr/>
          <a:lstStyle/>
          <a:p>
            <a:r>
              <a:rPr lang="en-US" dirty="0"/>
              <a:t>Crash Failures: Process crashes and remains down for the rest of the computation</a:t>
            </a:r>
            <a:br>
              <a:rPr lang="en-US" dirty="0"/>
            </a:br>
            <a:br>
              <a:rPr lang="en-US" dirty="0"/>
            </a:br>
            <a:r>
              <a:rPr lang="en-US" dirty="0"/>
              <a:t>Byzantine faults: No crashes but components behave in a malicious way. It will try to mislead the other processes.</a:t>
            </a:r>
          </a:p>
        </p:txBody>
      </p:sp>
      <p:sp>
        <p:nvSpPr>
          <p:cNvPr id="5" name="Slide Number Placeholder 4">
            <a:extLst>
              <a:ext uri="{FF2B5EF4-FFF2-40B4-BE49-F238E27FC236}">
                <a16:creationId xmlns:a16="http://schemas.microsoft.com/office/drawing/2014/main" id="{84205EA6-8A2F-5242-ADB8-E90E6CE6ED42}"/>
              </a:ext>
            </a:extLst>
          </p:cNvPr>
          <p:cNvSpPr>
            <a:spLocks noGrp="1"/>
          </p:cNvSpPr>
          <p:nvPr>
            <p:ph type="sldNum" sz="quarter" idx="12"/>
          </p:nvPr>
        </p:nvSpPr>
        <p:spPr/>
        <p:txBody>
          <a:bodyPr/>
          <a:lstStyle/>
          <a:p>
            <a:fld id="{5C27D570-BF8C-42DF-B5C0-15D4E0E9C658}" type="slidenum">
              <a:rPr lang="en-US" smtClean="0"/>
              <a:pPr/>
              <a:t>6</a:t>
            </a:fld>
            <a:endParaRPr lang="en-US"/>
          </a:p>
        </p:txBody>
      </p:sp>
    </p:spTree>
    <p:extLst>
      <p:ext uri="{BB962C8B-B14F-4D97-AF65-F5344CB8AC3E}">
        <p14:creationId xmlns:p14="http://schemas.microsoft.com/office/powerpoint/2010/main" val="2311740341"/>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a:bodyPr>
          <a:lstStyle/>
          <a:p>
            <a:pPr eaLnBrk="1" hangingPunct="1">
              <a:buFontTx/>
              <a:buNone/>
              <a:defRPr/>
            </a:pPr>
            <a:r>
              <a:rPr lang="en-US" b="0" dirty="0">
                <a:solidFill>
                  <a:srgbClr val="000099"/>
                </a:solidFill>
              </a:rPr>
              <a:t> n processes,</a:t>
            </a:r>
          </a:p>
          <a:p>
            <a:pPr eaLnBrk="1" hangingPunct="1">
              <a:buFontTx/>
              <a:buNone/>
              <a:defRPr/>
            </a:pPr>
            <a:r>
              <a:rPr lang="en-US" b="0" dirty="0">
                <a:solidFill>
                  <a:srgbClr val="000099"/>
                </a:solidFill>
              </a:rPr>
              <a:t> </a:t>
            </a:r>
            <a:r>
              <a:rPr lang="en-US" b="0" dirty="0" err="1">
                <a:solidFill>
                  <a:srgbClr val="000099"/>
                </a:solidFill>
              </a:rPr>
              <a:t>upto</a:t>
            </a:r>
            <a:r>
              <a:rPr lang="en-US" b="0" dirty="0">
                <a:solidFill>
                  <a:srgbClr val="000099"/>
                </a:solidFill>
              </a:rPr>
              <a:t> f &lt; n processes may fail. </a:t>
            </a:r>
          </a:p>
          <a:p>
            <a:pPr eaLnBrk="1" hangingPunct="1">
              <a:buFontTx/>
              <a:buNone/>
              <a:defRPr/>
            </a:pPr>
            <a:r>
              <a:rPr lang="en-US" b="0" dirty="0">
                <a:solidFill>
                  <a:srgbClr val="000099"/>
                </a:solidFill>
              </a:rPr>
              <a:t>Crash failure indicates that the node can crash before/between/after sending </a:t>
            </a:r>
            <a:r>
              <a:rPr lang="en-US" b="0" dirty="0" err="1">
                <a:solidFill>
                  <a:srgbClr val="000099"/>
                </a:solidFill>
              </a:rPr>
              <a:t>msgs</a:t>
            </a:r>
            <a:r>
              <a:rPr lang="en-US" b="0" dirty="0">
                <a:solidFill>
                  <a:srgbClr val="000099"/>
                </a:solidFill>
              </a:rPr>
              <a:t> but wont send wrong messages. Once it crashes it stops participating in any further activity forever.</a:t>
            </a:r>
          </a:p>
          <a:p>
            <a:pPr eaLnBrk="1" hangingPunct="1">
              <a:buFontTx/>
              <a:buNone/>
              <a:defRPr/>
            </a:pPr>
            <a:endParaRPr lang="en-US" b="0" dirty="0">
              <a:solidFill>
                <a:srgbClr val="000099"/>
              </a:solidFill>
            </a:endParaRPr>
          </a:p>
          <a:p>
            <a:pPr eaLnBrk="1" hangingPunct="1">
              <a:buFontTx/>
              <a:buNone/>
              <a:defRPr/>
            </a:pPr>
            <a:endParaRPr lang="en-US" b="0" dirty="0">
              <a:solidFill>
                <a:srgbClr val="000099"/>
              </a:solidFill>
            </a:endParaRPr>
          </a:p>
          <a:p>
            <a:pPr>
              <a:defRPr/>
            </a:pPr>
            <a:r>
              <a:rPr lang="en-US" b="0" dirty="0">
                <a:solidFill>
                  <a:srgbClr val="000099"/>
                </a:solidFill>
              </a:rPr>
              <a:t>All processes need to agree on the initial value of one of the processes . The value agreed upon can also be that of a crashed process.</a:t>
            </a:r>
            <a:br>
              <a:rPr lang="en-US" b="0" dirty="0">
                <a:solidFill>
                  <a:srgbClr val="000099"/>
                </a:solidFill>
              </a:rPr>
            </a:br>
            <a:br>
              <a:rPr lang="en-US" b="0" dirty="0">
                <a:solidFill>
                  <a:srgbClr val="000099"/>
                </a:solidFill>
              </a:rPr>
            </a:br>
            <a:r>
              <a:rPr lang="en-US" dirty="0"/>
              <a:t>Statement: If there are at most f faulty processes; then, in f+1 rounds, the algorithm reaches agreement for f&lt;n.</a:t>
            </a:r>
          </a:p>
          <a:p>
            <a:pPr eaLnBrk="1" hangingPunct="1">
              <a:buFontTx/>
              <a:buNone/>
              <a:defRPr/>
            </a:pPr>
            <a:endParaRPr lang="en-US" b="0" dirty="0">
              <a:solidFill>
                <a:srgbClr val="000099"/>
              </a:solidFill>
            </a:endParaRPr>
          </a:p>
          <a:p>
            <a:pPr eaLnBrk="1" hangingPunct="1">
              <a:buFontTx/>
              <a:buNone/>
              <a:defRPr/>
            </a:pPr>
            <a:endParaRPr lang="en-US" b="0" dirty="0">
              <a:solidFill>
                <a:srgbClr val="000099"/>
              </a:solidFill>
            </a:endParaRPr>
          </a:p>
        </p:txBody>
      </p:sp>
      <p:sp>
        <p:nvSpPr>
          <p:cNvPr id="3" name="Slide Number Placeholder 2"/>
          <p:cNvSpPr>
            <a:spLocks noGrp="1"/>
          </p:cNvSpPr>
          <p:nvPr>
            <p:ph type="sldNum" sz="quarter" idx="12"/>
          </p:nvPr>
        </p:nvSpPr>
        <p:spPr/>
        <p:txBody>
          <a:bodyPr/>
          <a:lstStyle/>
          <a:p>
            <a:fld id="{5C27D570-BF8C-42DF-B5C0-15D4E0E9C658}" type="slidenum">
              <a:rPr lang="en-US" smtClean="0"/>
              <a:pPr/>
              <a:t>7</a:t>
            </a:fld>
            <a:endParaRPr lang="en-US"/>
          </a:p>
        </p:txBody>
      </p:sp>
    </p:spTree>
    <p:extLst>
      <p:ext uri="{BB962C8B-B14F-4D97-AF65-F5344CB8AC3E}">
        <p14:creationId xmlns:p14="http://schemas.microsoft.com/office/powerpoint/2010/main" val="3654886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fontScale="92500" lnSpcReduction="10000"/>
          </a:bodyPr>
          <a:lstStyle/>
          <a:p>
            <a:pPr eaLnBrk="1" hangingPunct="1">
              <a:buFontTx/>
              <a:buNone/>
              <a:defRPr/>
            </a:pPr>
            <a:r>
              <a:rPr lang="en-US" b="0" dirty="0">
                <a:solidFill>
                  <a:srgbClr val="000099"/>
                </a:solidFill>
              </a:rPr>
              <a:t> n processes,</a:t>
            </a:r>
          </a:p>
          <a:p>
            <a:pPr eaLnBrk="1" hangingPunct="1">
              <a:buFontTx/>
              <a:buNone/>
              <a:defRPr/>
            </a:pPr>
            <a:r>
              <a:rPr lang="en-US" b="0" dirty="0">
                <a:solidFill>
                  <a:srgbClr val="000099"/>
                </a:solidFill>
              </a:rPr>
              <a:t> </a:t>
            </a:r>
            <a:r>
              <a:rPr lang="en-US" b="0" dirty="0" err="1">
                <a:solidFill>
                  <a:srgbClr val="000099"/>
                </a:solidFill>
              </a:rPr>
              <a:t>upto</a:t>
            </a:r>
            <a:r>
              <a:rPr lang="en-US" b="0" dirty="0">
                <a:solidFill>
                  <a:srgbClr val="000099"/>
                </a:solidFill>
              </a:rPr>
              <a:t> f &lt; n processes may fail. </a:t>
            </a:r>
          </a:p>
          <a:p>
            <a:pPr eaLnBrk="1" hangingPunct="1">
              <a:buFontTx/>
              <a:buNone/>
              <a:defRPr/>
            </a:pPr>
            <a:r>
              <a:rPr lang="en-US" b="0" dirty="0">
                <a:solidFill>
                  <a:srgbClr val="000099"/>
                </a:solidFill>
              </a:rPr>
              <a:t>Crash failure indicates that the node can crash before/between/after sending </a:t>
            </a:r>
            <a:r>
              <a:rPr lang="en-US" b="0" dirty="0" err="1">
                <a:solidFill>
                  <a:srgbClr val="000099"/>
                </a:solidFill>
              </a:rPr>
              <a:t>msgs</a:t>
            </a:r>
            <a:r>
              <a:rPr lang="en-US" b="0" dirty="0">
                <a:solidFill>
                  <a:srgbClr val="000099"/>
                </a:solidFill>
              </a:rPr>
              <a:t> but wont send wrong messages. Once it crashes it stops participating in any further activity forever.</a:t>
            </a:r>
          </a:p>
          <a:p>
            <a:pPr eaLnBrk="1" hangingPunct="1">
              <a:buFontTx/>
              <a:buNone/>
              <a:defRPr/>
            </a:pPr>
            <a:r>
              <a:rPr lang="en-US" b="0" dirty="0">
                <a:solidFill>
                  <a:srgbClr val="000099"/>
                </a:solidFill>
              </a:rPr>
              <a:t>The consensus variable x is integer value.</a:t>
            </a:r>
          </a:p>
          <a:p>
            <a:pPr eaLnBrk="1" hangingPunct="1">
              <a:buFontTx/>
              <a:buNone/>
              <a:defRPr/>
            </a:pPr>
            <a:r>
              <a:rPr lang="en-US" b="0" dirty="0">
                <a:solidFill>
                  <a:srgbClr val="000099"/>
                </a:solidFill>
              </a:rPr>
              <a:t>Each process has an initial value xi.</a:t>
            </a:r>
          </a:p>
          <a:p>
            <a:pPr eaLnBrk="1" hangingPunct="1">
              <a:buFontTx/>
              <a:buNone/>
              <a:defRPr/>
            </a:pPr>
            <a:r>
              <a:rPr lang="en-US" b="0" dirty="0" err="1">
                <a:solidFill>
                  <a:srgbClr val="000099"/>
                </a:solidFill>
              </a:rPr>
              <a:t>Upto</a:t>
            </a:r>
            <a:r>
              <a:rPr lang="en-US" b="0" dirty="0">
                <a:solidFill>
                  <a:srgbClr val="000099"/>
                </a:solidFill>
              </a:rPr>
              <a:t> f+1 rounds are executed</a:t>
            </a:r>
          </a:p>
          <a:p>
            <a:pPr eaLnBrk="1" hangingPunct="1">
              <a:buFontTx/>
              <a:buNone/>
              <a:defRPr/>
            </a:pPr>
            <a:endParaRPr lang="en-US" b="0" dirty="0">
              <a:solidFill>
                <a:srgbClr val="000099"/>
              </a:solidFill>
            </a:endParaRPr>
          </a:p>
          <a:p>
            <a:pPr eaLnBrk="1" hangingPunct="1">
              <a:buFontTx/>
              <a:buNone/>
              <a:defRPr/>
            </a:pPr>
            <a:r>
              <a:rPr lang="en-US" b="0" dirty="0">
                <a:solidFill>
                  <a:srgbClr val="000099"/>
                </a:solidFill>
              </a:rPr>
              <a:t>In each round process pi sends its value xi to all process if that value has not been sent before.</a:t>
            </a:r>
          </a:p>
          <a:p>
            <a:pPr eaLnBrk="1" hangingPunct="1">
              <a:buFontTx/>
              <a:buNone/>
              <a:defRPr/>
            </a:pPr>
            <a:r>
              <a:rPr lang="en-US" b="0" dirty="0">
                <a:solidFill>
                  <a:srgbClr val="000099"/>
                </a:solidFill>
              </a:rPr>
              <a:t>Process pi then takes min of all values received in the round and its own value.</a:t>
            </a:r>
          </a:p>
          <a:p>
            <a:pPr eaLnBrk="1" hangingPunct="1">
              <a:buFontTx/>
              <a:buNone/>
              <a:defRPr/>
            </a:pPr>
            <a:r>
              <a:rPr lang="en-US" b="0" dirty="0">
                <a:solidFill>
                  <a:srgbClr val="000099"/>
                </a:solidFill>
              </a:rPr>
              <a:t>Updates its own value to the min calculated</a:t>
            </a:r>
          </a:p>
          <a:p>
            <a:pPr eaLnBrk="1" hangingPunct="1">
              <a:buFontTx/>
              <a:buNone/>
              <a:defRPr/>
            </a:pPr>
            <a:r>
              <a:rPr lang="en-US" b="0" dirty="0">
                <a:solidFill>
                  <a:srgbClr val="000099"/>
                </a:solidFill>
              </a:rPr>
              <a:t>At the end of f+1 rounds all correct processes decide the same value.</a:t>
            </a:r>
            <a:endParaRPr lang="en-US" b="0"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Consensus Algorithm for Crash Failures (synchronous system)</a:t>
            </a:r>
          </a:p>
        </p:txBody>
      </p:sp>
      <p:sp>
        <p:nvSpPr>
          <p:cNvPr id="280579" name="Rectangle 3"/>
          <p:cNvSpPr>
            <a:spLocks noGrp="1" noChangeArrowheads="1"/>
          </p:cNvSpPr>
          <p:nvPr>
            <p:ph idx="1"/>
          </p:nvPr>
        </p:nvSpPr>
        <p:spPr/>
        <p:txBody>
          <a:bodyPr>
            <a:normAutofit/>
          </a:bodyPr>
          <a:lstStyle/>
          <a:p>
            <a:pPr eaLnBrk="1" hangingPunct="1">
              <a:buFontTx/>
              <a:buNone/>
              <a:defRPr/>
            </a:pPr>
            <a:r>
              <a:rPr lang="en-US" u="sng" dirty="0">
                <a:solidFill>
                  <a:srgbClr val="000099"/>
                </a:solidFill>
              </a:rPr>
              <a:t>Code for each processor</a:t>
            </a:r>
            <a:r>
              <a:rPr lang="en-US" dirty="0">
                <a:solidFill>
                  <a:srgbClr val="000099"/>
                </a:solidFill>
              </a:rPr>
              <a:t>:</a:t>
            </a:r>
          </a:p>
          <a:p>
            <a:pPr eaLnBrk="1" hangingPunct="1">
              <a:buFontTx/>
              <a:buNone/>
              <a:defRPr/>
            </a:pPr>
            <a:endParaRPr lang="en-US" i="1" dirty="0"/>
          </a:p>
          <a:p>
            <a:pPr eaLnBrk="1" hangingPunct="1">
              <a:buFontTx/>
              <a:buNone/>
              <a:defRPr/>
            </a:pPr>
            <a:r>
              <a:rPr lang="en-US" i="1" dirty="0"/>
              <a:t>v</a:t>
            </a:r>
            <a:r>
              <a:rPr lang="en-US" dirty="0"/>
              <a:t> := my input</a:t>
            </a:r>
          </a:p>
          <a:p>
            <a:pPr eaLnBrk="1" hangingPunct="1">
              <a:buFontTx/>
              <a:buNone/>
              <a:defRPr/>
            </a:pPr>
            <a:r>
              <a:rPr lang="en-US" dirty="0"/>
              <a:t>at each round 1 through </a:t>
            </a:r>
            <a:r>
              <a:rPr lang="en-US" i="1" dirty="0"/>
              <a:t>f+1:</a:t>
            </a:r>
          </a:p>
          <a:p>
            <a:pPr eaLnBrk="1" hangingPunct="1">
              <a:buFontTx/>
              <a:buNone/>
              <a:defRPr/>
            </a:pPr>
            <a:r>
              <a:rPr lang="en-US" i="1" dirty="0"/>
              <a:t>   </a:t>
            </a:r>
            <a:r>
              <a:rPr lang="en-US" dirty="0"/>
              <a:t>if I have not yet sent </a:t>
            </a:r>
            <a:r>
              <a:rPr lang="en-US" i="1" dirty="0"/>
              <a:t>v</a:t>
            </a:r>
            <a:r>
              <a:rPr lang="en-US" dirty="0"/>
              <a:t> then send </a:t>
            </a:r>
            <a:r>
              <a:rPr lang="en-US" i="1" dirty="0"/>
              <a:t>v</a:t>
            </a:r>
            <a:r>
              <a:rPr lang="en-US" dirty="0"/>
              <a:t> to all</a:t>
            </a:r>
          </a:p>
          <a:p>
            <a:pPr eaLnBrk="1" hangingPunct="1">
              <a:buFontTx/>
              <a:buNone/>
              <a:defRPr/>
            </a:pPr>
            <a:r>
              <a:rPr lang="en-US" dirty="0"/>
              <a:t>   wait to receive messages for this round</a:t>
            </a:r>
          </a:p>
          <a:p>
            <a:pPr eaLnBrk="1" hangingPunct="1">
              <a:buFontTx/>
              <a:buNone/>
              <a:defRPr/>
            </a:pPr>
            <a:r>
              <a:rPr lang="en-US" dirty="0"/>
              <a:t>   </a:t>
            </a:r>
            <a:r>
              <a:rPr lang="en-US" i="1" dirty="0"/>
              <a:t>v</a:t>
            </a:r>
            <a:r>
              <a:rPr lang="en-US" dirty="0"/>
              <a:t> := minimum among all received values and</a:t>
            </a:r>
          </a:p>
          <a:p>
            <a:pPr eaLnBrk="1" hangingPunct="1">
              <a:buFontTx/>
              <a:buNone/>
              <a:defRPr/>
            </a:pPr>
            <a:r>
              <a:rPr lang="en-US" dirty="0"/>
              <a:t>			 current value of </a:t>
            </a:r>
            <a:r>
              <a:rPr lang="en-US" i="1" dirty="0"/>
              <a:t>v</a:t>
            </a:r>
          </a:p>
          <a:p>
            <a:pPr eaLnBrk="1" hangingPunct="1">
              <a:buFontTx/>
              <a:buNone/>
              <a:defRPr/>
            </a:pPr>
            <a:r>
              <a:rPr lang="en-US" i="1" dirty="0"/>
              <a:t>   </a:t>
            </a:r>
            <a:r>
              <a:rPr lang="en-US" dirty="0"/>
              <a:t>if this is round </a:t>
            </a:r>
            <a:r>
              <a:rPr lang="en-US" i="1" dirty="0"/>
              <a:t>f+1</a:t>
            </a:r>
            <a:r>
              <a:rPr lang="en-US" dirty="0"/>
              <a:t> then decide on </a:t>
            </a:r>
            <a:r>
              <a:rPr lang="en-US" i="1" dirty="0"/>
              <a:t>v</a:t>
            </a:r>
            <a:endParaRPr lang="en-US" dirty="0"/>
          </a:p>
        </p:txBody>
      </p:sp>
      <p:sp>
        <p:nvSpPr>
          <p:cNvPr id="3" name="Slide Number Placeholder 2"/>
          <p:cNvSpPr>
            <a:spLocks noGrp="1"/>
          </p:cNvSpPr>
          <p:nvPr>
            <p:ph type="sldNum" sz="quarter" idx="12"/>
          </p:nvPr>
        </p:nvSpPr>
        <p:spPr/>
        <p:txBody>
          <a:bodyPr/>
          <a:lstStyle/>
          <a:p>
            <a:fld id="{5C27D570-BF8C-42DF-B5C0-15D4E0E9C65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Presentation1" id="{B537056D-0AFD-4BF0-87DD-172C79D57557}" vid="{DFCBE75B-5C31-4176-835E-117672E43D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
  <TotalTime>10274</TotalTime>
  <Words>3837</Words>
  <Application>Microsoft Macintosh PowerPoint</Application>
  <PresentationFormat>Widescreen</PresentationFormat>
  <Paragraphs>325</Paragraphs>
  <Slides>38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 Black</vt:lpstr>
      <vt:lpstr>Arial Narrow</vt:lpstr>
      <vt:lpstr>Times New Roman</vt:lpstr>
      <vt:lpstr>Wingdings</vt:lpstr>
      <vt:lpstr>Essential</vt:lpstr>
      <vt:lpstr>Agreement Protocols</vt:lpstr>
      <vt:lpstr>PowerPoint Presentation</vt:lpstr>
      <vt:lpstr>PowerPoint Presentation</vt:lpstr>
      <vt:lpstr>PowerPoint Presentation</vt:lpstr>
      <vt:lpstr>Applications of Consensus in Distributed Systems</vt:lpstr>
      <vt:lpstr>PowerPoint Presentation</vt:lpstr>
      <vt:lpstr>Consensus Algorithm for Crash Failures (synchronous system)</vt:lpstr>
      <vt:lpstr>Consensus Algorithm for Crash Failures (synchronous system)</vt:lpstr>
      <vt:lpstr>Consensus Algorithm for Crash Failures (synchronous system)</vt:lpstr>
      <vt:lpstr>Correctness of Crash Consensus Algo</vt:lpstr>
      <vt:lpstr>Correctness of Crash Consensus Algo</vt:lpstr>
      <vt:lpstr>Proof of correctness</vt:lpstr>
      <vt:lpstr>Performance of Crash Consensus Algo</vt:lpstr>
      <vt:lpstr>PowerPoint Presentation</vt:lpstr>
      <vt:lpstr>Byzantine Agreement Problem</vt:lpstr>
      <vt:lpstr>Byzantine Agreement</vt:lpstr>
      <vt:lpstr>Variants of Byzantine agreement problem</vt:lpstr>
      <vt:lpstr>       Byzantine solution for  Interactive Consistency </vt:lpstr>
      <vt:lpstr>       Interactive Consistency for Consensus </vt:lpstr>
      <vt:lpstr>Overview of Results</vt:lpstr>
      <vt:lpstr>Byzantine Agreement Problems</vt:lpstr>
      <vt:lpstr>Byzantine Agreement Problem</vt:lpstr>
      <vt:lpstr>PowerPoint Presentation</vt:lpstr>
      <vt:lpstr>Assume that a byzantine soln does not exist for N&lt;=3f and f faulty generals. This is shown by reducing Z(3,1) to Z( N&lt;=3f,f) where Z (a,b) is the byzantine solution for a generals with b faculty generals among them.</vt:lpstr>
      <vt:lpstr>Lamport-Shostak-Pease Algorithm</vt:lpstr>
      <vt:lpstr>Lamport-Shostak-Pease Algorithm contd..</vt:lpstr>
      <vt:lpstr>PowerPoint Presentation</vt:lpstr>
      <vt:lpstr>Conclusion</vt:lpstr>
      <vt:lpstr>PowerPoint Presentation</vt:lpstr>
      <vt:lpstr>Loyal general</vt:lpstr>
      <vt:lpstr>Faulty general</vt:lpstr>
      <vt:lpstr>Faulty general (cont)....</vt:lpstr>
      <vt:lpstr>Home Work</vt:lpstr>
      <vt:lpstr>PowerPoint Presentation</vt:lpstr>
      <vt:lpstr>Features</vt:lpstr>
      <vt:lpstr>PowerPoint Presentation</vt:lpstr>
      <vt:lpstr>PowerPoint Presentation</vt:lpstr>
      <vt:lpstr>For crash failure, if actual crahes is f+1 then is consensus sure to fail? No. may fail. Suppose all processes send each other in first round and then failed.    Is no fault the worst case scenario for crash failure algorithm? No, if no fault then end of first round everyone gets everyones msgs. Finds min. In second round everyone sends each other the sme min value and so no third round.  What is worst case scenario? Q1 holds min. sends to q2 and no one else and fails.  So in round f the fth failure nodes sends to node q(f+1) and fails. In Round f+1 everyone gets the min and stops. Number of msgs: </vt:lpstr>
    </vt:vector>
  </TitlesOfParts>
  <Company>Indian Institute of Technology, Kharagpur, India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Arobinda Gupta</dc:creator>
  <cp:lastModifiedBy>Lini Thomas</cp:lastModifiedBy>
  <cp:revision>220</cp:revision>
  <dcterms:created xsi:type="dcterms:W3CDTF">2002-01-01T17:32:30Z</dcterms:created>
  <dcterms:modified xsi:type="dcterms:W3CDTF">2023-03-09T07:18:34Z</dcterms:modified>
</cp:coreProperties>
</file>