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4" r:id="rId2"/>
    <p:sldId id="313" r:id="rId3"/>
    <p:sldId id="315" r:id="rId4"/>
    <p:sldId id="359" r:id="rId5"/>
    <p:sldId id="316" r:id="rId6"/>
    <p:sldId id="317" r:id="rId7"/>
    <p:sldId id="318" r:id="rId8"/>
    <p:sldId id="319" r:id="rId9"/>
    <p:sldId id="437" r:id="rId10"/>
    <p:sldId id="259" r:id="rId11"/>
    <p:sldId id="260" r:id="rId12"/>
    <p:sldId id="312" r:id="rId13"/>
    <p:sldId id="320" r:id="rId14"/>
    <p:sldId id="321" r:id="rId15"/>
    <p:sldId id="322" r:id="rId16"/>
    <p:sldId id="39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2/14/23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Lets Recollect Deadlocks</a:t>
            </a:r>
            <a:br>
              <a:rPr lang="en-IN" sz="2200" dirty="0"/>
            </a:br>
            <a:r>
              <a:rPr lang="en-IN" sz="2200" dirty="0"/>
              <a:t>Edited version of slides available 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the Distributed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distributed program is composed of a set of n asynchronous processes p1, p2, . . . , pi, . . . , </a:t>
            </a:r>
            <a:r>
              <a:rPr lang="en-US" dirty="0" err="1"/>
              <a:t>pn</a:t>
            </a:r>
            <a:r>
              <a:rPr lang="en-US" dirty="0"/>
              <a:t> that communicate by message passing over the communication network.</a:t>
            </a:r>
          </a:p>
          <a:p>
            <a:r>
              <a:rPr lang="en-US" dirty="0"/>
              <a:t>Without loss of generality we assume that each process is running on a different processor.</a:t>
            </a:r>
          </a:p>
          <a:p>
            <a:r>
              <a:rPr lang="en-US" dirty="0"/>
              <a:t>The processors do not share a common global memory and communicate solely by passing messages over the communication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/>
              <a:t>To The Distributed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3578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is no physical global clock in the system to which processes have instantaneous access.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communication medium may deliver messages out of order, messages may be lost garbled or duplicated due to timeout and retransmission, processors may fail and communication links may go down.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/>
              <a:t>To The Distributed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r>
              <a:rPr lang="en-US" dirty="0"/>
              <a:t>We make the following assumptions:</a:t>
            </a:r>
          </a:p>
          <a:p>
            <a:pPr lvl="1"/>
            <a:r>
              <a:rPr lang="en-US" dirty="0"/>
              <a:t>The systems have only reusable resources.</a:t>
            </a:r>
          </a:p>
          <a:p>
            <a:pPr lvl="1"/>
            <a:r>
              <a:rPr lang="en-US" dirty="0"/>
              <a:t>Processes are allowed to make only exclusive access to resources.</a:t>
            </a:r>
          </a:p>
          <a:p>
            <a:pPr lvl="1"/>
            <a:r>
              <a:rPr lang="en-US" b="1" dirty="0"/>
              <a:t>There is only one copy of each resource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Hence  a system is deadlocked </a:t>
            </a:r>
            <a:r>
              <a:rPr lang="en-US" dirty="0" err="1"/>
              <a:t>iff</a:t>
            </a:r>
            <a:r>
              <a:rPr lang="en-US" dirty="0"/>
              <a:t> there exists  a cycle  or knot in WFG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Request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41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The manner in which a task asks for resources can be </a:t>
            </a:r>
          </a:p>
          <a:p>
            <a:pPr>
              <a:buNone/>
            </a:pPr>
            <a:r>
              <a:rPr lang="en-IN" sz="2400" dirty="0"/>
              <a:t>Single Resource request Model: </a:t>
            </a:r>
            <a:r>
              <a:rPr lang="en-IN" sz="2000" dirty="0"/>
              <a:t>can have at most one pending resource request</a:t>
            </a:r>
          </a:p>
          <a:p>
            <a:pPr>
              <a:buNone/>
            </a:pPr>
            <a:r>
              <a:rPr lang="en-IN" sz="2400" dirty="0"/>
              <a:t>AND Resource request Model: </a:t>
            </a:r>
            <a:r>
              <a:rPr lang="en-IN" sz="2000" dirty="0"/>
              <a:t>Can request multiple resources. Task resumed only when all are acquired.</a:t>
            </a:r>
          </a:p>
          <a:p>
            <a:pPr>
              <a:buNone/>
            </a:pPr>
            <a:r>
              <a:rPr lang="en-IN" sz="2000" dirty="0"/>
              <a:t>Example:  </a:t>
            </a:r>
            <a:r>
              <a:rPr lang="pt-BR" sz="2000" dirty="0"/>
              <a:t>(R1 AND</a:t>
            </a:r>
            <a:r>
              <a:rPr lang="pt-BR" sz="2000" i="1" dirty="0"/>
              <a:t> </a:t>
            </a:r>
            <a:r>
              <a:rPr lang="pt-BR" sz="2000" dirty="0"/>
              <a:t>R2 AND</a:t>
            </a:r>
            <a:r>
              <a:rPr lang="pt-BR" sz="2000" i="1" dirty="0"/>
              <a:t> </a:t>
            </a:r>
            <a:r>
              <a:rPr lang="pt-BR" sz="2000" dirty="0"/>
              <a:t>R3)</a:t>
            </a:r>
            <a:endParaRPr lang="en-IN" sz="2000" dirty="0"/>
          </a:p>
          <a:p>
            <a:pPr>
              <a:buNone/>
            </a:pPr>
            <a:r>
              <a:rPr lang="en-IN" sz="2400" dirty="0"/>
              <a:t>OR Resource request Model: </a:t>
            </a:r>
            <a:r>
              <a:rPr lang="en-IN" sz="2000" dirty="0"/>
              <a:t>Can request multiple resources. Task can resume when any one of the request resources becomes available</a:t>
            </a:r>
            <a:br>
              <a:rPr lang="en-IN" sz="2000" dirty="0"/>
            </a:br>
            <a:r>
              <a:rPr lang="en-IN" sz="2000" dirty="0"/>
              <a:t>Example: </a:t>
            </a:r>
            <a:r>
              <a:rPr lang="pt-BR" sz="2000" dirty="0"/>
              <a:t>(R1 </a:t>
            </a:r>
            <a:r>
              <a:rPr lang="pt-BR" sz="2000" i="1" dirty="0"/>
              <a:t>or </a:t>
            </a:r>
            <a:r>
              <a:rPr lang="pt-BR" sz="2000" dirty="0"/>
              <a:t>R2) or (R1 </a:t>
            </a:r>
            <a:r>
              <a:rPr lang="pt-BR" sz="2000" i="1" dirty="0"/>
              <a:t>or </a:t>
            </a:r>
            <a:r>
              <a:rPr lang="pt-BR" sz="2000" dirty="0"/>
              <a:t>R2 </a:t>
            </a:r>
            <a:r>
              <a:rPr lang="pt-BR" sz="2000" i="1" dirty="0"/>
              <a:t>or </a:t>
            </a:r>
            <a:r>
              <a:rPr lang="pt-BR" sz="2000" dirty="0"/>
              <a:t>R3)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860" y="3886217"/>
            <a:ext cx="3543296" cy="11144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AND Resource request Model</a:t>
            </a:r>
            <a:endParaRPr lang="en-IN" sz="2000" b="1" dirty="0"/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If  there is a cycle then there is a deadlock? there is a process deadlocked then will it be part of a cycle?</a:t>
            </a:r>
          </a:p>
        </p:txBody>
      </p:sp>
      <p:pic>
        <p:nvPicPr>
          <p:cNvPr id="4" name="Picture 3" descr="Screenshot (12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08" y="71414"/>
            <a:ext cx="5529592" cy="2757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97" y="642918"/>
            <a:ext cx="33578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Single Resource Request </a:t>
            </a:r>
          </a:p>
          <a:p>
            <a:r>
              <a:rPr lang="en-IN" sz="2400" b="1" dirty="0"/>
              <a:t>Model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Presence of cycle indicates</a:t>
            </a: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000" dirty="0">
                <a:solidFill>
                  <a:srgbClr val="FF0000"/>
                </a:solidFill>
              </a:rPr>
              <a:t>deadlock?</a:t>
            </a:r>
          </a:p>
        </p:txBody>
      </p:sp>
      <p:pic>
        <p:nvPicPr>
          <p:cNvPr id="7" name="Picture 6" descr="Screenshot (13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286124"/>
            <a:ext cx="4807513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860" y="671507"/>
            <a:ext cx="3543296" cy="11144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OR Resource request Model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If  there is a cycle then there is a deadlock? </a:t>
            </a:r>
          </a:p>
        </p:txBody>
      </p:sp>
      <p:pic>
        <p:nvPicPr>
          <p:cNvPr id="7" name="Picture 6" descr="Screenshot (13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14"/>
            <a:ext cx="4807513" cy="3286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4071942"/>
            <a:ext cx="861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knot(K)  consists of a set of nodes such that for every node a in K, </a:t>
            </a:r>
          </a:p>
          <a:p>
            <a:r>
              <a:rPr lang="en-IN" sz="2400" dirty="0"/>
              <a:t>all nodes in K and only the nodes in K are reachable  from node a.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(SCC with no outgoing edge?)</a:t>
            </a:r>
          </a:p>
          <a:p>
            <a:endParaRPr lang="en-IN" sz="2400" dirty="0"/>
          </a:p>
          <a:p>
            <a:r>
              <a:rPr lang="en-IN" sz="2400" dirty="0"/>
              <a:t>A knot indicates a deadlock in the OR Model.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Are processes in knot alone deadlocked?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860" y="671507"/>
            <a:ext cx="3543296" cy="11144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OR Resource request Model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If  there is a cycle then there is a deadlock? 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No, P33, then P32 and then P11 will run</a:t>
            </a:r>
          </a:p>
        </p:txBody>
      </p:sp>
      <p:pic>
        <p:nvPicPr>
          <p:cNvPr id="7" name="Picture 6" descr="Screenshot (13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14"/>
            <a:ext cx="4807513" cy="32861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4071942"/>
            <a:ext cx="861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knot(K)  consists of a set of nodes such that for every node a in K, </a:t>
            </a:r>
          </a:p>
          <a:p>
            <a:r>
              <a:rPr lang="en-IN" sz="2400" dirty="0"/>
              <a:t>all nodes in K and only the nodes in K are reachable  from node a.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(SCC with no outgoing edge?)</a:t>
            </a:r>
          </a:p>
          <a:p>
            <a:endParaRPr lang="en-IN" sz="2400" dirty="0"/>
          </a:p>
          <a:p>
            <a:r>
              <a:rPr lang="en-IN" sz="2400" dirty="0"/>
              <a:t>A knot indicates a deadlock in the OR Model.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Are processes in knot alone deadlocked? No..P44 too 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Screenshot (138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51" y="446085"/>
            <a:ext cx="8808105" cy="541180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</a:t>
            </a:r>
          </a:p>
        </p:txBody>
      </p:sp>
      <p:pic>
        <p:nvPicPr>
          <p:cNvPr id="4" name="Content Placeholder 3" descr="Screenshot (1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5784" y="-142900"/>
            <a:ext cx="10761624" cy="792961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5" y="285728"/>
            <a:ext cx="8992295" cy="65722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System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can be in two states:</a:t>
            </a:r>
          </a:p>
          <a:p>
            <a:r>
              <a:rPr lang="en-US" dirty="0"/>
              <a:t>Running or blocked.</a:t>
            </a:r>
          </a:p>
          <a:p>
            <a:r>
              <a:rPr lang="en-US" dirty="0"/>
              <a:t>In the running state (also called active</a:t>
            </a:r>
          </a:p>
          <a:p>
            <a:r>
              <a:rPr lang="en-US" dirty="0"/>
              <a:t>state), a process has all the needed resources and is either executing or is ready for execution.</a:t>
            </a:r>
          </a:p>
          <a:p>
            <a:r>
              <a:rPr lang="en-US" dirty="0"/>
              <a:t>In the blocked state, a process is waiting to acquire some resource.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346" y="-24"/>
            <a:ext cx="9358346" cy="7143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17" y="0"/>
            <a:ext cx="8648115" cy="6500834"/>
          </a:xfrm>
        </p:spPr>
      </p:pic>
      <p:sp>
        <p:nvSpPr>
          <p:cNvPr id="5" name="TextBox 4"/>
          <p:cNvSpPr txBox="1"/>
          <p:nvPr/>
        </p:nvSpPr>
        <p:spPr>
          <a:xfrm>
            <a:off x="6000760" y="5857892"/>
            <a:ext cx="29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Does cycle indicate deadlock?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14" y="160333"/>
            <a:ext cx="8809580" cy="634050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03" y="285728"/>
            <a:ext cx="8538539" cy="631602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 for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wait for graph(WFG) is a graph where nodes are processes and there are edges from node P1 to node P2 if P1 is blocked and it is waiting for P2 to release some resource. A system is deadlocked </a:t>
            </a:r>
            <a:r>
              <a:rPr lang="en-IN" dirty="0" err="1"/>
              <a:t>iff</a:t>
            </a:r>
            <a:r>
              <a:rPr lang="en-IN" dirty="0"/>
              <a:t> there is a cycle or knot in the WFG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12914</TotalTime>
  <Words>616</Words>
  <Application>Microsoft Macintosh PowerPoint</Application>
  <PresentationFormat>On-screen Show (4:3)</PresentationFormat>
  <Paragraphs>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Lets Recollect Deadlocks Edited version of slides available online</vt:lpstr>
      <vt:lpstr>Revision</vt:lpstr>
      <vt:lpstr>PowerPoint Presentation</vt:lpstr>
      <vt:lpstr> System Model </vt:lpstr>
      <vt:lpstr>PowerPoint Presentation</vt:lpstr>
      <vt:lpstr>PowerPoint Presentation</vt:lpstr>
      <vt:lpstr>PowerPoint Presentation</vt:lpstr>
      <vt:lpstr>PowerPoint Presentation</vt:lpstr>
      <vt:lpstr>Wait for Graph</vt:lpstr>
      <vt:lpstr>To the Distributed Setting</vt:lpstr>
      <vt:lpstr>To The Distributed Setting</vt:lpstr>
      <vt:lpstr>To The Distributed Setting</vt:lpstr>
      <vt:lpstr>Resource Request 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101</cp:revision>
  <dcterms:created xsi:type="dcterms:W3CDTF">2019-03-02T07:04:46Z</dcterms:created>
  <dcterms:modified xsi:type="dcterms:W3CDTF">2023-02-14T06:14:46Z</dcterms:modified>
</cp:coreProperties>
</file>