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9"/>
  </p:notesMasterIdLst>
  <p:handoutMasterIdLst>
    <p:handoutMasterId r:id="rId30"/>
  </p:handoutMasterIdLst>
  <p:sldIdLst>
    <p:sldId id="564" r:id="rId2"/>
    <p:sldId id="401" r:id="rId3"/>
    <p:sldId id="405" r:id="rId4"/>
    <p:sldId id="403" r:id="rId5"/>
    <p:sldId id="565" r:id="rId6"/>
    <p:sldId id="566" r:id="rId7"/>
    <p:sldId id="567" r:id="rId8"/>
    <p:sldId id="568" r:id="rId9"/>
    <p:sldId id="491" r:id="rId10"/>
    <p:sldId id="492" r:id="rId11"/>
    <p:sldId id="489" r:id="rId12"/>
    <p:sldId id="490" r:id="rId13"/>
    <p:sldId id="569" r:id="rId14"/>
    <p:sldId id="493" r:id="rId15"/>
    <p:sldId id="494" r:id="rId16"/>
    <p:sldId id="495" r:id="rId17"/>
    <p:sldId id="570" r:id="rId18"/>
    <p:sldId id="496" r:id="rId19"/>
    <p:sldId id="497" r:id="rId20"/>
    <p:sldId id="498" r:id="rId21"/>
    <p:sldId id="499" r:id="rId22"/>
    <p:sldId id="562" r:id="rId23"/>
    <p:sldId id="563" r:id="rId24"/>
    <p:sldId id="576" r:id="rId25"/>
    <p:sldId id="572" r:id="rId26"/>
    <p:sldId id="577" r:id="rId27"/>
    <p:sldId id="573" r:id="rId28"/>
  </p:sldIdLst>
  <p:sldSz cx="12192000" cy="6858000"/>
  <p:notesSz cx="7315200" cy="9601200"/>
  <p:defaultTextStyle>
    <a:defPPr>
      <a:defRPr lang="en-US"/>
    </a:defPPr>
    <a:lvl1pPr algn="l" rtl="0" fontAlgn="base">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99"/>
    <a:srgbClr val="005200"/>
    <a:srgbClr val="9DFFFF"/>
    <a:srgbClr val="004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94186" autoAdjust="0"/>
  </p:normalViewPr>
  <p:slideViewPr>
    <p:cSldViewPr>
      <p:cViewPr varScale="1">
        <p:scale>
          <a:sx n="105" d="100"/>
          <a:sy n="105" d="100"/>
        </p:scale>
        <p:origin x="504"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t" anchorCtr="0" compatLnSpc="1">
            <a:prstTxWarp prst="textNoShape">
              <a:avLst/>
            </a:prstTxWarp>
          </a:bodyPr>
          <a:lstStyle>
            <a:lvl1pPr defTabSz="965200">
              <a:defRPr sz="1200" b="0">
                <a:latin typeface="Arial" panose="020B0604020202020204" pitchFamily="34" charset="0"/>
              </a:defRPr>
            </a:lvl1pPr>
          </a:lstStyle>
          <a:p>
            <a:endParaRPr lang="en-US"/>
          </a:p>
        </p:txBody>
      </p:sp>
      <p:sp>
        <p:nvSpPr>
          <p:cNvPr id="33795"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t" anchorCtr="0" compatLnSpc="1">
            <a:prstTxWarp prst="textNoShape">
              <a:avLst/>
            </a:prstTxWarp>
          </a:bodyPr>
          <a:lstStyle>
            <a:lvl1pPr algn="r" defTabSz="965200">
              <a:defRPr sz="1200" b="0">
                <a:latin typeface="Arial" panose="020B0604020202020204" pitchFamily="34" charset="0"/>
              </a:defRPr>
            </a:lvl1pPr>
          </a:lstStyle>
          <a:p>
            <a:endParaRPr lang="en-US"/>
          </a:p>
        </p:txBody>
      </p:sp>
      <p:sp>
        <p:nvSpPr>
          <p:cNvPr id="33796"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b" anchorCtr="0" compatLnSpc="1">
            <a:prstTxWarp prst="textNoShape">
              <a:avLst/>
            </a:prstTxWarp>
          </a:bodyPr>
          <a:lstStyle>
            <a:lvl1pPr defTabSz="965200">
              <a:defRPr sz="1200" b="0">
                <a:latin typeface="Arial" panose="020B0604020202020204" pitchFamily="34" charset="0"/>
              </a:defRPr>
            </a:lvl1pPr>
          </a:lstStyle>
          <a:p>
            <a:endParaRPr lang="en-US"/>
          </a:p>
        </p:txBody>
      </p:sp>
      <p:sp>
        <p:nvSpPr>
          <p:cNvPr id="33797"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b" anchorCtr="0" compatLnSpc="1">
            <a:prstTxWarp prst="textNoShape">
              <a:avLst/>
            </a:prstTxWarp>
          </a:bodyPr>
          <a:lstStyle>
            <a:lvl1pPr algn="r" defTabSz="965200">
              <a:defRPr sz="1200" b="0">
                <a:latin typeface="Arial" panose="020B0604020202020204" pitchFamily="34" charset="0"/>
              </a:defRPr>
            </a:lvl1pPr>
          </a:lstStyle>
          <a:p>
            <a:fld id="{D271568E-22A9-4C18-84B6-0E0B36B2C17E}" type="slidenum">
              <a:rPr lang="en-US"/>
              <a:pPr/>
              <a:t>‹#›</a:t>
            </a:fld>
            <a:endParaRPr lang="en-US"/>
          </a:p>
        </p:txBody>
      </p:sp>
    </p:spTree>
    <p:extLst>
      <p:ext uri="{BB962C8B-B14F-4D97-AF65-F5344CB8AC3E}">
        <p14:creationId xmlns:p14="http://schemas.microsoft.com/office/powerpoint/2010/main" val="520865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2"/>
          <p:cNvSpPr>
            <a:spLocks noGrp="1" noChangeArrowheads="1"/>
          </p:cNvSpPr>
          <p:nvPr>
            <p:ph type="hdr" sz="quarter"/>
          </p:nvPr>
        </p:nvSpPr>
        <p:spPr bwMode="auto">
          <a:xfrm>
            <a:off x="0" y="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6483" name="Rectangle 3"/>
          <p:cNvSpPr>
            <a:spLocks noGrp="1" noChangeArrowheads="1"/>
          </p:cNvSpPr>
          <p:nvPr>
            <p:ph type="dt" idx="1"/>
          </p:nvPr>
        </p:nvSpPr>
        <p:spPr bwMode="auto">
          <a:xfrm>
            <a:off x="4114800" y="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76484" name="Rectangle 4"/>
          <p:cNvSpPr>
            <a:spLocks noGrp="1" noRot="1" noChangeAspect="1" noChangeArrowheads="1" noTextEdit="1"/>
          </p:cNvSpPr>
          <p:nvPr>
            <p:ph type="sldImg" idx="2"/>
          </p:nvPr>
        </p:nvSpPr>
        <p:spPr bwMode="auto">
          <a:xfrm>
            <a:off x="406400" y="685800"/>
            <a:ext cx="6502400" cy="36576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485" name="Rectangle 5"/>
          <p:cNvSpPr>
            <a:spLocks noGrp="1" noChangeArrowheads="1"/>
          </p:cNvSpPr>
          <p:nvPr>
            <p:ph type="body" sz="quarter" idx="3"/>
          </p:nvPr>
        </p:nvSpPr>
        <p:spPr bwMode="auto">
          <a:xfrm>
            <a:off x="990600" y="4572000"/>
            <a:ext cx="5334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486" name="Rectangle 6"/>
          <p:cNvSpPr>
            <a:spLocks noGrp="1" noChangeArrowheads="1"/>
          </p:cNvSpPr>
          <p:nvPr>
            <p:ph type="ftr" sz="quarter" idx="4"/>
          </p:nvPr>
        </p:nvSpPr>
        <p:spPr bwMode="auto">
          <a:xfrm>
            <a:off x="0" y="91440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6487" name="Rectangle 7"/>
          <p:cNvSpPr>
            <a:spLocks noGrp="1" noChangeArrowheads="1"/>
          </p:cNvSpPr>
          <p:nvPr>
            <p:ph type="sldNum" sz="quarter" idx="5"/>
          </p:nvPr>
        </p:nvSpPr>
        <p:spPr bwMode="auto">
          <a:xfrm>
            <a:off x="4114800" y="91440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8AA6781-E614-4C2E-A93C-B77FAF7968E8}" type="slidenum">
              <a:rPr lang="en-US"/>
              <a:pPr/>
              <a:t>‹#›</a:t>
            </a:fld>
            <a:endParaRPr lang="en-US"/>
          </a:p>
        </p:txBody>
      </p:sp>
    </p:spTree>
    <p:extLst>
      <p:ext uri="{BB962C8B-B14F-4D97-AF65-F5344CB8AC3E}">
        <p14:creationId xmlns:p14="http://schemas.microsoft.com/office/powerpoint/2010/main" val="41472135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a:extLst>
              <a:ext uri="{FF2B5EF4-FFF2-40B4-BE49-F238E27FC236}">
                <a16:creationId xmlns:a16="http://schemas.microsoft.com/office/drawing/2014/main" id="{8263ABC3-00B4-2A4E-8066-F19E69F2E2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itchFamily="2" charset="0"/>
                <a:ea typeface="MS PGothic" panose="020B0600070205080204" pitchFamily="34" charset="-128"/>
              </a:defRPr>
            </a:lvl1pPr>
            <a:lvl2pPr marL="742950" indent="-285750" defTabSz="979488">
              <a:defRPr sz="1400">
                <a:solidFill>
                  <a:schemeClr val="accent2"/>
                </a:solidFill>
                <a:latin typeface="Helvetica" pitchFamily="2" charset="0"/>
                <a:ea typeface="MS PGothic" panose="020B0600070205080204" pitchFamily="34" charset="-128"/>
              </a:defRPr>
            </a:lvl2pPr>
            <a:lvl3pPr marL="1143000" indent="-228600" defTabSz="979488">
              <a:defRPr sz="1400">
                <a:solidFill>
                  <a:schemeClr val="accent2"/>
                </a:solidFill>
                <a:latin typeface="Helvetica" pitchFamily="2" charset="0"/>
                <a:ea typeface="MS PGothic" panose="020B0600070205080204" pitchFamily="34" charset="-128"/>
              </a:defRPr>
            </a:lvl3pPr>
            <a:lvl4pPr marL="1600200" indent="-228600" defTabSz="979488">
              <a:defRPr sz="1400">
                <a:solidFill>
                  <a:schemeClr val="accent2"/>
                </a:solidFill>
                <a:latin typeface="Helvetica" pitchFamily="2" charset="0"/>
                <a:ea typeface="MS PGothic" panose="020B0600070205080204" pitchFamily="34" charset="-128"/>
              </a:defRPr>
            </a:lvl4pPr>
            <a:lvl5pPr marL="2057400" indent="-228600" defTabSz="979488">
              <a:defRPr sz="1400">
                <a:solidFill>
                  <a:schemeClr val="accent2"/>
                </a:solidFill>
                <a:latin typeface="Helvetica" pitchFamily="2"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9pPr>
          </a:lstStyle>
          <a:p>
            <a:fld id="{45953877-1E5F-2B4F-A5BD-AFDFF5506EAC}" type="slidenum">
              <a:rPr lang="en-US" altLang="en-US" sz="1000">
                <a:solidFill>
                  <a:schemeClr val="tx1"/>
                </a:solidFill>
                <a:latin typeface="Times New Roman" panose="02020603050405020304" pitchFamily="18" charset="0"/>
              </a:rPr>
              <a:pPr/>
              <a:t>2</a:t>
            </a:fld>
            <a:endParaRPr lang="en-US" altLang="en-US" sz="1000">
              <a:solidFill>
                <a:schemeClr val="tx1"/>
              </a:solidFill>
              <a:latin typeface="Times New Roman" panose="02020603050405020304" pitchFamily="18" charset="0"/>
            </a:endParaRPr>
          </a:p>
        </p:txBody>
      </p:sp>
      <p:sp>
        <p:nvSpPr>
          <p:cNvPr id="10243" name="Rectangle 2">
            <a:extLst>
              <a:ext uri="{FF2B5EF4-FFF2-40B4-BE49-F238E27FC236}">
                <a16:creationId xmlns:a16="http://schemas.microsoft.com/office/drawing/2014/main" id="{FF4B56C5-AB74-B045-BB24-83FB0A208A10}"/>
              </a:ext>
            </a:extLst>
          </p:cNvPr>
          <p:cNvSpPr>
            <a:spLocks noGrp="1" noRot="1" noChangeAspect="1" noChangeArrowheads="1" noTextEdit="1"/>
          </p:cNvSpPr>
          <p:nvPr>
            <p:ph type="sldImg"/>
          </p:nvPr>
        </p:nvSpPr>
        <p:spPr/>
      </p:sp>
      <p:sp>
        <p:nvSpPr>
          <p:cNvPr id="10244" name="Rectangle 3">
            <a:extLst>
              <a:ext uri="{FF2B5EF4-FFF2-40B4-BE49-F238E27FC236}">
                <a16:creationId xmlns:a16="http://schemas.microsoft.com/office/drawing/2014/main" id="{2F5E222A-E01E-1643-9D2B-FC2D7DA19A8B}"/>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a:latin typeface="Arial" panose="020B0604020202020204" pitchFamily="34" charset="0"/>
            </a:endParaRPr>
          </a:p>
        </p:txBody>
      </p:sp>
    </p:spTree>
    <p:extLst>
      <p:ext uri="{BB962C8B-B14F-4D97-AF65-F5344CB8AC3E}">
        <p14:creationId xmlns:p14="http://schemas.microsoft.com/office/powerpoint/2010/main" val="40417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FAF6C43E-34CC-D04A-90AC-820EBFFF1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itchFamily="2" charset="0"/>
                <a:ea typeface="MS PGothic" panose="020B0600070205080204" pitchFamily="34" charset="-128"/>
              </a:defRPr>
            </a:lvl1pPr>
            <a:lvl2pPr marL="742950" indent="-285750" defTabSz="979488">
              <a:defRPr sz="1400">
                <a:solidFill>
                  <a:schemeClr val="accent2"/>
                </a:solidFill>
                <a:latin typeface="Helvetica" pitchFamily="2" charset="0"/>
                <a:ea typeface="MS PGothic" panose="020B0600070205080204" pitchFamily="34" charset="-128"/>
              </a:defRPr>
            </a:lvl2pPr>
            <a:lvl3pPr marL="1143000" indent="-228600" defTabSz="979488">
              <a:defRPr sz="1400">
                <a:solidFill>
                  <a:schemeClr val="accent2"/>
                </a:solidFill>
                <a:latin typeface="Helvetica" pitchFamily="2" charset="0"/>
                <a:ea typeface="MS PGothic" panose="020B0600070205080204" pitchFamily="34" charset="-128"/>
              </a:defRPr>
            </a:lvl3pPr>
            <a:lvl4pPr marL="1600200" indent="-228600" defTabSz="979488">
              <a:defRPr sz="1400">
                <a:solidFill>
                  <a:schemeClr val="accent2"/>
                </a:solidFill>
                <a:latin typeface="Helvetica" pitchFamily="2" charset="0"/>
                <a:ea typeface="MS PGothic" panose="020B0600070205080204" pitchFamily="34" charset="-128"/>
              </a:defRPr>
            </a:lvl4pPr>
            <a:lvl5pPr marL="2057400" indent="-228600" defTabSz="979488">
              <a:defRPr sz="1400">
                <a:solidFill>
                  <a:schemeClr val="accent2"/>
                </a:solidFill>
                <a:latin typeface="Helvetica" pitchFamily="2"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9pPr>
          </a:lstStyle>
          <a:p>
            <a:fld id="{336246BE-1C4D-D84A-BD61-542855185770}" type="slidenum">
              <a:rPr lang="en-US" altLang="en-US" sz="1000">
                <a:solidFill>
                  <a:schemeClr val="tx1"/>
                </a:solidFill>
                <a:latin typeface="Times New Roman" panose="02020603050405020304" pitchFamily="18" charset="0"/>
              </a:rPr>
              <a:pPr/>
              <a:t>4</a:t>
            </a:fld>
            <a:endParaRPr lang="en-US" altLang="en-US" sz="1000">
              <a:solidFill>
                <a:schemeClr val="tx1"/>
              </a:solidFill>
              <a:latin typeface="Times New Roman" panose="02020603050405020304" pitchFamily="18" charset="0"/>
            </a:endParaRPr>
          </a:p>
        </p:txBody>
      </p:sp>
      <p:sp>
        <p:nvSpPr>
          <p:cNvPr id="13315" name="Rectangle 2">
            <a:extLst>
              <a:ext uri="{FF2B5EF4-FFF2-40B4-BE49-F238E27FC236}">
                <a16:creationId xmlns:a16="http://schemas.microsoft.com/office/drawing/2014/main" id="{EB484449-E1C3-8F4A-9300-A5F1120C7B75}"/>
              </a:ext>
            </a:extLst>
          </p:cNvPr>
          <p:cNvSpPr>
            <a:spLocks noGrp="1" noRot="1" noChangeAspect="1" noChangeArrowheads="1" noTextEdit="1"/>
          </p:cNvSpPr>
          <p:nvPr>
            <p:ph type="sldImg"/>
          </p:nvPr>
        </p:nvSpPr>
        <p:spPr/>
      </p:sp>
      <p:sp>
        <p:nvSpPr>
          <p:cNvPr id="13316" name="Rectangle 3">
            <a:extLst>
              <a:ext uri="{FF2B5EF4-FFF2-40B4-BE49-F238E27FC236}">
                <a16:creationId xmlns:a16="http://schemas.microsoft.com/office/drawing/2014/main" id="{B87385C0-4A46-7B48-BA31-F3C06407AE56}"/>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a:latin typeface="Arial" panose="020B0604020202020204" pitchFamily="34" charset="0"/>
            </a:endParaRPr>
          </a:p>
        </p:txBody>
      </p:sp>
    </p:spTree>
    <p:extLst>
      <p:ext uri="{BB962C8B-B14F-4D97-AF65-F5344CB8AC3E}">
        <p14:creationId xmlns:p14="http://schemas.microsoft.com/office/powerpoint/2010/main" val="2124678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if t1 has lock(a) lock(b) while t2 has lock(b) lock(a) and both </a:t>
            </a:r>
            <a:r>
              <a:rPr lang="en-US" dirty="0" err="1"/>
              <a:t>trnsactions</a:t>
            </a:r>
            <a:r>
              <a:rPr lang="en-US" dirty="0"/>
              <a:t> execute first step. In such a case we wait for the abort.</a:t>
            </a:r>
          </a:p>
        </p:txBody>
      </p:sp>
      <p:sp>
        <p:nvSpPr>
          <p:cNvPr id="4" name="Slide Number Placeholder 3"/>
          <p:cNvSpPr>
            <a:spLocks noGrp="1"/>
          </p:cNvSpPr>
          <p:nvPr>
            <p:ph type="sldNum" sz="quarter" idx="5"/>
          </p:nvPr>
        </p:nvSpPr>
        <p:spPr/>
        <p:txBody>
          <a:bodyPr/>
          <a:lstStyle/>
          <a:p>
            <a:fld id="{F8AA6781-E614-4C2E-A93C-B77FAF7968E8}" type="slidenum">
              <a:rPr lang="en-US" smtClean="0"/>
              <a:pPr/>
              <a:t>6</a:t>
            </a:fld>
            <a:endParaRPr lang="en-US"/>
          </a:p>
        </p:txBody>
      </p:sp>
    </p:spTree>
    <p:extLst>
      <p:ext uri="{BB962C8B-B14F-4D97-AF65-F5344CB8AC3E}">
        <p14:creationId xmlns:p14="http://schemas.microsoft.com/office/powerpoint/2010/main" val="249323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AA6781-E614-4C2E-A93C-B77FAF7968E8}" type="slidenum">
              <a:rPr lang="en-US" smtClean="0"/>
              <a:pPr/>
              <a:t>7</a:t>
            </a:fld>
            <a:endParaRPr lang="en-US"/>
          </a:p>
        </p:txBody>
      </p:sp>
    </p:spTree>
    <p:extLst>
      <p:ext uri="{BB962C8B-B14F-4D97-AF65-F5344CB8AC3E}">
        <p14:creationId xmlns:p14="http://schemas.microsoft.com/office/powerpoint/2010/main" val="444666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takes care of serializability</a:t>
            </a:r>
          </a:p>
          <a:p>
            <a:endParaRPr lang="en-US" dirty="0"/>
          </a:p>
        </p:txBody>
      </p:sp>
      <p:sp>
        <p:nvSpPr>
          <p:cNvPr id="4" name="Slide Number Placeholder 3"/>
          <p:cNvSpPr>
            <a:spLocks noGrp="1"/>
          </p:cNvSpPr>
          <p:nvPr>
            <p:ph type="sldNum" sz="quarter" idx="5"/>
          </p:nvPr>
        </p:nvSpPr>
        <p:spPr/>
        <p:txBody>
          <a:bodyPr/>
          <a:lstStyle/>
          <a:p>
            <a:fld id="{F8AA6781-E614-4C2E-A93C-B77FAF7968E8}" type="slidenum">
              <a:rPr lang="en-US" smtClean="0"/>
              <a:pPr/>
              <a:t>8</a:t>
            </a:fld>
            <a:endParaRPr lang="en-US"/>
          </a:p>
        </p:txBody>
      </p:sp>
    </p:spTree>
    <p:extLst>
      <p:ext uri="{BB962C8B-B14F-4D97-AF65-F5344CB8AC3E}">
        <p14:creationId xmlns:p14="http://schemas.microsoft.com/office/powerpoint/2010/main" val="2010506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FAF6C43E-34CC-D04A-90AC-820EBFFF1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itchFamily="2" charset="0"/>
                <a:ea typeface="MS PGothic" panose="020B0600070205080204" pitchFamily="34" charset="-128"/>
              </a:defRPr>
            </a:lvl1pPr>
            <a:lvl2pPr marL="742950" indent="-285750" defTabSz="979488">
              <a:defRPr sz="1400">
                <a:solidFill>
                  <a:schemeClr val="accent2"/>
                </a:solidFill>
                <a:latin typeface="Helvetica" pitchFamily="2" charset="0"/>
                <a:ea typeface="MS PGothic" panose="020B0600070205080204" pitchFamily="34" charset="-128"/>
              </a:defRPr>
            </a:lvl2pPr>
            <a:lvl3pPr marL="1143000" indent="-228600" defTabSz="979488">
              <a:defRPr sz="1400">
                <a:solidFill>
                  <a:schemeClr val="accent2"/>
                </a:solidFill>
                <a:latin typeface="Helvetica" pitchFamily="2" charset="0"/>
                <a:ea typeface="MS PGothic" panose="020B0600070205080204" pitchFamily="34" charset="-128"/>
              </a:defRPr>
            </a:lvl3pPr>
            <a:lvl4pPr marL="1600200" indent="-228600" defTabSz="979488">
              <a:defRPr sz="1400">
                <a:solidFill>
                  <a:schemeClr val="accent2"/>
                </a:solidFill>
                <a:latin typeface="Helvetica" pitchFamily="2" charset="0"/>
                <a:ea typeface="MS PGothic" panose="020B0600070205080204" pitchFamily="34" charset="-128"/>
              </a:defRPr>
            </a:lvl4pPr>
            <a:lvl5pPr marL="2057400" indent="-228600" defTabSz="979488">
              <a:defRPr sz="1400">
                <a:solidFill>
                  <a:schemeClr val="accent2"/>
                </a:solidFill>
                <a:latin typeface="Helvetica" pitchFamily="2"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9pPr>
          </a:lstStyle>
          <a:p>
            <a:fld id="{336246BE-1C4D-D84A-BD61-542855185770}" type="slidenum">
              <a:rPr lang="en-US" altLang="en-US" sz="1000">
                <a:solidFill>
                  <a:schemeClr val="tx1"/>
                </a:solidFill>
                <a:latin typeface="Times New Roman" panose="02020603050405020304" pitchFamily="18" charset="0"/>
              </a:rPr>
              <a:pPr/>
              <a:t>13</a:t>
            </a:fld>
            <a:endParaRPr lang="en-US" altLang="en-US" sz="1000">
              <a:solidFill>
                <a:schemeClr val="tx1"/>
              </a:solidFill>
              <a:latin typeface="Times New Roman" panose="02020603050405020304" pitchFamily="18" charset="0"/>
            </a:endParaRPr>
          </a:p>
        </p:txBody>
      </p:sp>
      <p:sp>
        <p:nvSpPr>
          <p:cNvPr id="13315" name="Rectangle 2">
            <a:extLst>
              <a:ext uri="{FF2B5EF4-FFF2-40B4-BE49-F238E27FC236}">
                <a16:creationId xmlns:a16="http://schemas.microsoft.com/office/drawing/2014/main" id="{EB484449-E1C3-8F4A-9300-A5F1120C7B75}"/>
              </a:ext>
            </a:extLst>
          </p:cNvPr>
          <p:cNvSpPr>
            <a:spLocks noGrp="1" noRot="1" noChangeAspect="1" noChangeArrowheads="1" noTextEdit="1"/>
          </p:cNvSpPr>
          <p:nvPr>
            <p:ph type="sldImg"/>
          </p:nvPr>
        </p:nvSpPr>
        <p:spPr/>
      </p:sp>
      <p:sp>
        <p:nvSpPr>
          <p:cNvPr id="13316" name="Rectangle 3">
            <a:extLst>
              <a:ext uri="{FF2B5EF4-FFF2-40B4-BE49-F238E27FC236}">
                <a16:creationId xmlns:a16="http://schemas.microsoft.com/office/drawing/2014/main" id="{B87385C0-4A46-7B48-BA31-F3C06407AE56}"/>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a:latin typeface="Arial" panose="020B0604020202020204" pitchFamily="34" charset="0"/>
            </a:endParaRPr>
          </a:p>
        </p:txBody>
      </p:sp>
    </p:spTree>
    <p:extLst>
      <p:ext uri="{BB962C8B-B14F-4D97-AF65-F5344CB8AC3E}">
        <p14:creationId xmlns:p14="http://schemas.microsoft.com/office/powerpoint/2010/main" val="2114676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From any sites perspective: if a site is down we do not know how long it will be down so preferred option is to abort if that is possible. Hence, when we know </a:t>
            </a:r>
            <a:r>
              <a:rPr lang="en-US" dirty="0" err="1"/>
              <a:t>Sk</a:t>
            </a:r>
            <a:r>
              <a:rPr lang="en-US" dirty="0"/>
              <a:t> has not responded to prepare T then </a:t>
            </a:r>
            <a:r>
              <a:rPr lang="en-US" dirty="0" err="1"/>
              <a:t>Sk</a:t>
            </a:r>
            <a:r>
              <a:rPr lang="en-US" dirty="0"/>
              <a:t> prefers to abort when it comes up. </a:t>
            </a:r>
            <a:br>
              <a:rPr lang="en-US" dirty="0"/>
            </a:br>
            <a:endParaRPr lang="en-US" dirty="0"/>
          </a:p>
        </p:txBody>
      </p:sp>
      <p:sp>
        <p:nvSpPr>
          <p:cNvPr id="4" name="Slide Number Placeholder 3"/>
          <p:cNvSpPr>
            <a:spLocks noGrp="1"/>
          </p:cNvSpPr>
          <p:nvPr>
            <p:ph type="sldNum" sz="quarter" idx="5"/>
          </p:nvPr>
        </p:nvSpPr>
        <p:spPr/>
        <p:txBody>
          <a:bodyPr/>
          <a:lstStyle/>
          <a:p>
            <a:fld id="{F8AA6781-E614-4C2E-A93C-B77FAF7968E8}" type="slidenum">
              <a:rPr lang="en-US" smtClean="0"/>
              <a:pPr/>
              <a:t>18</a:t>
            </a:fld>
            <a:endParaRPr lang="en-US"/>
          </a:p>
        </p:txBody>
      </p:sp>
    </p:spTree>
    <p:extLst>
      <p:ext uri="{BB962C8B-B14F-4D97-AF65-F5344CB8AC3E}">
        <p14:creationId xmlns:p14="http://schemas.microsoft.com/office/powerpoint/2010/main" val="387090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AA6781-E614-4C2E-A93C-B77FAF7968E8}" type="slidenum">
              <a:rPr lang="en-US" smtClean="0"/>
              <a:pPr/>
              <a:t>19</a:t>
            </a:fld>
            <a:endParaRPr lang="en-US"/>
          </a:p>
        </p:txBody>
      </p:sp>
    </p:spTree>
    <p:extLst>
      <p:ext uri="{BB962C8B-B14F-4D97-AF65-F5344CB8AC3E}">
        <p14:creationId xmlns:p14="http://schemas.microsoft.com/office/powerpoint/2010/main" val="252269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 y="6477000"/>
            <a:ext cx="6538340" cy="381000"/>
          </a:xfrm>
          <a:solidFill>
            <a:srgbClr val="C00000"/>
          </a:solidFill>
          <a:ln>
            <a:noFill/>
          </a:ln>
        </p:spPr>
        <p:txBody>
          <a:bodyPr/>
          <a:lstStyle>
            <a:lvl1pPr algn="r">
              <a:defRPr sz="1905">
                <a:solidFill>
                  <a:schemeClr val="bg1"/>
                </a:solidFill>
              </a:defRPr>
            </a:lvl1pPr>
          </a:lstStyle>
          <a:p>
            <a:r>
              <a:rPr lang="en-US"/>
              <a:t>INDIAN INSTITUTE OF TECHNOLOGY KHARAGPUR</a:t>
            </a:r>
            <a:endParaRPr lang="en-US" dirty="0"/>
          </a:p>
        </p:txBody>
      </p:sp>
      <p:sp>
        <p:nvSpPr>
          <p:cNvPr id="12" name="Rectangle 11"/>
          <p:cNvSpPr/>
          <p:nvPr/>
        </p:nvSpPr>
        <p:spPr>
          <a:xfrm>
            <a:off x="-1" y="4846320"/>
            <a:ext cx="1291167" cy="20116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2" name="Title 1"/>
          <p:cNvSpPr>
            <a:spLocks noGrp="1"/>
          </p:cNvSpPr>
          <p:nvPr>
            <p:ph type="ctrTitle"/>
          </p:nvPr>
        </p:nvSpPr>
        <p:spPr>
          <a:xfrm>
            <a:off x="1672598" y="838200"/>
            <a:ext cx="10011403" cy="1143000"/>
          </a:xfrm>
        </p:spPr>
        <p:txBody>
          <a:bodyPr anchor="ctr">
            <a:noAutofit/>
          </a:bodyPr>
          <a:lstStyle>
            <a:lvl1pPr>
              <a:lnSpc>
                <a:spcPct val="100000"/>
              </a:lnSpc>
              <a:defRPr sz="4572" spc="-65"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507213" y="1989967"/>
            <a:ext cx="8284202" cy="685800"/>
          </a:xfrm>
        </p:spPr>
        <p:txBody>
          <a:bodyPr>
            <a:normAutofit/>
          </a:bodyPr>
          <a:lstStyle>
            <a:lvl1pPr marL="0" indent="0" algn="l">
              <a:buNone/>
              <a:defRPr sz="2667" b="1" cap="all" spc="98" baseline="0">
                <a:solidFill>
                  <a:schemeClr val="tx2"/>
                </a:solidFill>
                <a:latin typeface="Arial Narrow" panose="020B0606020202030204" pitchFamily="34" charset="0"/>
              </a:defRPr>
            </a:lvl1pPr>
            <a:lvl2pPr marL="373242" indent="0" algn="ctr">
              <a:buNone/>
              <a:defRPr>
                <a:solidFill>
                  <a:schemeClr val="tx1">
                    <a:tint val="75000"/>
                  </a:schemeClr>
                </a:solidFill>
              </a:defRPr>
            </a:lvl2pPr>
            <a:lvl3pPr marL="746484" indent="0" algn="ctr">
              <a:buNone/>
              <a:defRPr>
                <a:solidFill>
                  <a:schemeClr val="tx1">
                    <a:tint val="75000"/>
                  </a:schemeClr>
                </a:solidFill>
              </a:defRPr>
            </a:lvl3pPr>
            <a:lvl4pPr marL="1119725" indent="0" algn="ctr">
              <a:buNone/>
              <a:defRPr>
                <a:solidFill>
                  <a:schemeClr val="tx1">
                    <a:tint val="75000"/>
                  </a:schemeClr>
                </a:solidFill>
              </a:defRPr>
            </a:lvl4pPr>
            <a:lvl5pPr marL="1492968" indent="0" algn="ctr">
              <a:buNone/>
              <a:defRPr>
                <a:solidFill>
                  <a:schemeClr val="tx1">
                    <a:tint val="75000"/>
                  </a:schemeClr>
                </a:solidFill>
              </a:defRPr>
            </a:lvl5pPr>
            <a:lvl6pPr marL="1866210" indent="0" algn="ctr">
              <a:buNone/>
              <a:defRPr>
                <a:solidFill>
                  <a:schemeClr val="tx1">
                    <a:tint val="75000"/>
                  </a:schemeClr>
                </a:solidFill>
              </a:defRPr>
            </a:lvl6pPr>
            <a:lvl7pPr marL="2239451" indent="0" algn="ctr">
              <a:buNone/>
              <a:defRPr>
                <a:solidFill>
                  <a:schemeClr val="tx1">
                    <a:tint val="75000"/>
                  </a:schemeClr>
                </a:solidFill>
              </a:defRPr>
            </a:lvl7pPr>
            <a:lvl8pPr marL="2612693" indent="0" algn="ctr">
              <a:buNone/>
              <a:defRPr>
                <a:solidFill>
                  <a:schemeClr val="tx1">
                    <a:tint val="75000"/>
                  </a:schemeClr>
                </a:solidFill>
              </a:defRPr>
            </a:lvl8pPr>
            <a:lvl9pPr marL="2985935" indent="0" algn="ctr">
              <a:buNone/>
              <a:defRPr>
                <a:solidFill>
                  <a:schemeClr val="tx1">
                    <a:tint val="75000"/>
                  </a:schemeClr>
                </a:solidFill>
              </a:defRPr>
            </a:lvl9pPr>
          </a:lstStyle>
          <a:p>
            <a:pPr lvl="0" defTabSz="979734">
              <a:spcAft>
                <a:spcPts val="643"/>
              </a:spcAft>
            </a:pPr>
            <a:r>
              <a:rPr lang="en-US" sz="2571" i="1" cap="none" spc="129" dirty="0">
                <a:solidFill>
                  <a:srgbClr val="D1282E"/>
                </a:solidFill>
              </a:rPr>
              <a:t>CS60002: Distributed Systems</a:t>
            </a:r>
            <a:endParaRPr lang="en-IN" sz="2571" i="1" cap="none" spc="129" dirty="0">
              <a:solidFill>
                <a:srgbClr val="D1282E"/>
              </a:solidFill>
            </a:endParaRPr>
          </a:p>
        </p:txBody>
      </p:sp>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2001499" y="0"/>
            <a:ext cx="190502"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6" name="Slide Number Placeholder 5"/>
          <p:cNvSpPr>
            <a:spLocks noGrp="1"/>
          </p:cNvSpPr>
          <p:nvPr>
            <p:ph type="sldNum" sz="quarter" idx="12"/>
          </p:nvPr>
        </p:nvSpPr>
        <p:spPr>
          <a:xfrm rot="16200000">
            <a:off x="11445551" y="6292692"/>
            <a:ext cx="580571" cy="368617"/>
          </a:xfrm>
        </p:spPr>
        <p:txBody>
          <a:bodyPr/>
          <a:lstStyle>
            <a:lvl1pPr>
              <a:defRPr sz="2400">
                <a:solidFill>
                  <a:schemeClr val="tx1"/>
                </a:solidFill>
              </a:defRPr>
            </a:lvl1pPr>
          </a:lstStyle>
          <a:p>
            <a:fld id="{CB91440F-62FA-4C03-A6F3-085CE908C1B1}" type="slidenum">
              <a:rPr lang="en-US" smtClean="0"/>
              <a:pPr/>
              <a:t>‹#›</a:t>
            </a:fld>
            <a:endParaRPr lang="en-US"/>
          </a:p>
        </p:txBody>
      </p:sp>
      <p:pic>
        <p:nvPicPr>
          <p:cNvPr id="11" name="Picture 11" descr="iit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4" y="5773802"/>
            <a:ext cx="1054102" cy="99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 y="0"/>
            <a:ext cx="1291167"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4" name="TextBox 13"/>
          <p:cNvSpPr txBox="1"/>
          <p:nvPr/>
        </p:nvSpPr>
        <p:spPr>
          <a:xfrm>
            <a:off x="3991429" y="2888238"/>
            <a:ext cx="4695049" cy="1447503"/>
          </a:xfrm>
          <a:prstGeom prst="rect">
            <a:avLst/>
          </a:prstGeom>
          <a:noFill/>
        </p:spPr>
        <p:txBody>
          <a:bodyPr wrap="none" lIns="97971" tIns="48986" rIns="97971" bIns="48986" rtlCol="0">
            <a:spAutoFit/>
          </a:bodyPr>
          <a:lstStyle/>
          <a:p>
            <a:r>
              <a:rPr lang="en-US" sz="2191" b="1" dirty="0" err="1">
                <a:latin typeface="Arial Narrow" panose="020B0606020202030204" pitchFamily="34" charset="0"/>
              </a:rPr>
              <a:t>Pallab</a:t>
            </a:r>
            <a:r>
              <a:rPr lang="en-US" sz="2191" b="1" dirty="0">
                <a:latin typeface="Arial Narrow" panose="020B0606020202030204" pitchFamily="34" charset="0"/>
              </a:rPr>
              <a:t> </a:t>
            </a:r>
            <a:r>
              <a:rPr lang="en-US" sz="2191" b="1" dirty="0" err="1">
                <a:latin typeface="Arial Narrow" panose="020B0606020202030204" pitchFamily="34" charset="0"/>
              </a:rPr>
              <a:t>Dasgupta</a:t>
            </a:r>
            <a:endParaRPr lang="en-US" sz="2191" b="1" dirty="0">
              <a:latin typeface="Arial Narrow" panose="020B0606020202030204" pitchFamily="34" charset="0"/>
            </a:endParaRPr>
          </a:p>
          <a:p>
            <a:r>
              <a:rPr lang="en-US" sz="2191" b="1" dirty="0">
                <a:latin typeface="Arial Narrow" panose="020B0606020202030204" pitchFamily="34" charset="0"/>
              </a:rPr>
              <a:t>Professor, </a:t>
            </a:r>
          </a:p>
          <a:p>
            <a:r>
              <a:rPr lang="en-US" sz="2191" b="1" dirty="0">
                <a:latin typeface="Arial Narrow" panose="020B0606020202030204" pitchFamily="34" charset="0"/>
              </a:rPr>
              <a:t>Dept. of Computer Sc. &amp; </a:t>
            </a:r>
            <a:r>
              <a:rPr lang="en-US" sz="2191" b="1" dirty="0" err="1">
                <a:latin typeface="Arial Narrow" panose="020B0606020202030204" pitchFamily="34" charset="0"/>
              </a:rPr>
              <a:t>Engg</a:t>
            </a:r>
            <a:r>
              <a:rPr lang="en-US" sz="2191" b="1" dirty="0">
                <a:latin typeface="Arial Narrow" panose="020B0606020202030204" pitchFamily="34" charset="0"/>
              </a:rPr>
              <a:t>.,</a:t>
            </a:r>
          </a:p>
          <a:p>
            <a:r>
              <a:rPr lang="en-US" sz="2191" b="1" dirty="0">
                <a:latin typeface="Arial Narrow" panose="020B0606020202030204" pitchFamily="34" charset="0"/>
              </a:rPr>
              <a:t>Indian Institute of Technology </a:t>
            </a:r>
            <a:r>
              <a:rPr lang="en-US" sz="2191" b="1" dirty="0" err="1">
                <a:latin typeface="Arial Narrow" panose="020B0606020202030204" pitchFamily="34" charset="0"/>
              </a:rPr>
              <a:t>Kharagpur</a:t>
            </a:r>
            <a:endParaRPr lang="en-US" sz="2191" b="1" dirty="0">
              <a:latin typeface="Arial Narrow" panose="020B0606020202030204" pitchFamily="34" charset="0"/>
            </a:endParaRPr>
          </a:p>
        </p:txBody>
      </p:sp>
      <p:sp>
        <p:nvSpPr>
          <p:cNvPr id="15" name="Rectangle 14"/>
          <p:cNvSpPr/>
          <p:nvPr/>
        </p:nvSpPr>
        <p:spPr>
          <a:xfrm>
            <a:off x="3820145" y="2888238"/>
            <a:ext cx="171284" cy="144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7971" tIns="48986" rIns="97971" bIns="48986" spcCol="0" rtlCol="0" anchor="ctr"/>
          <a:lstStyle/>
          <a:p>
            <a:pPr algn="ctr"/>
            <a:endParaRPr lang="en-IN" sz="1524"/>
          </a:p>
        </p:txBody>
      </p:sp>
    </p:spTree>
    <p:extLst>
      <p:ext uri="{BB962C8B-B14F-4D97-AF65-F5344CB8AC3E}">
        <p14:creationId xmlns:p14="http://schemas.microsoft.com/office/powerpoint/2010/main" val="4192620126"/>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INDIAN INSTITUTE OF TECHNOLOGY KHARAGPUR</a:t>
            </a:r>
            <a:endParaRPr lang="en-US" dirty="0"/>
          </a:p>
        </p:txBody>
      </p:sp>
      <p:sp>
        <p:nvSpPr>
          <p:cNvPr id="6" name="Slide Number Placeholder 5"/>
          <p:cNvSpPr>
            <a:spLocks noGrp="1"/>
          </p:cNvSpPr>
          <p:nvPr>
            <p:ph type="sldNum" sz="quarter" idx="12"/>
          </p:nvPr>
        </p:nvSpPr>
        <p:spPr/>
        <p:txBody>
          <a:bodyPr/>
          <a:lstStyle/>
          <a:p>
            <a:fld id="{22580B29-0CBF-4D68-B515-DFF4E92B8737}" type="slidenum">
              <a:rPr lang="en-US" smtClean="0"/>
              <a:pPr/>
              <a:t>‹#›</a:t>
            </a:fld>
            <a:endParaRPr lang="en-US"/>
          </a:p>
        </p:txBody>
      </p:sp>
    </p:spTree>
    <p:extLst>
      <p:ext uri="{BB962C8B-B14F-4D97-AF65-F5344CB8AC3E}">
        <p14:creationId xmlns:p14="http://schemas.microsoft.com/office/powerpoint/2010/main" val="109462798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43"/>
            <a:ext cx="274320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INDIAN INSTITUTE OF TECHNOLOGY KHARAGPUR</a:t>
            </a:r>
            <a:endParaRPr lang="en-US" dirty="0"/>
          </a:p>
        </p:txBody>
      </p:sp>
      <p:sp>
        <p:nvSpPr>
          <p:cNvPr id="6" name="Slide Number Placeholder 5"/>
          <p:cNvSpPr>
            <a:spLocks noGrp="1"/>
          </p:cNvSpPr>
          <p:nvPr>
            <p:ph type="sldNum" sz="quarter" idx="12"/>
          </p:nvPr>
        </p:nvSpPr>
        <p:spPr/>
        <p:txBody>
          <a:bodyPr/>
          <a:lstStyle/>
          <a:p>
            <a:fld id="{504336DC-24B1-49FD-B16C-42BE44745CCA}" type="slidenum">
              <a:rPr lang="en-US" smtClean="0"/>
              <a:pPr/>
              <a:t>‹#›</a:t>
            </a:fld>
            <a:endParaRPr lang="en-US"/>
          </a:p>
        </p:txBody>
      </p:sp>
    </p:spTree>
    <p:extLst>
      <p:ext uri="{BB962C8B-B14F-4D97-AF65-F5344CB8AC3E}">
        <p14:creationId xmlns:p14="http://schemas.microsoft.com/office/powerpoint/2010/main" val="210816468"/>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67"/>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29"/>
            </a:lvl1pPr>
            <a:lvl2pPr>
              <a:defRPr sz="2429"/>
            </a:lvl2pPr>
            <a:lvl3pPr>
              <a:defRPr sz="2429"/>
            </a:lvl3pPr>
            <a:lvl4pPr>
              <a:defRPr sz="2429"/>
            </a:lvl4pPr>
            <a:lvl5pPr>
              <a:defRPr sz="242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sz="1600"/>
            </a:lvl1pPr>
          </a:lstStyle>
          <a:p>
            <a:r>
              <a:rPr lang="en-US"/>
              <a:t>INDIAN INSTITUTE OF TECHNOLOGY KHARAGPUR</a:t>
            </a:r>
            <a:endParaRPr lang="en-US" dirty="0"/>
          </a:p>
        </p:txBody>
      </p:sp>
      <p:sp>
        <p:nvSpPr>
          <p:cNvPr id="6" name="Slide Number Placeholder 5"/>
          <p:cNvSpPr>
            <a:spLocks noGrp="1"/>
          </p:cNvSpPr>
          <p:nvPr>
            <p:ph type="sldNum" sz="quarter" idx="12"/>
          </p:nvPr>
        </p:nvSpPr>
        <p:spPr/>
        <p:txBody>
          <a:bodyPr/>
          <a:lstStyle>
            <a:lvl1pPr>
              <a:defRPr sz="2400"/>
            </a:lvl1pPr>
          </a:lstStyle>
          <a:p>
            <a:fld id="{07CDB090-0E48-4813-8C25-65CD175DBF53}" type="slidenum">
              <a:rPr lang="en-US" smtClean="0"/>
              <a:pPr/>
              <a:t>‹#›</a:t>
            </a:fld>
            <a:endParaRPr lang="en-US" dirty="0"/>
          </a:p>
        </p:txBody>
      </p:sp>
    </p:spTree>
    <p:extLst>
      <p:ext uri="{BB962C8B-B14F-4D97-AF65-F5344CB8AC3E}">
        <p14:creationId xmlns:p14="http://schemas.microsoft.com/office/powerpoint/2010/main" val="838244029"/>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0"/>
            <a:ext cx="10363200" cy="4321175"/>
          </a:xfrm>
        </p:spPr>
        <p:txBody>
          <a:bodyPr anchor="ctr">
            <a:noAutofit/>
          </a:bodyPr>
          <a:lstStyle>
            <a:lvl1pPr algn="l">
              <a:lnSpc>
                <a:spcPct val="100000"/>
              </a:lnSpc>
              <a:defRPr sz="7184" b="0" cap="all" spc="-65"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1670" b="0" cap="all" spc="98" baseline="0">
                <a:solidFill>
                  <a:schemeClr val="tx2"/>
                </a:solidFill>
                <a:latin typeface="+mj-lt"/>
              </a:defRPr>
            </a:lvl1pPr>
            <a:lvl2pPr marL="373242" indent="0">
              <a:buNone/>
              <a:defRPr sz="1451">
                <a:solidFill>
                  <a:schemeClr val="tx1">
                    <a:tint val="75000"/>
                  </a:schemeClr>
                </a:solidFill>
              </a:defRPr>
            </a:lvl2pPr>
            <a:lvl3pPr marL="746484" indent="0">
              <a:buNone/>
              <a:defRPr sz="1307">
                <a:solidFill>
                  <a:schemeClr val="tx1">
                    <a:tint val="75000"/>
                  </a:schemeClr>
                </a:solidFill>
              </a:defRPr>
            </a:lvl3pPr>
            <a:lvl4pPr marL="1119725" indent="0">
              <a:buNone/>
              <a:defRPr sz="1161">
                <a:solidFill>
                  <a:schemeClr val="tx1">
                    <a:tint val="75000"/>
                  </a:schemeClr>
                </a:solidFill>
              </a:defRPr>
            </a:lvl4pPr>
            <a:lvl5pPr marL="1492968" indent="0">
              <a:buNone/>
              <a:defRPr sz="1161">
                <a:solidFill>
                  <a:schemeClr val="tx1">
                    <a:tint val="75000"/>
                  </a:schemeClr>
                </a:solidFill>
              </a:defRPr>
            </a:lvl5pPr>
            <a:lvl6pPr marL="1866210" indent="0">
              <a:buNone/>
              <a:defRPr sz="1161">
                <a:solidFill>
                  <a:schemeClr val="tx1">
                    <a:tint val="75000"/>
                  </a:schemeClr>
                </a:solidFill>
              </a:defRPr>
            </a:lvl6pPr>
            <a:lvl7pPr marL="2239451" indent="0">
              <a:buNone/>
              <a:defRPr sz="1161">
                <a:solidFill>
                  <a:schemeClr val="tx1">
                    <a:tint val="75000"/>
                  </a:schemeClr>
                </a:solidFill>
              </a:defRPr>
            </a:lvl7pPr>
            <a:lvl8pPr marL="2612693" indent="0">
              <a:buNone/>
              <a:defRPr sz="1161">
                <a:solidFill>
                  <a:schemeClr val="tx1">
                    <a:tint val="75000"/>
                  </a:schemeClr>
                </a:solidFill>
              </a:defRPr>
            </a:lvl8pPr>
            <a:lvl9pPr marL="2985935" indent="0">
              <a:buNone/>
              <a:defRPr sz="1161">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1D53EEFA-03F8-4D98-BB5F-67E3DAEBC640}" type="slidenum">
              <a:rPr lang="en-US" smtClean="0"/>
              <a:pPr/>
              <a:t>‹#›</a:t>
            </a:fld>
            <a:endParaRPr lang="en-US"/>
          </a:p>
        </p:txBody>
      </p:sp>
      <p:sp>
        <p:nvSpPr>
          <p:cNvPr id="9" name="Footer Placeholder 8"/>
          <p:cNvSpPr>
            <a:spLocks noGrp="1"/>
          </p:cNvSpPr>
          <p:nvPr>
            <p:ph type="ftr" sz="quarter" idx="12"/>
          </p:nvPr>
        </p:nvSpPr>
        <p:spPr/>
        <p:txBody>
          <a:bodyPr/>
          <a:lstStyle/>
          <a:p>
            <a:r>
              <a:rPr lang="en-US"/>
              <a:t>INDIAN INSTITUTE OF TECHNOLOGY KHARAGPUR</a:t>
            </a:r>
            <a:endParaRPr lang="en-US" dirty="0"/>
          </a:p>
        </p:txBody>
      </p:sp>
    </p:spTree>
    <p:extLst>
      <p:ext uri="{BB962C8B-B14F-4D97-AF65-F5344CB8AC3E}">
        <p14:creationId xmlns:p14="http://schemas.microsoft.com/office/powerpoint/2010/main" val="2261974829"/>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424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688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INDIAN INSTITUTE OF TECHNOLOGY KHARAGPUR</a:t>
            </a:r>
            <a:endParaRPr lang="en-US" dirty="0"/>
          </a:p>
        </p:txBody>
      </p:sp>
      <p:sp>
        <p:nvSpPr>
          <p:cNvPr id="7" name="Slide Number Placeholder 6"/>
          <p:cNvSpPr>
            <a:spLocks noGrp="1"/>
          </p:cNvSpPr>
          <p:nvPr>
            <p:ph type="sldNum" sz="quarter" idx="12"/>
          </p:nvPr>
        </p:nvSpPr>
        <p:spPr/>
        <p:txBody>
          <a:bodyPr/>
          <a:lstStyle/>
          <a:p>
            <a:fld id="{4FF76E38-8FCD-4487-8EBA-C12FEFE3A49C}" type="slidenum">
              <a:rPr lang="en-US" smtClean="0"/>
              <a:pPr/>
              <a:t>‹#›</a:t>
            </a:fld>
            <a:endParaRPr lang="en-US"/>
          </a:p>
        </p:txBody>
      </p:sp>
    </p:spTree>
    <p:extLst>
      <p:ext uri="{BB962C8B-B14F-4D97-AF65-F5344CB8AC3E}">
        <p14:creationId xmlns:p14="http://schemas.microsoft.com/office/powerpoint/2010/main" val="1927118787"/>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451" b="0" cap="all" spc="82" baseline="0">
                <a:solidFill>
                  <a:schemeClr val="tx1"/>
                </a:solidFill>
                <a:latin typeface="+mj-lt"/>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lvl="0"/>
            <a:r>
              <a:rPr lang="en-US"/>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451" b="0" kern="1200" cap="all" spc="82" baseline="0" dirty="0" smtClean="0">
                <a:solidFill>
                  <a:schemeClr val="tx1"/>
                </a:solidFill>
                <a:latin typeface="+mj-lt"/>
                <a:ea typeface="+mn-ea"/>
                <a:cs typeface="+mn-cs"/>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marL="0" lvl="0" indent="0" algn="l" defTabSz="746484"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INDIAN INSTITUTE OF TECHNOLOGY KHARAGPUR</a:t>
            </a:r>
            <a:endParaRPr lang="en-US" dirty="0"/>
          </a:p>
        </p:txBody>
      </p:sp>
      <p:sp>
        <p:nvSpPr>
          <p:cNvPr id="9" name="Slide Number Placeholder 8"/>
          <p:cNvSpPr>
            <a:spLocks noGrp="1"/>
          </p:cNvSpPr>
          <p:nvPr>
            <p:ph type="sldNum" sz="quarter" idx="12"/>
          </p:nvPr>
        </p:nvSpPr>
        <p:spPr/>
        <p:txBody>
          <a:bodyPr/>
          <a:lstStyle/>
          <a:p>
            <a:fld id="{859222E3-95B1-4E08-BD6B-9768D1014EA9}" type="slidenum">
              <a:rPr lang="en-US" smtClean="0"/>
              <a:pPr/>
              <a:t>‹#›</a:t>
            </a:fld>
            <a:endParaRPr lang="en-US"/>
          </a:p>
        </p:txBody>
      </p:sp>
    </p:spTree>
    <p:extLst>
      <p:ext uri="{BB962C8B-B14F-4D97-AF65-F5344CB8AC3E}">
        <p14:creationId xmlns:p14="http://schemas.microsoft.com/office/powerpoint/2010/main" val="2215617005"/>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1600"/>
            </a:lvl1pPr>
          </a:lstStyle>
          <a:p>
            <a:r>
              <a:rPr lang="en-US"/>
              <a:t>INDIAN INSTITUTE OF TECHNOLOGY KHARAGPUR</a:t>
            </a:r>
            <a:endParaRPr lang="en-US" dirty="0"/>
          </a:p>
        </p:txBody>
      </p:sp>
      <p:sp>
        <p:nvSpPr>
          <p:cNvPr id="5" name="Slide Number Placeholder 4"/>
          <p:cNvSpPr>
            <a:spLocks noGrp="1"/>
          </p:cNvSpPr>
          <p:nvPr>
            <p:ph type="sldNum" sz="quarter" idx="12"/>
          </p:nvPr>
        </p:nvSpPr>
        <p:spPr/>
        <p:txBody>
          <a:bodyPr/>
          <a:lstStyle>
            <a:lvl1pPr>
              <a:defRPr sz="2400"/>
            </a:lvl1pPr>
          </a:lstStyle>
          <a:p>
            <a:fld id="{D57FF334-512C-4961-B74C-619F2984D5BF}" type="slidenum">
              <a:rPr lang="en-US" smtClean="0"/>
              <a:pPr/>
              <a:t>‹#›</a:t>
            </a:fld>
            <a:endParaRPr lang="en-US"/>
          </a:p>
        </p:txBody>
      </p:sp>
    </p:spTree>
    <p:extLst>
      <p:ext uri="{BB962C8B-B14F-4D97-AF65-F5344CB8AC3E}">
        <p14:creationId xmlns:p14="http://schemas.microsoft.com/office/powerpoint/2010/main" val="1207526807"/>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INDIAN INSTITUTE OF TECHNOLOGY KHARAGPUR</a:t>
            </a:r>
            <a:endParaRPr lang="en-US" dirty="0"/>
          </a:p>
        </p:txBody>
      </p:sp>
      <p:sp>
        <p:nvSpPr>
          <p:cNvPr id="4" name="Slide Number Placeholder 3"/>
          <p:cNvSpPr>
            <a:spLocks noGrp="1"/>
          </p:cNvSpPr>
          <p:nvPr>
            <p:ph type="sldNum" sz="quarter" idx="12"/>
          </p:nvPr>
        </p:nvSpPr>
        <p:spPr/>
        <p:txBody>
          <a:bodyPr/>
          <a:lstStyle/>
          <a:p>
            <a:fld id="{84DB29D6-B7A1-4485-9C8A-311675D25F85}" type="slidenum">
              <a:rPr lang="en-US" smtClean="0"/>
              <a:pPr/>
              <a:t>‹#›</a:t>
            </a:fld>
            <a:endParaRPr lang="en-US"/>
          </a:p>
        </p:txBody>
      </p:sp>
    </p:spTree>
    <p:extLst>
      <p:ext uri="{BB962C8B-B14F-4D97-AF65-F5344CB8AC3E}">
        <p14:creationId xmlns:p14="http://schemas.microsoft.com/office/powerpoint/2010/main" val="4044805454"/>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6" y="1600200"/>
            <a:ext cx="6815668" cy="4480560"/>
          </a:xfrm>
        </p:spPr>
        <p:txBody>
          <a:bodyPr/>
          <a:lstStyle>
            <a:lvl1pPr>
              <a:defRPr sz="2612"/>
            </a:lvl1pPr>
            <a:lvl2pPr>
              <a:defRPr sz="2322"/>
            </a:lvl2pPr>
            <a:lvl3pPr>
              <a:defRPr sz="1959"/>
            </a:lvl3pPr>
            <a:lvl4pPr>
              <a:defRPr sz="1670"/>
            </a:lvl4pPr>
            <a:lvl5pPr>
              <a:defRPr sz="1670"/>
            </a:lvl5pPr>
            <a:lvl6pPr>
              <a:defRPr sz="1670"/>
            </a:lvl6pPr>
            <a:lvl7pPr>
              <a:defRPr sz="1670"/>
            </a:lvl7pPr>
            <a:lvl8pPr>
              <a:defRPr sz="1670"/>
            </a:lvl8pPr>
            <a:lvl9pPr>
              <a:defRPr sz="16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600200"/>
            <a:ext cx="4011085" cy="4480560"/>
          </a:xfrm>
        </p:spPr>
        <p:txBody>
          <a:bodyPr>
            <a:normAutofit/>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INDIAN INSTITUTE OF TECHNOLOGY KHARAGPUR</a:t>
            </a:r>
            <a:endParaRPr lang="en-US" dirty="0"/>
          </a:p>
        </p:txBody>
      </p:sp>
      <p:sp>
        <p:nvSpPr>
          <p:cNvPr id="7" name="Slide Number Placeholder 6"/>
          <p:cNvSpPr>
            <a:spLocks noGrp="1"/>
          </p:cNvSpPr>
          <p:nvPr>
            <p:ph type="sldNum" sz="quarter" idx="12"/>
          </p:nvPr>
        </p:nvSpPr>
        <p:spPr/>
        <p:txBody>
          <a:bodyPr/>
          <a:lstStyle/>
          <a:p>
            <a:fld id="{7BBFBE5D-E30C-4B20-8CFC-9C79D190A220}"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7877162"/>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3" name="Picture Placeholder 2"/>
          <p:cNvSpPr>
            <a:spLocks noGrp="1"/>
          </p:cNvSpPr>
          <p:nvPr>
            <p:ph type="pic" idx="1"/>
          </p:nvPr>
        </p:nvSpPr>
        <p:spPr>
          <a:xfrm>
            <a:off x="-1" y="0"/>
            <a:ext cx="12001170" cy="4846320"/>
          </a:xfrm>
          <a:solidFill>
            <a:schemeClr val="bg1">
              <a:lumMod val="75000"/>
            </a:schemeClr>
          </a:solidFill>
        </p:spPr>
        <p:txBody>
          <a:bodyPr/>
          <a:lstStyle>
            <a:lvl1pPr marL="0" indent="0">
              <a:buNone/>
              <a:defRPr sz="2612"/>
            </a:lvl1pPr>
            <a:lvl2pPr marL="373242" indent="0">
              <a:buNone/>
              <a:defRPr sz="2322"/>
            </a:lvl2pPr>
            <a:lvl3pPr marL="746484" indent="0">
              <a:buNone/>
              <a:defRPr sz="1959"/>
            </a:lvl3pPr>
            <a:lvl4pPr marL="1119725" indent="0">
              <a:buNone/>
              <a:defRPr sz="1670"/>
            </a:lvl4pPr>
            <a:lvl5pPr marL="1492968" indent="0">
              <a:buNone/>
              <a:defRPr sz="1670"/>
            </a:lvl5pPr>
            <a:lvl6pPr marL="1866210" indent="0">
              <a:buNone/>
              <a:defRPr sz="1670"/>
            </a:lvl6pPr>
            <a:lvl7pPr marL="2239451" indent="0">
              <a:buNone/>
              <a:defRPr sz="1670"/>
            </a:lvl7pPr>
            <a:lvl8pPr marL="2612693" indent="0">
              <a:buNone/>
              <a:defRPr sz="1670"/>
            </a:lvl8pPr>
            <a:lvl9pPr marL="2985935" indent="0">
              <a:buNone/>
              <a:defRPr sz="1670"/>
            </a:lvl9pPr>
          </a:lstStyle>
          <a:p>
            <a:r>
              <a:rPr lang="en-US"/>
              <a:t>Click icon to add picture</a:t>
            </a:r>
          </a:p>
        </p:txBody>
      </p:sp>
      <p:sp>
        <p:nvSpPr>
          <p:cNvPr id="4" name="Text Placeholder 3"/>
          <p:cNvSpPr>
            <a:spLocks noGrp="1"/>
          </p:cNvSpPr>
          <p:nvPr>
            <p:ph type="body" sz="half" idx="2"/>
          </p:nvPr>
        </p:nvSpPr>
        <p:spPr>
          <a:xfrm>
            <a:off x="609601" y="5715000"/>
            <a:ext cx="10871201" cy="457200"/>
          </a:xfrm>
        </p:spPr>
        <p:txBody>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INDIAN INSTITUTE OF TECHNOLOGY KHARAGPUR</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9E85361-021B-4519-8F46-CCEC85442E48}" type="slidenum">
              <a:rPr lang="en-US" smtClean="0"/>
              <a:pPr/>
              <a:t>‹#›</a:t>
            </a:fld>
            <a:endParaRPr lang="en-US"/>
          </a:p>
        </p:txBody>
      </p:sp>
      <p:sp>
        <p:nvSpPr>
          <p:cNvPr id="8" name="Title 7"/>
          <p:cNvSpPr>
            <a:spLocks noGrp="1"/>
          </p:cNvSpPr>
          <p:nvPr>
            <p:ph type="title"/>
          </p:nvPr>
        </p:nvSpPr>
        <p:spPr>
          <a:xfrm>
            <a:off x="609601" y="4953000"/>
            <a:ext cx="10871201" cy="762000"/>
          </a:xfrm>
        </p:spPr>
        <p:txBody>
          <a:bodyPr anchor="t">
            <a:normAutofit/>
          </a:bodyPr>
          <a:lstStyle>
            <a:lvl1pPr>
              <a:defRPr sz="2612"/>
            </a:lvl1pPr>
          </a:lstStyle>
          <a:p>
            <a:r>
              <a:rPr lang="en-US"/>
              <a:t>Click to edit Master title style</a:t>
            </a:r>
            <a:endParaRPr lang="en-US" dirty="0"/>
          </a:p>
        </p:txBody>
      </p:sp>
      <p:sp>
        <p:nvSpPr>
          <p:cNvPr id="10" name="Rectangle 9"/>
          <p:cNvSpPr/>
          <p:nvPr/>
        </p:nvSpPr>
        <p:spPr>
          <a:xfrm>
            <a:off x="12001499" y="0"/>
            <a:ext cx="190502"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994756593"/>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999" y="152718"/>
            <a:ext cx="11379200" cy="609282"/>
          </a:xfrm>
          <a:prstGeom prst="rect">
            <a:avLst/>
          </a:prstGeom>
        </p:spPr>
        <p:txBody>
          <a:bodyPr vert="horz" lIns="102870" tIns="51435" rIns="102870" bIns="51435"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599" y="1066801"/>
            <a:ext cx="11176000" cy="5059363"/>
          </a:xfrm>
          <a:prstGeom prst="rect">
            <a:avLst/>
          </a:prstGeom>
        </p:spPr>
        <p:txBody>
          <a:bodyPr vert="horz" lIns="102870" tIns="51435" rIns="102870" bIns="5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42400" y="6438904"/>
            <a:ext cx="1625600" cy="342900"/>
          </a:xfrm>
          <a:prstGeom prst="rect">
            <a:avLst/>
          </a:prstGeom>
        </p:spPr>
        <p:txBody>
          <a:bodyPr vert="horz" lIns="102870" tIns="51435" rIns="102870" bIns="0" rtlCol="0" anchor="b"/>
          <a:lstStyle>
            <a:lvl1pPr algn="l">
              <a:defRPr sz="1016" b="1">
                <a:solidFill>
                  <a:schemeClr val="tx1"/>
                </a:solidFill>
              </a:defRPr>
            </a:lvl1pPr>
          </a:lstStyle>
          <a:p>
            <a:endParaRPr lang="en-US" dirty="0"/>
          </a:p>
        </p:txBody>
      </p:sp>
      <p:sp>
        <p:nvSpPr>
          <p:cNvPr id="5" name="Footer Placeholder 4"/>
          <p:cNvSpPr>
            <a:spLocks noGrp="1"/>
          </p:cNvSpPr>
          <p:nvPr>
            <p:ph type="ftr" sz="quarter" idx="3"/>
          </p:nvPr>
        </p:nvSpPr>
        <p:spPr>
          <a:xfrm>
            <a:off x="609601" y="6477001"/>
            <a:ext cx="7416800" cy="299720"/>
          </a:xfrm>
          <a:prstGeom prst="rect">
            <a:avLst/>
          </a:prstGeom>
        </p:spPr>
        <p:txBody>
          <a:bodyPr vert="horz" lIns="102870" tIns="51435" rIns="102870" bIns="51435" rtlCol="0" anchor="t"/>
          <a:lstStyle>
            <a:lvl1pPr algn="l">
              <a:defRPr sz="1161" b="1">
                <a:solidFill>
                  <a:schemeClr val="tx1"/>
                </a:solidFill>
                <a:latin typeface="Arial Narrow" panose="020B0606020202030204" pitchFamily="34" charset="0"/>
              </a:defRPr>
            </a:lvl1pPr>
          </a:lstStyle>
          <a:p>
            <a:r>
              <a:rPr lang="en-US"/>
              <a:t>INDIAN INSTITUTE OF TECHNOLOGY KHARAGPUR</a:t>
            </a:r>
            <a:endParaRPr lang="en-US" dirty="0"/>
          </a:p>
        </p:txBody>
      </p:sp>
      <p:sp>
        <p:nvSpPr>
          <p:cNvPr id="6" name="Slide Number Placeholder 5"/>
          <p:cNvSpPr>
            <a:spLocks noGrp="1"/>
          </p:cNvSpPr>
          <p:nvPr>
            <p:ph type="sldNum" sz="quarter" idx="4"/>
          </p:nvPr>
        </p:nvSpPr>
        <p:spPr>
          <a:xfrm rot="16200000">
            <a:off x="11381740" y="6276342"/>
            <a:ext cx="706120" cy="304801"/>
          </a:xfrm>
          <a:prstGeom prst="rect">
            <a:avLst/>
          </a:prstGeom>
        </p:spPr>
        <p:txBody>
          <a:bodyPr vert="horz" lIns="102870" tIns="51435" rIns="102870" bIns="51435" rtlCol="0" anchor="ctr"/>
          <a:lstStyle>
            <a:lvl1pPr algn="l">
              <a:defRPr sz="1670" b="1">
                <a:solidFill>
                  <a:schemeClr val="tx2"/>
                </a:solidFill>
              </a:defRPr>
            </a:lvl1pPr>
          </a:lstStyle>
          <a:p>
            <a:fld id="{C768F312-23B3-4D86-8A50-FE172EB01AD6}" type="slidenum">
              <a:rPr lang="en-US" smtClean="0"/>
              <a:pPr/>
              <a:t>‹#›</a:t>
            </a:fld>
            <a:endParaRPr lang="en-US"/>
          </a:p>
        </p:txBody>
      </p:sp>
      <p:sp>
        <p:nvSpPr>
          <p:cNvPr id="7" name="Rectangle 6"/>
          <p:cNvSpPr/>
          <p:nvPr/>
        </p:nvSpPr>
        <p:spPr>
          <a:xfrm>
            <a:off x="12001499" y="0"/>
            <a:ext cx="190502"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8" name="Rectangle 7"/>
          <p:cNvSpPr/>
          <p:nvPr/>
        </p:nvSpPr>
        <p:spPr>
          <a:xfrm>
            <a:off x="12001499" y="1066800"/>
            <a:ext cx="190502" cy="579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9" name="Rectangle 8"/>
          <p:cNvSpPr/>
          <p:nvPr/>
        </p:nvSpPr>
        <p:spPr>
          <a:xfrm>
            <a:off x="1" y="12700"/>
            <a:ext cx="4064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 y="1066800"/>
            <a:ext cx="406401" cy="580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113637155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dissolve/>
  </p:transition>
  <p:hf hdr="0" dt="0"/>
  <p:txStyles>
    <p:titleStyle>
      <a:lvl1pPr algn="l" defTabSz="746484" rtl="0" eaLnBrk="1" latinLnBrk="0" hangingPunct="1">
        <a:spcBef>
          <a:spcPct val="0"/>
        </a:spcBef>
        <a:buNone/>
        <a:defRPr sz="2975" b="1" kern="1200" cap="none" spc="-50" baseline="0">
          <a:solidFill>
            <a:schemeClr val="tx2"/>
          </a:solidFill>
          <a:latin typeface="Arial Narrow" panose="020B0606020202030204" pitchFamily="34" charset="0"/>
          <a:ea typeface="+mj-ea"/>
          <a:cs typeface="+mj-cs"/>
        </a:defRPr>
      </a:lvl1pPr>
    </p:titleStyle>
    <p:bodyStyle>
      <a:lvl1pPr marL="0" indent="0" algn="l" defTabSz="746484" rtl="0" eaLnBrk="1" latinLnBrk="0" hangingPunct="1">
        <a:spcBef>
          <a:spcPct val="20000"/>
        </a:spcBef>
        <a:spcAft>
          <a:spcPts val="490"/>
        </a:spcAft>
        <a:buFont typeface="Arial" pitchFamily="34" charset="0"/>
        <a:buNone/>
        <a:defRPr sz="1670" b="1" kern="1200">
          <a:solidFill>
            <a:schemeClr val="tx1"/>
          </a:solidFill>
          <a:latin typeface="Arial Narrow" panose="020B0606020202030204" pitchFamily="34" charset="0"/>
          <a:ea typeface="+mn-ea"/>
          <a:cs typeface="+mn-cs"/>
        </a:defRPr>
      </a:lvl1pPr>
      <a:lvl2pPr marL="373242" indent="-149296" algn="l" defTabSz="746484" rtl="0" eaLnBrk="1" latinLnBrk="0" hangingPunct="1">
        <a:spcBef>
          <a:spcPct val="20000"/>
        </a:spcBef>
        <a:buClr>
          <a:schemeClr val="tx2"/>
        </a:buClr>
        <a:buFont typeface="Arial" pitchFamily="34" charset="0"/>
        <a:buChar char="•"/>
        <a:defRPr sz="1670" b="1" kern="1200">
          <a:solidFill>
            <a:srgbClr val="002060"/>
          </a:solidFill>
          <a:latin typeface="Arial Narrow" panose="020B0606020202030204" pitchFamily="34" charset="0"/>
          <a:ea typeface="+mn-ea"/>
          <a:cs typeface="+mn-cs"/>
        </a:defRPr>
      </a:lvl2pPr>
      <a:lvl3pPr marL="933104" indent="-186621" algn="l" defTabSz="746484" rtl="0" eaLnBrk="1" latinLnBrk="0" hangingPunct="1">
        <a:spcBef>
          <a:spcPct val="20000"/>
        </a:spcBef>
        <a:buClr>
          <a:schemeClr val="tx2"/>
        </a:buClr>
        <a:buFont typeface="Arial" pitchFamily="34" charset="0"/>
        <a:buChar char="•"/>
        <a:defRPr sz="1670" b="1" kern="1200">
          <a:solidFill>
            <a:srgbClr val="C00000"/>
          </a:solidFill>
          <a:latin typeface="Arial Narrow" panose="020B0606020202030204" pitchFamily="34" charset="0"/>
          <a:ea typeface="+mn-ea"/>
          <a:cs typeface="+mn-cs"/>
        </a:defRPr>
      </a:lvl3pPr>
      <a:lvl4pPr marL="1306347" indent="-186621" algn="l" defTabSz="746484" rtl="0" eaLnBrk="1" latinLnBrk="0" hangingPunct="1">
        <a:spcBef>
          <a:spcPct val="20000"/>
        </a:spcBef>
        <a:buClr>
          <a:schemeClr val="tx2"/>
        </a:buClr>
        <a:buFont typeface="Arial" pitchFamily="34" charset="0"/>
        <a:buChar char="•"/>
        <a:defRPr sz="1670" b="1" kern="1200">
          <a:solidFill>
            <a:srgbClr val="7030A0"/>
          </a:solidFill>
          <a:latin typeface="Arial Narrow" panose="020B0606020202030204" pitchFamily="34" charset="0"/>
          <a:ea typeface="+mn-ea"/>
          <a:cs typeface="+mn-cs"/>
        </a:defRPr>
      </a:lvl4pPr>
      <a:lvl5pPr marL="1679589" indent="-186621" algn="l" defTabSz="746484" rtl="0" eaLnBrk="1" latinLnBrk="0" hangingPunct="1">
        <a:spcBef>
          <a:spcPct val="20000"/>
        </a:spcBef>
        <a:buClr>
          <a:schemeClr val="tx2"/>
        </a:buClr>
        <a:buFont typeface="Arial" pitchFamily="34" charset="0"/>
        <a:buChar char="•"/>
        <a:defRPr sz="1670" b="1" kern="1200" baseline="0">
          <a:solidFill>
            <a:schemeClr val="tx1"/>
          </a:solidFill>
          <a:latin typeface="Arial Narrow" panose="020B0606020202030204" pitchFamily="34" charset="0"/>
          <a:ea typeface="+mn-ea"/>
          <a:cs typeface="+mn-cs"/>
        </a:defRPr>
      </a:lvl5pPr>
      <a:lvl6pPr marL="2052831"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6pPr>
      <a:lvl7pPr marL="2426072"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7pPr>
      <a:lvl8pPr marL="2799314"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8pPr>
      <a:lvl9pPr marL="3172556"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9pPr>
    </p:bodyStyle>
    <p:otherStyle>
      <a:defPPr>
        <a:defRPr lang="en-US"/>
      </a:defPPr>
      <a:lvl1pPr marL="0" algn="l" defTabSz="746484" rtl="0" eaLnBrk="1" latinLnBrk="0" hangingPunct="1">
        <a:defRPr sz="1451" kern="1200">
          <a:solidFill>
            <a:schemeClr val="tx1"/>
          </a:solidFill>
          <a:latin typeface="+mn-lt"/>
          <a:ea typeface="+mn-ea"/>
          <a:cs typeface="+mn-cs"/>
        </a:defRPr>
      </a:lvl1pPr>
      <a:lvl2pPr marL="373242" algn="l" defTabSz="746484" rtl="0" eaLnBrk="1" latinLnBrk="0" hangingPunct="1">
        <a:defRPr sz="1451" kern="1200">
          <a:solidFill>
            <a:schemeClr val="tx1"/>
          </a:solidFill>
          <a:latin typeface="+mn-lt"/>
          <a:ea typeface="+mn-ea"/>
          <a:cs typeface="+mn-cs"/>
        </a:defRPr>
      </a:lvl2pPr>
      <a:lvl3pPr marL="746484" algn="l" defTabSz="746484" rtl="0" eaLnBrk="1" latinLnBrk="0" hangingPunct="1">
        <a:defRPr sz="1451" kern="1200">
          <a:solidFill>
            <a:schemeClr val="tx1"/>
          </a:solidFill>
          <a:latin typeface="+mn-lt"/>
          <a:ea typeface="+mn-ea"/>
          <a:cs typeface="+mn-cs"/>
        </a:defRPr>
      </a:lvl3pPr>
      <a:lvl4pPr marL="1119725" algn="l" defTabSz="746484" rtl="0" eaLnBrk="1" latinLnBrk="0" hangingPunct="1">
        <a:defRPr sz="1451" kern="1200">
          <a:solidFill>
            <a:schemeClr val="tx1"/>
          </a:solidFill>
          <a:latin typeface="+mn-lt"/>
          <a:ea typeface="+mn-ea"/>
          <a:cs typeface="+mn-cs"/>
        </a:defRPr>
      </a:lvl4pPr>
      <a:lvl5pPr marL="1492968" algn="l" defTabSz="746484" rtl="0" eaLnBrk="1" latinLnBrk="0" hangingPunct="1">
        <a:defRPr sz="1451" kern="1200">
          <a:solidFill>
            <a:schemeClr val="tx1"/>
          </a:solidFill>
          <a:latin typeface="+mn-lt"/>
          <a:ea typeface="+mn-ea"/>
          <a:cs typeface="+mn-cs"/>
        </a:defRPr>
      </a:lvl5pPr>
      <a:lvl6pPr marL="1866210" algn="l" defTabSz="746484" rtl="0" eaLnBrk="1" latinLnBrk="0" hangingPunct="1">
        <a:defRPr sz="1451" kern="1200">
          <a:solidFill>
            <a:schemeClr val="tx1"/>
          </a:solidFill>
          <a:latin typeface="+mn-lt"/>
          <a:ea typeface="+mn-ea"/>
          <a:cs typeface="+mn-cs"/>
        </a:defRPr>
      </a:lvl6pPr>
      <a:lvl7pPr marL="2239451" algn="l" defTabSz="746484" rtl="0" eaLnBrk="1" latinLnBrk="0" hangingPunct="1">
        <a:defRPr sz="1451" kern="1200">
          <a:solidFill>
            <a:schemeClr val="tx1"/>
          </a:solidFill>
          <a:latin typeface="+mn-lt"/>
          <a:ea typeface="+mn-ea"/>
          <a:cs typeface="+mn-cs"/>
        </a:defRPr>
      </a:lvl7pPr>
      <a:lvl8pPr marL="2612693" algn="l" defTabSz="746484" rtl="0" eaLnBrk="1" latinLnBrk="0" hangingPunct="1">
        <a:defRPr sz="1451" kern="1200">
          <a:solidFill>
            <a:schemeClr val="tx1"/>
          </a:solidFill>
          <a:latin typeface="+mn-lt"/>
          <a:ea typeface="+mn-ea"/>
          <a:cs typeface="+mn-cs"/>
        </a:defRPr>
      </a:lvl8pPr>
      <a:lvl9pPr marL="2985935" algn="l" defTabSz="746484" rtl="0" eaLnBrk="1" latinLnBrk="0" hangingPunct="1">
        <a:defRPr sz="14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539ED-D4D4-9D4C-A2B4-776A73A9BF27}"/>
              </a:ext>
            </a:extLst>
          </p:cNvPr>
          <p:cNvSpPr>
            <a:spLocks noGrp="1"/>
          </p:cNvSpPr>
          <p:nvPr>
            <p:ph type="sldNum" sz="quarter" idx="12"/>
          </p:nvPr>
        </p:nvSpPr>
        <p:spPr/>
        <p:txBody>
          <a:bodyPr/>
          <a:lstStyle/>
          <a:p>
            <a:fld id="{07CDB090-0E48-4813-8C25-65CD175DBF53}" type="slidenum">
              <a:rPr lang="en-US" smtClean="0"/>
              <a:pPr/>
              <a:t>1</a:t>
            </a:fld>
            <a:endParaRPr lang="en-US" dirty="0"/>
          </a:p>
        </p:txBody>
      </p:sp>
      <p:sp>
        <p:nvSpPr>
          <p:cNvPr id="6" name="Title 6">
            <a:extLst>
              <a:ext uri="{FF2B5EF4-FFF2-40B4-BE49-F238E27FC236}">
                <a16:creationId xmlns:a16="http://schemas.microsoft.com/office/drawing/2014/main" id="{07184B63-87E9-0D49-8C8D-1E4283C28ABB}"/>
              </a:ext>
            </a:extLst>
          </p:cNvPr>
          <p:cNvSpPr txBox="1">
            <a:spLocks/>
          </p:cNvSpPr>
          <p:nvPr/>
        </p:nvSpPr>
        <p:spPr>
          <a:xfrm>
            <a:off x="1219200" y="2857500"/>
            <a:ext cx="10011403" cy="1143000"/>
          </a:xfrm>
          <a:prstGeom prst="rect">
            <a:avLst/>
          </a:prstGeom>
        </p:spPr>
        <p:txBody>
          <a:bodyPr vert="horz" lIns="102870" tIns="51435" rIns="102870" bIns="51435" rtlCol="0" anchor="b">
            <a:noAutofit/>
          </a:bodyPr>
          <a:lstStyle>
            <a:lvl1pPr algn="l" defTabSz="746484" rtl="0" eaLnBrk="1" latinLnBrk="0" hangingPunct="1">
              <a:spcBef>
                <a:spcPct val="0"/>
              </a:spcBef>
              <a:buNone/>
              <a:defRPr sz="3667" b="1" kern="1200" cap="none" spc="-50" baseline="0">
                <a:solidFill>
                  <a:schemeClr val="tx2"/>
                </a:solidFill>
                <a:latin typeface="Arial Narrow" panose="020B0606020202030204" pitchFamily="34" charset="0"/>
                <a:ea typeface="+mj-ea"/>
                <a:cs typeface="+mj-cs"/>
              </a:defRPr>
            </a:lvl1pPr>
          </a:lstStyle>
          <a:p>
            <a:pPr fontAlgn="auto">
              <a:spcAft>
                <a:spcPts val="0"/>
              </a:spcAft>
            </a:pPr>
            <a:r>
              <a:rPr lang="en-US" sz="4500" dirty="0"/>
              <a:t>Commit Protocols</a:t>
            </a:r>
            <a:br>
              <a:rPr lang="en-US" sz="4500" dirty="0"/>
            </a:br>
            <a:br>
              <a:rPr lang="en-US" sz="4500" dirty="0"/>
            </a:br>
            <a:br>
              <a:rPr lang="en-US" sz="2000" dirty="0">
                <a:solidFill>
                  <a:schemeClr val="tx1"/>
                </a:solidFill>
              </a:rPr>
            </a:br>
            <a:r>
              <a:rPr lang="en-US" sz="2000" dirty="0">
                <a:solidFill>
                  <a:schemeClr val="tx1"/>
                </a:solidFill>
              </a:rPr>
              <a:t> Edited slides of</a:t>
            </a:r>
            <a:br>
              <a:rPr lang="en-US" sz="2000" dirty="0">
                <a:solidFill>
                  <a:schemeClr val="tx1"/>
                </a:solidFill>
              </a:rPr>
            </a:br>
            <a:r>
              <a:rPr lang="en-US" sz="2000" dirty="0">
                <a:solidFill>
                  <a:schemeClr val="tx1"/>
                </a:solidFill>
              </a:rPr>
              <a:t>           </a:t>
            </a:r>
            <a:r>
              <a:rPr lang="en-US" sz="2000" dirty="0" err="1">
                <a:solidFill>
                  <a:schemeClr val="tx1"/>
                </a:solidFill>
              </a:rPr>
              <a:t>Pallabh</a:t>
            </a:r>
            <a:r>
              <a:rPr lang="en-US" sz="2000" dirty="0">
                <a:solidFill>
                  <a:schemeClr val="tx1"/>
                </a:solidFill>
              </a:rPr>
              <a:t> Dasgupta </a:t>
            </a:r>
            <a:r>
              <a:rPr lang="en-US" sz="2000" dirty="0" err="1">
                <a:solidFill>
                  <a:schemeClr val="tx1"/>
                </a:solidFill>
              </a:rPr>
              <a:t>IITKgp</a:t>
            </a:r>
            <a:br>
              <a:rPr lang="en-US" sz="2000" dirty="0">
                <a:solidFill>
                  <a:schemeClr val="tx1"/>
                </a:solidFill>
              </a:rPr>
            </a:br>
            <a:r>
              <a:rPr lang="en-US" sz="2000" dirty="0">
                <a:solidFill>
                  <a:schemeClr val="tx1"/>
                </a:solidFill>
              </a:rPr>
              <a:t>           D Goswami IIT Guwahati</a:t>
            </a:r>
          </a:p>
        </p:txBody>
      </p:sp>
    </p:spTree>
    <p:extLst>
      <p:ext uri="{BB962C8B-B14F-4D97-AF65-F5344CB8AC3E}">
        <p14:creationId xmlns:p14="http://schemas.microsoft.com/office/powerpoint/2010/main" val="1155848628"/>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noAutofit/>
          </a:bodyPr>
          <a:lstStyle/>
          <a:p>
            <a:r>
              <a:rPr lang="en-US" sz="3500" dirty="0"/>
              <a:t>Commit Protocols</a:t>
            </a:r>
          </a:p>
        </p:txBody>
      </p:sp>
      <p:sp>
        <p:nvSpPr>
          <p:cNvPr id="295939" name="Rectangle 3"/>
          <p:cNvSpPr>
            <a:spLocks noGrp="1" noChangeArrowheads="1"/>
          </p:cNvSpPr>
          <p:nvPr>
            <p:ph type="body" idx="4294967295"/>
          </p:nvPr>
        </p:nvSpPr>
        <p:spPr>
          <a:xfrm>
            <a:off x="762000" y="990600"/>
            <a:ext cx="11430000" cy="5105400"/>
          </a:xfrm>
        </p:spPr>
        <p:txBody>
          <a:bodyPr>
            <a:normAutofit/>
          </a:bodyPr>
          <a:lstStyle/>
          <a:p>
            <a:pPr marL="342900" indent="-342900">
              <a:buFont typeface="Wingdings" panose="05000000000000000000" pitchFamily="2" charset="2"/>
              <a:buChar char="§"/>
            </a:pPr>
            <a:r>
              <a:rPr lang="en-US" sz="2400" dirty="0"/>
              <a:t>Commit protocols are used to ensure atomicity across sites</a:t>
            </a:r>
          </a:p>
          <a:p>
            <a:pPr lvl="2">
              <a:buClr>
                <a:srgbClr val="000099"/>
              </a:buClr>
              <a:buFont typeface="Arial Narrow" panose="020B0606020202030204" pitchFamily="34" charset="0"/>
              <a:buChar char="–"/>
            </a:pPr>
            <a:r>
              <a:rPr lang="en-US" sz="2400" dirty="0">
                <a:solidFill>
                  <a:srgbClr val="000099"/>
                </a:solidFill>
              </a:rPr>
              <a:t> a transaction which executes at multiple sites must either be committed at all the sites, or aborted at all the sites.</a:t>
            </a:r>
          </a:p>
          <a:p>
            <a:pPr lvl="2">
              <a:buClr>
                <a:srgbClr val="000099"/>
              </a:buClr>
              <a:buFont typeface="Arial Narrow" panose="020B0606020202030204" pitchFamily="34" charset="0"/>
              <a:buChar char="–"/>
            </a:pPr>
            <a:r>
              <a:rPr lang="en-US" sz="2400" dirty="0">
                <a:solidFill>
                  <a:srgbClr val="000099"/>
                </a:solidFill>
              </a:rPr>
              <a:t> not acceptable to have a transaction committed at one site and aborted at another</a:t>
            </a:r>
          </a:p>
          <a:p>
            <a:endParaRPr lang="en-US" sz="2400" dirty="0"/>
          </a:p>
          <a:p>
            <a:pPr marL="342900" indent="-342900">
              <a:buFont typeface="Wingdings" panose="05000000000000000000" pitchFamily="2" charset="2"/>
              <a:buChar char="§"/>
            </a:pPr>
            <a:r>
              <a:rPr lang="en-US" sz="2400" dirty="0"/>
              <a:t>The </a:t>
            </a:r>
            <a:r>
              <a:rPr lang="en-US" sz="2400" i="1" dirty="0"/>
              <a:t>two-phase commit </a:t>
            </a:r>
            <a:r>
              <a:rPr lang="en-US" sz="2400" dirty="0"/>
              <a:t>(2PC) protocol is widely used </a:t>
            </a:r>
          </a:p>
          <a:p>
            <a:endParaRPr lang="en-US" sz="2400" dirty="0"/>
          </a:p>
          <a:p>
            <a:pPr marL="342900" indent="-342900">
              <a:buFont typeface="Wingdings" panose="05000000000000000000" pitchFamily="2" charset="2"/>
              <a:buChar char="§"/>
            </a:pPr>
            <a:r>
              <a:rPr lang="en-US" sz="2400" dirty="0"/>
              <a:t>The </a:t>
            </a:r>
            <a:r>
              <a:rPr lang="en-US" sz="2400" i="1" dirty="0"/>
              <a:t>three-phase commit </a:t>
            </a:r>
            <a:r>
              <a:rPr lang="en-US" sz="2400" dirty="0"/>
              <a:t>(3PC) protocol is more complicated and more expensive, but avoids some drawbacks of two-phase commit protocol.  This protocol is not used in practice.</a:t>
            </a:r>
          </a:p>
        </p:txBody>
      </p:sp>
      <p:sp>
        <p:nvSpPr>
          <p:cNvPr id="3" name="Slide Number Placeholder 2"/>
          <p:cNvSpPr>
            <a:spLocks noGrp="1"/>
          </p:cNvSpPr>
          <p:nvPr>
            <p:ph type="sldNum" sz="quarter" idx="12"/>
          </p:nvPr>
        </p:nvSpPr>
        <p:spPr/>
        <p:txBody>
          <a:bodyPr/>
          <a:lstStyle/>
          <a:p>
            <a:fld id="{D57FF334-512C-4961-B74C-619F2984D5BF}"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noAutofit/>
          </a:bodyPr>
          <a:lstStyle/>
          <a:p>
            <a:r>
              <a:rPr lang="en-US" sz="3500" dirty="0"/>
              <a:t>Distributed Transactions</a:t>
            </a:r>
          </a:p>
        </p:txBody>
      </p:sp>
      <p:sp>
        <p:nvSpPr>
          <p:cNvPr id="292867" name="Rectangle 3"/>
          <p:cNvSpPr>
            <a:spLocks noGrp="1" noChangeArrowheads="1"/>
          </p:cNvSpPr>
          <p:nvPr>
            <p:ph type="body" idx="4294967295"/>
          </p:nvPr>
        </p:nvSpPr>
        <p:spPr>
          <a:xfrm>
            <a:off x="685800" y="990600"/>
            <a:ext cx="10972800" cy="4953000"/>
          </a:xfrm>
        </p:spPr>
        <p:txBody>
          <a:bodyPr>
            <a:normAutofit/>
          </a:bodyPr>
          <a:lstStyle/>
          <a:p>
            <a:pPr marL="342900" indent="-342900">
              <a:lnSpc>
                <a:spcPct val="90000"/>
              </a:lnSpc>
              <a:buFont typeface="Wingdings" panose="05000000000000000000" pitchFamily="2" charset="2"/>
              <a:buChar char="§"/>
            </a:pPr>
            <a:r>
              <a:rPr lang="en-US" sz="2400" dirty="0"/>
              <a:t>Transaction may access data at several sites.</a:t>
            </a:r>
          </a:p>
          <a:p>
            <a:pPr marL="342900" indent="-342900">
              <a:lnSpc>
                <a:spcPct val="90000"/>
              </a:lnSpc>
              <a:buFont typeface="Wingdings" panose="05000000000000000000" pitchFamily="2" charset="2"/>
              <a:buChar char="§"/>
            </a:pPr>
            <a:r>
              <a:rPr lang="en-US" sz="2400" dirty="0"/>
              <a:t>Each site has a local </a:t>
            </a:r>
            <a:r>
              <a:rPr lang="en-US" sz="2400" dirty="0">
                <a:solidFill>
                  <a:srgbClr val="C00000"/>
                </a:solidFill>
              </a:rPr>
              <a:t>transaction manager </a:t>
            </a:r>
            <a:r>
              <a:rPr lang="en-US" sz="2400" dirty="0"/>
              <a:t>responsible for:</a:t>
            </a:r>
          </a:p>
          <a:p>
            <a:pPr lvl="3">
              <a:lnSpc>
                <a:spcPct val="90000"/>
              </a:lnSpc>
              <a:buClr>
                <a:srgbClr val="000099"/>
              </a:buClr>
              <a:buFont typeface="Arial Narrow" panose="020B0606020202030204" pitchFamily="34" charset="0"/>
              <a:buChar char="–"/>
            </a:pPr>
            <a:r>
              <a:rPr lang="en-US" sz="2400" dirty="0">
                <a:solidFill>
                  <a:srgbClr val="000099"/>
                </a:solidFill>
              </a:rPr>
              <a:t> Maintaining a log for recovery purposes</a:t>
            </a:r>
          </a:p>
          <a:p>
            <a:pPr lvl="3">
              <a:lnSpc>
                <a:spcPct val="90000"/>
              </a:lnSpc>
              <a:buClr>
                <a:srgbClr val="000099"/>
              </a:buClr>
              <a:buFont typeface="Arial Narrow" panose="020B0606020202030204" pitchFamily="34" charset="0"/>
              <a:buChar char="–"/>
            </a:pPr>
            <a:r>
              <a:rPr lang="en-US" sz="2400" dirty="0">
                <a:solidFill>
                  <a:srgbClr val="000099"/>
                </a:solidFill>
              </a:rPr>
              <a:t> Participating in coordinating the concurrent execution of the transactions </a:t>
            </a:r>
          </a:p>
          <a:p>
            <a:pPr marL="1119726" lvl="3" indent="0">
              <a:lnSpc>
                <a:spcPct val="90000"/>
              </a:lnSpc>
              <a:buClr>
                <a:srgbClr val="000099"/>
              </a:buClr>
              <a:buNone/>
            </a:pPr>
            <a:r>
              <a:rPr lang="en-US" sz="2400" dirty="0">
                <a:solidFill>
                  <a:srgbClr val="000099"/>
                </a:solidFill>
              </a:rPr>
              <a:t>    executing at that site.</a:t>
            </a:r>
          </a:p>
          <a:p>
            <a:pPr marL="342900" indent="-342900">
              <a:lnSpc>
                <a:spcPct val="90000"/>
              </a:lnSpc>
              <a:buFont typeface="Wingdings" panose="05000000000000000000" pitchFamily="2" charset="2"/>
              <a:buChar char="§"/>
            </a:pPr>
            <a:r>
              <a:rPr lang="en-US" sz="2400" dirty="0"/>
              <a:t>Each site has a </a:t>
            </a:r>
            <a:r>
              <a:rPr lang="en-US" sz="2400" dirty="0">
                <a:solidFill>
                  <a:srgbClr val="C00000"/>
                </a:solidFill>
              </a:rPr>
              <a:t>transaction coordinator, </a:t>
            </a:r>
            <a:r>
              <a:rPr lang="en-US" sz="2400" dirty="0"/>
              <a:t>which is responsible for:</a:t>
            </a:r>
          </a:p>
          <a:p>
            <a:pPr lvl="3">
              <a:lnSpc>
                <a:spcPct val="90000"/>
              </a:lnSpc>
              <a:buClr>
                <a:srgbClr val="000099"/>
              </a:buClr>
              <a:buFont typeface="Arial Narrow" panose="020B0606020202030204" pitchFamily="34" charset="0"/>
              <a:buChar char="–"/>
            </a:pPr>
            <a:r>
              <a:rPr lang="en-US" sz="2400" dirty="0">
                <a:solidFill>
                  <a:srgbClr val="000099"/>
                </a:solidFill>
              </a:rPr>
              <a:t> Starting the execution of transactions that originate at the site.</a:t>
            </a:r>
          </a:p>
          <a:p>
            <a:pPr lvl="3">
              <a:lnSpc>
                <a:spcPct val="90000"/>
              </a:lnSpc>
              <a:buClr>
                <a:srgbClr val="000099"/>
              </a:buClr>
              <a:buFont typeface="Arial Narrow" panose="020B0606020202030204" pitchFamily="34" charset="0"/>
              <a:buChar char="–"/>
            </a:pPr>
            <a:r>
              <a:rPr lang="en-US" sz="2400" dirty="0">
                <a:solidFill>
                  <a:srgbClr val="000099"/>
                </a:solidFill>
              </a:rPr>
              <a:t> Distributing </a:t>
            </a:r>
            <a:r>
              <a:rPr lang="en-US" sz="2400" dirty="0" err="1">
                <a:solidFill>
                  <a:srgbClr val="000099"/>
                </a:solidFill>
              </a:rPr>
              <a:t>subtransactions</a:t>
            </a:r>
            <a:r>
              <a:rPr lang="en-US" sz="2400" dirty="0">
                <a:solidFill>
                  <a:srgbClr val="000099"/>
                </a:solidFill>
              </a:rPr>
              <a:t> at appropriate sites for execution.</a:t>
            </a:r>
          </a:p>
          <a:p>
            <a:pPr lvl="3">
              <a:lnSpc>
                <a:spcPct val="90000"/>
              </a:lnSpc>
              <a:buClr>
                <a:srgbClr val="000099"/>
              </a:buClr>
              <a:buFont typeface="Arial Narrow" panose="020B0606020202030204" pitchFamily="34" charset="0"/>
              <a:buChar char="–"/>
            </a:pPr>
            <a:r>
              <a:rPr lang="en-US" sz="2400" dirty="0">
                <a:solidFill>
                  <a:srgbClr val="000099"/>
                </a:solidFill>
              </a:rPr>
              <a:t> Coordinating the termination of each transaction that originates at the site, </a:t>
            </a:r>
          </a:p>
          <a:p>
            <a:pPr marL="1119726" lvl="3" indent="0">
              <a:lnSpc>
                <a:spcPct val="90000"/>
              </a:lnSpc>
              <a:buClr>
                <a:srgbClr val="000099"/>
              </a:buClr>
              <a:buNone/>
            </a:pPr>
            <a:r>
              <a:rPr lang="en-US" sz="2400" dirty="0">
                <a:solidFill>
                  <a:srgbClr val="000099"/>
                </a:solidFill>
              </a:rPr>
              <a:t>    which may result in the transaction being committed at all sites or aborted at </a:t>
            </a:r>
          </a:p>
          <a:p>
            <a:pPr marL="1119726" lvl="3" indent="0">
              <a:lnSpc>
                <a:spcPct val="90000"/>
              </a:lnSpc>
              <a:buClr>
                <a:srgbClr val="000099"/>
              </a:buClr>
              <a:buNone/>
            </a:pPr>
            <a:r>
              <a:rPr lang="en-US" sz="2400" dirty="0">
                <a:solidFill>
                  <a:srgbClr val="000099"/>
                </a:solidFill>
              </a:rPr>
              <a:t>    all sites.</a:t>
            </a:r>
          </a:p>
        </p:txBody>
      </p:sp>
      <p:sp>
        <p:nvSpPr>
          <p:cNvPr id="3" name="Slide Number Placeholder 2"/>
          <p:cNvSpPr>
            <a:spLocks noGrp="1"/>
          </p:cNvSpPr>
          <p:nvPr>
            <p:ph type="sldNum" sz="quarter" idx="12"/>
          </p:nvPr>
        </p:nvSpPr>
        <p:spPr/>
        <p:txBody>
          <a:bodyPr/>
          <a:lstStyle/>
          <a:p>
            <a:fld id="{D57FF334-512C-4961-B74C-619F2984D5BF}"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noAutofit/>
          </a:bodyPr>
          <a:lstStyle/>
          <a:p>
            <a:r>
              <a:rPr lang="en-US" sz="3500" dirty="0"/>
              <a:t>Transaction System Architecture</a:t>
            </a:r>
          </a:p>
        </p:txBody>
      </p:sp>
      <p:pic>
        <p:nvPicPr>
          <p:cNvPr id="293891" name="Picture 3"/>
          <p:cNvPicPr>
            <a:picLocks noChangeAspect="1" noChangeArrowheads="1"/>
          </p:cNvPicPr>
          <p:nvPr/>
        </p:nvPicPr>
        <p:blipFill>
          <a:blip r:embed="rId2">
            <a:extLst>
              <a:ext uri="{28A0092B-C50C-407E-A947-70E740481C1C}">
                <a14:useLocalDpi xmlns:a14="http://schemas.microsoft.com/office/drawing/2010/main" val="0"/>
              </a:ext>
            </a:extLst>
          </a:blip>
          <a:srcRect l="410" t="14520" r="616" b="15068"/>
          <a:stretch>
            <a:fillRect/>
          </a:stretch>
        </p:blipFill>
        <p:spPr bwMode="auto">
          <a:xfrm>
            <a:off x="1341843" y="1219200"/>
            <a:ext cx="9402357" cy="5016758"/>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57FF334-512C-4961-B74C-619F2984D5BF}"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77F8EFEB-E1C6-0245-8FEC-30F36AE4CCF7}"/>
              </a:ext>
            </a:extLst>
          </p:cNvPr>
          <p:cNvSpPr>
            <a:spLocks noGrp="1" noChangeArrowheads="1"/>
          </p:cNvSpPr>
          <p:nvPr>
            <p:ph type="title"/>
          </p:nvPr>
        </p:nvSpPr>
        <p:spPr>
          <a:xfrm>
            <a:off x="1725613" y="182564"/>
            <a:ext cx="6189662" cy="522287"/>
          </a:xfrm>
        </p:spPr>
        <p:txBody>
          <a:bodyPr>
            <a:normAutofit fontScale="90000"/>
          </a:bodyPr>
          <a:lstStyle/>
          <a:p>
            <a:pPr>
              <a:defRPr/>
            </a:pPr>
            <a:r>
              <a:rPr lang="en-GB">
                <a:ea typeface="+mj-ea"/>
              </a:rPr>
              <a:t>Distributed banking transaction</a:t>
            </a:r>
          </a:p>
        </p:txBody>
      </p:sp>
      <p:grpSp>
        <p:nvGrpSpPr>
          <p:cNvPr id="12291" name="Group 3">
            <a:extLst>
              <a:ext uri="{FF2B5EF4-FFF2-40B4-BE49-F238E27FC236}">
                <a16:creationId xmlns:a16="http://schemas.microsoft.com/office/drawing/2014/main" id="{BE71FDF1-44E5-5548-8E5D-94B33FB0B23E}"/>
              </a:ext>
            </a:extLst>
          </p:cNvPr>
          <p:cNvGrpSpPr>
            <a:grpSpLocks/>
          </p:cNvGrpSpPr>
          <p:nvPr/>
        </p:nvGrpSpPr>
        <p:grpSpPr bwMode="auto">
          <a:xfrm>
            <a:off x="1865314" y="1371600"/>
            <a:ext cx="8478837" cy="4706938"/>
            <a:chOff x="233" y="864"/>
            <a:chExt cx="5786" cy="2965"/>
          </a:xfrm>
        </p:grpSpPr>
        <p:sp>
          <p:nvSpPr>
            <p:cNvPr id="12293" name="Rectangle 4">
              <a:extLst>
                <a:ext uri="{FF2B5EF4-FFF2-40B4-BE49-F238E27FC236}">
                  <a16:creationId xmlns:a16="http://schemas.microsoft.com/office/drawing/2014/main" id="{C2A092B3-565E-3D47-B821-B2F18978AEEB}"/>
                </a:ext>
              </a:extLst>
            </p:cNvPr>
            <p:cNvSpPr>
              <a:spLocks noChangeArrowheads="1"/>
            </p:cNvSpPr>
            <p:nvPr/>
          </p:nvSpPr>
          <p:spPr bwMode="auto">
            <a:xfrm>
              <a:off x="1535" y="1385"/>
              <a:ext cx="935" cy="104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4" name="Rectangle 5">
              <a:extLst>
                <a:ext uri="{FF2B5EF4-FFF2-40B4-BE49-F238E27FC236}">
                  <a16:creationId xmlns:a16="http://schemas.microsoft.com/office/drawing/2014/main" id="{87941C2C-CBD6-6E4A-91FC-B52251F7DCA6}"/>
                </a:ext>
              </a:extLst>
            </p:cNvPr>
            <p:cNvSpPr>
              <a:spLocks noChangeArrowheads="1"/>
            </p:cNvSpPr>
            <p:nvPr/>
          </p:nvSpPr>
          <p:spPr bwMode="auto">
            <a:xfrm>
              <a:off x="1848" y="1825"/>
              <a:ext cx="304" cy="248"/>
            </a:xfrm>
            <a:prstGeom prst="rect">
              <a:avLst/>
            </a:prstGeom>
            <a:solidFill>
              <a:schemeClr val="bg1"/>
            </a:solidFill>
            <a:ln w="28575">
              <a:solidFill>
                <a:schemeClr val="tx1"/>
              </a:solidFill>
              <a:miter lim="800000"/>
              <a:headEnd/>
              <a:tailEnd/>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5" name="AutoShape 6">
              <a:extLst>
                <a:ext uri="{FF2B5EF4-FFF2-40B4-BE49-F238E27FC236}">
                  <a16:creationId xmlns:a16="http://schemas.microsoft.com/office/drawing/2014/main" id="{C6AC2AFA-010D-A045-9B35-95F0E1E680DD}"/>
                </a:ext>
              </a:extLst>
            </p:cNvPr>
            <p:cNvSpPr>
              <a:spLocks noChangeArrowheads="1"/>
            </p:cNvSpPr>
            <p:nvPr/>
          </p:nvSpPr>
          <p:spPr bwMode="auto">
            <a:xfrm>
              <a:off x="2546" y="864"/>
              <a:ext cx="153" cy="214"/>
            </a:xfrm>
            <a:prstGeom prst="roundRect">
              <a:avLst>
                <a:gd name="adj" fmla="val 42481"/>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6" name="AutoShape 7">
              <a:extLst>
                <a:ext uri="{FF2B5EF4-FFF2-40B4-BE49-F238E27FC236}">
                  <a16:creationId xmlns:a16="http://schemas.microsoft.com/office/drawing/2014/main" id="{9F1DFA82-D2DD-E546-8A80-01F11C960FF7}"/>
                </a:ext>
              </a:extLst>
            </p:cNvPr>
            <p:cNvSpPr>
              <a:spLocks noChangeArrowheads="1"/>
            </p:cNvSpPr>
            <p:nvPr/>
          </p:nvSpPr>
          <p:spPr bwMode="auto">
            <a:xfrm>
              <a:off x="2546" y="864"/>
              <a:ext cx="169" cy="230"/>
            </a:xfrm>
            <a:prstGeom prst="roundRect">
              <a:avLst>
                <a:gd name="adj" fmla="val 38463"/>
              </a:avLst>
            </a:prstGeom>
            <a:noFill/>
            <a:ln w="34925">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7" name="Rectangle 8">
              <a:extLst>
                <a:ext uri="{FF2B5EF4-FFF2-40B4-BE49-F238E27FC236}">
                  <a16:creationId xmlns:a16="http://schemas.microsoft.com/office/drawing/2014/main" id="{550A0451-5E9C-6440-9F9A-482A87443930}"/>
                </a:ext>
              </a:extLst>
            </p:cNvPr>
            <p:cNvSpPr>
              <a:spLocks noChangeArrowheads="1"/>
            </p:cNvSpPr>
            <p:nvPr/>
          </p:nvSpPr>
          <p:spPr bwMode="auto">
            <a:xfrm>
              <a:off x="2561" y="864"/>
              <a:ext cx="138"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8" name="Rectangle 9">
              <a:extLst>
                <a:ext uri="{FF2B5EF4-FFF2-40B4-BE49-F238E27FC236}">
                  <a16:creationId xmlns:a16="http://schemas.microsoft.com/office/drawing/2014/main" id="{8E2C22F0-66C5-E447-8DFA-6A9AA0F1085E}"/>
                </a:ext>
              </a:extLst>
            </p:cNvPr>
            <p:cNvSpPr>
              <a:spLocks noChangeArrowheads="1"/>
            </p:cNvSpPr>
            <p:nvPr/>
          </p:nvSpPr>
          <p:spPr bwMode="auto">
            <a:xfrm>
              <a:off x="2561" y="864"/>
              <a:ext cx="154" cy="122"/>
            </a:xfrm>
            <a:prstGeom prst="rect">
              <a:avLst/>
            </a:prstGeom>
            <a:noFill/>
            <a:ln w="349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9" name="AutoShape 10">
              <a:extLst>
                <a:ext uri="{FF2B5EF4-FFF2-40B4-BE49-F238E27FC236}">
                  <a16:creationId xmlns:a16="http://schemas.microsoft.com/office/drawing/2014/main" id="{150ABA42-793A-5542-B9A7-761D86190D6D}"/>
                </a:ext>
              </a:extLst>
            </p:cNvPr>
            <p:cNvSpPr>
              <a:spLocks noChangeArrowheads="1"/>
            </p:cNvSpPr>
            <p:nvPr/>
          </p:nvSpPr>
          <p:spPr bwMode="auto">
            <a:xfrm>
              <a:off x="2546" y="864"/>
              <a:ext cx="169" cy="230"/>
            </a:xfrm>
            <a:prstGeom prst="roundRect">
              <a:avLst>
                <a:gd name="adj" fmla="val 38463"/>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0" name="Line 11">
              <a:extLst>
                <a:ext uri="{FF2B5EF4-FFF2-40B4-BE49-F238E27FC236}">
                  <a16:creationId xmlns:a16="http://schemas.microsoft.com/office/drawing/2014/main" id="{5B9E540D-6E53-6A44-8F64-8B6A4DB2079E}"/>
                </a:ext>
              </a:extLst>
            </p:cNvPr>
            <p:cNvSpPr>
              <a:spLocks noChangeShapeType="1"/>
            </p:cNvSpPr>
            <p:nvPr/>
          </p:nvSpPr>
          <p:spPr bwMode="auto">
            <a:xfrm>
              <a:off x="2546" y="971"/>
              <a:ext cx="153"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Rectangle 12">
              <a:extLst>
                <a:ext uri="{FF2B5EF4-FFF2-40B4-BE49-F238E27FC236}">
                  <a16:creationId xmlns:a16="http://schemas.microsoft.com/office/drawing/2014/main" id="{1FE549CF-0C0F-764F-A315-D78E7D0BC72B}"/>
                </a:ext>
              </a:extLst>
            </p:cNvPr>
            <p:cNvSpPr>
              <a:spLocks noChangeArrowheads="1"/>
            </p:cNvSpPr>
            <p:nvPr/>
          </p:nvSpPr>
          <p:spPr bwMode="auto">
            <a:xfrm>
              <a:off x="4093" y="1905"/>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2" name="Rectangle 13">
              <a:extLst>
                <a:ext uri="{FF2B5EF4-FFF2-40B4-BE49-F238E27FC236}">
                  <a16:creationId xmlns:a16="http://schemas.microsoft.com/office/drawing/2014/main" id="{DD26F3E4-45E8-6547-9147-AACC4C553158}"/>
                </a:ext>
              </a:extLst>
            </p:cNvPr>
            <p:cNvSpPr>
              <a:spLocks noChangeArrowheads="1"/>
            </p:cNvSpPr>
            <p:nvPr/>
          </p:nvSpPr>
          <p:spPr bwMode="auto">
            <a:xfrm>
              <a:off x="4093" y="2916"/>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3" name="Rectangle 14">
              <a:extLst>
                <a:ext uri="{FF2B5EF4-FFF2-40B4-BE49-F238E27FC236}">
                  <a16:creationId xmlns:a16="http://schemas.microsoft.com/office/drawing/2014/main" id="{E8EB9E84-01D1-D046-ADCE-544292E6E3FD}"/>
                </a:ext>
              </a:extLst>
            </p:cNvPr>
            <p:cNvSpPr>
              <a:spLocks noChangeArrowheads="1"/>
            </p:cNvSpPr>
            <p:nvPr/>
          </p:nvSpPr>
          <p:spPr bwMode="auto">
            <a:xfrm>
              <a:off x="4093" y="925"/>
              <a:ext cx="934" cy="88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4" name="AutoShape 15">
              <a:extLst>
                <a:ext uri="{FF2B5EF4-FFF2-40B4-BE49-F238E27FC236}">
                  <a16:creationId xmlns:a16="http://schemas.microsoft.com/office/drawing/2014/main" id="{7370CC42-6CD9-054C-8E88-2C7364DD29D0}"/>
                </a:ext>
              </a:extLst>
            </p:cNvPr>
            <p:cNvSpPr>
              <a:spLocks noChangeArrowheads="1"/>
            </p:cNvSpPr>
            <p:nvPr/>
          </p:nvSpPr>
          <p:spPr bwMode="auto">
            <a:xfrm>
              <a:off x="4154" y="114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5" name="AutoShape 16">
              <a:extLst>
                <a:ext uri="{FF2B5EF4-FFF2-40B4-BE49-F238E27FC236}">
                  <a16:creationId xmlns:a16="http://schemas.microsoft.com/office/drawing/2014/main" id="{ECCA7AA3-D740-7041-A0D7-FFBBC600A882}"/>
                </a:ext>
              </a:extLst>
            </p:cNvPr>
            <p:cNvSpPr>
              <a:spLocks noChangeArrowheads="1"/>
            </p:cNvSpPr>
            <p:nvPr/>
          </p:nvSpPr>
          <p:spPr bwMode="auto">
            <a:xfrm>
              <a:off x="4154" y="1140"/>
              <a:ext cx="153" cy="214"/>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6" name="Rectangle 17">
              <a:extLst>
                <a:ext uri="{FF2B5EF4-FFF2-40B4-BE49-F238E27FC236}">
                  <a16:creationId xmlns:a16="http://schemas.microsoft.com/office/drawing/2014/main" id="{9E0F36E4-A7F6-6F4D-8B53-B74E4B3D360D}"/>
                </a:ext>
              </a:extLst>
            </p:cNvPr>
            <p:cNvSpPr>
              <a:spLocks noChangeArrowheads="1"/>
            </p:cNvSpPr>
            <p:nvPr/>
          </p:nvSpPr>
          <p:spPr bwMode="auto">
            <a:xfrm>
              <a:off x="4154" y="1247"/>
              <a:ext cx="138" cy="10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7" name="Rectangle 18">
              <a:extLst>
                <a:ext uri="{FF2B5EF4-FFF2-40B4-BE49-F238E27FC236}">
                  <a16:creationId xmlns:a16="http://schemas.microsoft.com/office/drawing/2014/main" id="{501D4B65-AD19-5545-854A-B4935C4184A9}"/>
                </a:ext>
              </a:extLst>
            </p:cNvPr>
            <p:cNvSpPr>
              <a:spLocks noChangeArrowheads="1"/>
            </p:cNvSpPr>
            <p:nvPr/>
          </p:nvSpPr>
          <p:spPr bwMode="auto">
            <a:xfrm>
              <a:off x="4154" y="1247"/>
              <a:ext cx="153" cy="122"/>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8" name="AutoShape 19">
              <a:extLst>
                <a:ext uri="{FF2B5EF4-FFF2-40B4-BE49-F238E27FC236}">
                  <a16:creationId xmlns:a16="http://schemas.microsoft.com/office/drawing/2014/main" id="{95F5E1FD-3832-6847-9086-D21C4C8492B0}"/>
                </a:ext>
              </a:extLst>
            </p:cNvPr>
            <p:cNvSpPr>
              <a:spLocks noChangeArrowheads="1"/>
            </p:cNvSpPr>
            <p:nvPr/>
          </p:nvSpPr>
          <p:spPr bwMode="auto">
            <a:xfrm>
              <a:off x="4154" y="1140"/>
              <a:ext cx="153" cy="214"/>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9" name="Line 20">
              <a:extLst>
                <a:ext uri="{FF2B5EF4-FFF2-40B4-BE49-F238E27FC236}">
                  <a16:creationId xmlns:a16="http://schemas.microsoft.com/office/drawing/2014/main" id="{B43A717A-A156-9E41-975B-D9BFE7C64AA7}"/>
                </a:ext>
              </a:extLst>
            </p:cNvPr>
            <p:cNvSpPr>
              <a:spLocks noChangeShapeType="1"/>
            </p:cNvSpPr>
            <p:nvPr/>
          </p:nvSpPr>
          <p:spPr bwMode="auto">
            <a:xfrm>
              <a:off x="4154" y="124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AutoShape 21">
              <a:extLst>
                <a:ext uri="{FF2B5EF4-FFF2-40B4-BE49-F238E27FC236}">
                  <a16:creationId xmlns:a16="http://schemas.microsoft.com/office/drawing/2014/main" id="{00909299-C02A-7547-8442-40E9C51429BF}"/>
                </a:ext>
              </a:extLst>
            </p:cNvPr>
            <p:cNvSpPr>
              <a:spLocks noChangeArrowheads="1"/>
            </p:cNvSpPr>
            <p:nvPr/>
          </p:nvSpPr>
          <p:spPr bwMode="auto">
            <a:xfrm>
              <a:off x="4736" y="117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1" name="AutoShape 22">
              <a:extLst>
                <a:ext uri="{FF2B5EF4-FFF2-40B4-BE49-F238E27FC236}">
                  <a16:creationId xmlns:a16="http://schemas.microsoft.com/office/drawing/2014/main" id="{4203A582-627D-7D4D-AF5D-776AD0B3E034}"/>
                </a:ext>
              </a:extLst>
            </p:cNvPr>
            <p:cNvSpPr>
              <a:spLocks noChangeArrowheads="1"/>
            </p:cNvSpPr>
            <p:nvPr/>
          </p:nvSpPr>
          <p:spPr bwMode="auto">
            <a:xfrm>
              <a:off x="4736" y="1170"/>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2" name="Rectangle 23">
              <a:extLst>
                <a:ext uri="{FF2B5EF4-FFF2-40B4-BE49-F238E27FC236}">
                  <a16:creationId xmlns:a16="http://schemas.microsoft.com/office/drawing/2014/main" id="{0E417F47-FA97-9241-ADDC-346CE022360E}"/>
                </a:ext>
              </a:extLst>
            </p:cNvPr>
            <p:cNvSpPr>
              <a:spLocks noChangeArrowheads="1"/>
            </p:cNvSpPr>
            <p:nvPr/>
          </p:nvSpPr>
          <p:spPr bwMode="auto">
            <a:xfrm>
              <a:off x="4736" y="1277"/>
              <a:ext cx="138" cy="10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3" name="Rectangle 24">
              <a:extLst>
                <a:ext uri="{FF2B5EF4-FFF2-40B4-BE49-F238E27FC236}">
                  <a16:creationId xmlns:a16="http://schemas.microsoft.com/office/drawing/2014/main" id="{A60FD952-432A-794B-927D-B6CAF30ACC10}"/>
                </a:ext>
              </a:extLst>
            </p:cNvPr>
            <p:cNvSpPr>
              <a:spLocks noChangeArrowheads="1"/>
            </p:cNvSpPr>
            <p:nvPr/>
          </p:nvSpPr>
          <p:spPr bwMode="auto">
            <a:xfrm>
              <a:off x="4736" y="1277"/>
              <a:ext cx="153" cy="12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4" name="AutoShape 25">
              <a:extLst>
                <a:ext uri="{FF2B5EF4-FFF2-40B4-BE49-F238E27FC236}">
                  <a16:creationId xmlns:a16="http://schemas.microsoft.com/office/drawing/2014/main" id="{501D43F2-CAFE-CA49-97FC-C3C43A27A0CE}"/>
                </a:ext>
              </a:extLst>
            </p:cNvPr>
            <p:cNvSpPr>
              <a:spLocks noChangeArrowheads="1"/>
            </p:cNvSpPr>
            <p:nvPr/>
          </p:nvSpPr>
          <p:spPr bwMode="auto">
            <a:xfrm>
              <a:off x="4736" y="1170"/>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5" name="Line 26">
              <a:extLst>
                <a:ext uri="{FF2B5EF4-FFF2-40B4-BE49-F238E27FC236}">
                  <a16:creationId xmlns:a16="http://schemas.microsoft.com/office/drawing/2014/main" id="{21C55807-A139-7A49-B7F5-1D5F32542A62}"/>
                </a:ext>
              </a:extLst>
            </p:cNvPr>
            <p:cNvSpPr>
              <a:spLocks noChangeShapeType="1"/>
            </p:cNvSpPr>
            <p:nvPr/>
          </p:nvSpPr>
          <p:spPr bwMode="auto">
            <a:xfrm>
              <a:off x="4736" y="127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AutoShape 27">
              <a:extLst>
                <a:ext uri="{FF2B5EF4-FFF2-40B4-BE49-F238E27FC236}">
                  <a16:creationId xmlns:a16="http://schemas.microsoft.com/office/drawing/2014/main" id="{6E65ACFF-F1C5-AA43-8D82-BEC9551E73AC}"/>
                </a:ext>
              </a:extLst>
            </p:cNvPr>
            <p:cNvSpPr>
              <a:spLocks noChangeArrowheads="1"/>
            </p:cNvSpPr>
            <p:nvPr/>
          </p:nvSpPr>
          <p:spPr bwMode="auto">
            <a:xfrm>
              <a:off x="4154" y="2104"/>
              <a:ext cx="138" cy="200"/>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7" name="AutoShape 28">
              <a:extLst>
                <a:ext uri="{FF2B5EF4-FFF2-40B4-BE49-F238E27FC236}">
                  <a16:creationId xmlns:a16="http://schemas.microsoft.com/office/drawing/2014/main" id="{59BD876E-9F49-D44D-9399-964C851986B9}"/>
                </a:ext>
              </a:extLst>
            </p:cNvPr>
            <p:cNvSpPr>
              <a:spLocks noChangeArrowheads="1"/>
            </p:cNvSpPr>
            <p:nvPr/>
          </p:nvSpPr>
          <p:spPr bwMode="auto">
            <a:xfrm>
              <a:off x="4154" y="2104"/>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8" name="Rectangle 29">
              <a:extLst>
                <a:ext uri="{FF2B5EF4-FFF2-40B4-BE49-F238E27FC236}">
                  <a16:creationId xmlns:a16="http://schemas.microsoft.com/office/drawing/2014/main" id="{ABA31A8F-1397-C84D-B9A3-B38DEB809E48}"/>
                </a:ext>
              </a:extLst>
            </p:cNvPr>
            <p:cNvSpPr>
              <a:spLocks noChangeArrowheads="1"/>
            </p:cNvSpPr>
            <p:nvPr/>
          </p:nvSpPr>
          <p:spPr bwMode="auto">
            <a:xfrm>
              <a:off x="4154" y="221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9" name="Rectangle 30">
              <a:extLst>
                <a:ext uri="{FF2B5EF4-FFF2-40B4-BE49-F238E27FC236}">
                  <a16:creationId xmlns:a16="http://schemas.microsoft.com/office/drawing/2014/main" id="{84F12BD2-3E35-1D40-B993-6A3B352F4D43}"/>
                </a:ext>
              </a:extLst>
            </p:cNvPr>
            <p:cNvSpPr>
              <a:spLocks noChangeArrowheads="1"/>
            </p:cNvSpPr>
            <p:nvPr/>
          </p:nvSpPr>
          <p:spPr bwMode="auto">
            <a:xfrm>
              <a:off x="4154" y="221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0" name="AutoShape 31">
              <a:extLst>
                <a:ext uri="{FF2B5EF4-FFF2-40B4-BE49-F238E27FC236}">
                  <a16:creationId xmlns:a16="http://schemas.microsoft.com/office/drawing/2014/main" id="{11E5FAA4-694A-D045-8F82-E5621A034922}"/>
                </a:ext>
              </a:extLst>
            </p:cNvPr>
            <p:cNvSpPr>
              <a:spLocks noChangeArrowheads="1"/>
            </p:cNvSpPr>
            <p:nvPr/>
          </p:nvSpPr>
          <p:spPr bwMode="auto">
            <a:xfrm>
              <a:off x="4154" y="2104"/>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1" name="Line 32">
              <a:extLst>
                <a:ext uri="{FF2B5EF4-FFF2-40B4-BE49-F238E27FC236}">
                  <a16:creationId xmlns:a16="http://schemas.microsoft.com/office/drawing/2014/main" id="{A93C0BA2-6892-BD4A-A41D-93B806AA685B}"/>
                </a:ext>
              </a:extLst>
            </p:cNvPr>
            <p:cNvSpPr>
              <a:spLocks noChangeShapeType="1"/>
            </p:cNvSpPr>
            <p:nvPr/>
          </p:nvSpPr>
          <p:spPr bwMode="auto">
            <a:xfrm>
              <a:off x="4154" y="219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AutoShape 33">
              <a:extLst>
                <a:ext uri="{FF2B5EF4-FFF2-40B4-BE49-F238E27FC236}">
                  <a16:creationId xmlns:a16="http://schemas.microsoft.com/office/drawing/2014/main" id="{91F041D7-AD7D-A445-A456-084DAE24862F}"/>
                </a:ext>
              </a:extLst>
            </p:cNvPr>
            <p:cNvSpPr>
              <a:spLocks noChangeArrowheads="1"/>
            </p:cNvSpPr>
            <p:nvPr/>
          </p:nvSpPr>
          <p:spPr bwMode="auto">
            <a:xfrm>
              <a:off x="4752" y="2227"/>
              <a:ext cx="137" cy="214"/>
            </a:xfrm>
            <a:prstGeom prst="roundRect">
              <a:avLst>
                <a:gd name="adj" fmla="val 47444"/>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3" name="AutoShape 34">
              <a:extLst>
                <a:ext uri="{FF2B5EF4-FFF2-40B4-BE49-F238E27FC236}">
                  <a16:creationId xmlns:a16="http://schemas.microsoft.com/office/drawing/2014/main" id="{5BA12655-31D1-894F-B535-5C9405203B33}"/>
                </a:ext>
              </a:extLst>
            </p:cNvPr>
            <p:cNvSpPr>
              <a:spLocks noChangeArrowheads="1"/>
            </p:cNvSpPr>
            <p:nvPr/>
          </p:nvSpPr>
          <p:spPr bwMode="auto">
            <a:xfrm>
              <a:off x="4752" y="2227"/>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4" name="Rectangle 35">
              <a:extLst>
                <a:ext uri="{FF2B5EF4-FFF2-40B4-BE49-F238E27FC236}">
                  <a16:creationId xmlns:a16="http://schemas.microsoft.com/office/drawing/2014/main" id="{01FC97E3-4532-7546-925E-FA39BE08DA13}"/>
                </a:ext>
              </a:extLst>
            </p:cNvPr>
            <p:cNvSpPr>
              <a:spLocks noChangeArrowheads="1"/>
            </p:cNvSpPr>
            <p:nvPr/>
          </p:nvSpPr>
          <p:spPr bwMode="auto">
            <a:xfrm>
              <a:off x="4752" y="2349"/>
              <a:ext cx="137"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5" name="Rectangle 36">
              <a:extLst>
                <a:ext uri="{FF2B5EF4-FFF2-40B4-BE49-F238E27FC236}">
                  <a16:creationId xmlns:a16="http://schemas.microsoft.com/office/drawing/2014/main" id="{D2E0704D-9384-DC40-B2DE-FB7D2C9C34C5}"/>
                </a:ext>
              </a:extLst>
            </p:cNvPr>
            <p:cNvSpPr>
              <a:spLocks noChangeArrowheads="1"/>
            </p:cNvSpPr>
            <p:nvPr/>
          </p:nvSpPr>
          <p:spPr bwMode="auto">
            <a:xfrm>
              <a:off x="4752" y="2349"/>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6" name="AutoShape 37">
              <a:extLst>
                <a:ext uri="{FF2B5EF4-FFF2-40B4-BE49-F238E27FC236}">
                  <a16:creationId xmlns:a16="http://schemas.microsoft.com/office/drawing/2014/main" id="{651072A2-37F2-4B4A-AB9A-60FEF7CE3856}"/>
                </a:ext>
              </a:extLst>
            </p:cNvPr>
            <p:cNvSpPr>
              <a:spLocks noChangeArrowheads="1"/>
            </p:cNvSpPr>
            <p:nvPr/>
          </p:nvSpPr>
          <p:spPr bwMode="auto">
            <a:xfrm>
              <a:off x="4752" y="2227"/>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7" name="Line 38">
              <a:extLst>
                <a:ext uri="{FF2B5EF4-FFF2-40B4-BE49-F238E27FC236}">
                  <a16:creationId xmlns:a16="http://schemas.microsoft.com/office/drawing/2014/main" id="{5B010CDB-D1FB-FF40-A1D9-B2CE79B221F5}"/>
                </a:ext>
              </a:extLst>
            </p:cNvPr>
            <p:cNvSpPr>
              <a:spLocks noChangeShapeType="1"/>
            </p:cNvSpPr>
            <p:nvPr/>
          </p:nvSpPr>
          <p:spPr bwMode="auto">
            <a:xfrm>
              <a:off x="4752" y="2334"/>
              <a:ext cx="13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AutoShape 39">
              <a:extLst>
                <a:ext uri="{FF2B5EF4-FFF2-40B4-BE49-F238E27FC236}">
                  <a16:creationId xmlns:a16="http://schemas.microsoft.com/office/drawing/2014/main" id="{5EA60F1F-B9CE-D14C-AF8E-FF836BD51E23}"/>
                </a:ext>
              </a:extLst>
            </p:cNvPr>
            <p:cNvSpPr>
              <a:spLocks noChangeArrowheads="1"/>
            </p:cNvSpPr>
            <p:nvPr/>
          </p:nvSpPr>
          <p:spPr bwMode="auto">
            <a:xfrm>
              <a:off x="4154" y="3069"/>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9" name="AutoShape 40">
              <a:extLst>
                <a:ext uri="{FF2B5EF4-FFF2-40B4-BE49-F238E27FC236}">
                  <a16:creationId xmlns:a16="http://schemas.microsoft.com/office/drawing/2014/main" id="{89D236C0-6A3F-894D-9C8E-21E95EC821CC}"/>
                </a:ext>
              </a:extLst>
            </p:cNvPr>
            <p:cNvSpPr>
              <a:spLocks noChangeArrowheads="1"/>
            </p:cNvSpPr>
            <p:nvPr/>
          </p:nvSpPr>
          <p:spPr bwMode="auto">
            <a:xfrm>
              <a:off x="4154" y="3069"/>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0" name="Rectangle 41">
              <a:extLst>
                <a:ext uri="{FF2B5EF4-FFF2-40B4-BE49-F238E27FC236}">
                  <a16:creationId xmlns:a16="http://schemas.microsoft.com/office/drawing/2014/main" id="{8867ABBF-FFA6-1C44-8A9E-6D2D4DF8FFB8}"/>
                </a:ext>
              </a:extLst>
            </p:cNvPr>
            <p:cNvSpPr>
              <a:spLocks noChangeArrowheads="1"/>
            </p:cNvSpPr>
            <p:nvPr/>
          </p:nvSpPr>
          <p:spPr bwMode="auto">
            <a:xfrm>
              <a:off x="4154" y="3176"/>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1" name="Rectangle 42">
              <a:extLst>
                <a:ext uri="{FF2B5EF4-FFF2-40B4-BE49-F238E27FC236}">
                  <a16:creationId xmlns:a16="http://schemas.microsoft.com/office/drawing/2014/main" id="{0520236F-92AB-7C48-8B61-798C88D9A10A}"/>
                </a:ext>
              </a:extLst>
            </p:cNvPr>
            <p:cNvSpPr>
              <a:spLocks noChangeArrowheads="1"/>
            </p:cNvSpPr>
            <p:nvPr/>
          </p:nvSpPr>
          <p:spPr bwMode="auto">
            <a:xfrm>
              <a:off x="4154" y="3176"/>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2" name="AutoShape 43">
              <a:extLst>
                <a:ext uri="{FF2B5EF4-FFF2-40B4-BE49-F238E27FC236}">
                  <a16:creationId xmlns:a16="http://schemas.microsoft.com/office/drawing/2014/main" id="{E4924682-2C73-3D41-9FF9-B76068386E43}"/>
                </a:ext>
              </a:extLst>
            </p:cNvPr>
            <p:cNvSpPr>
              <a:spLocks noChangeArrowheads="1"/>
            </p:cNvSpPr>
            <p:nvPr/>
          </p:nvSpPr>
          <p:spPr bwMode="auto">
            <a:xfrm>
              <a:off x="4154" y="3069"/>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3" name="Line 44">
              <a:extLst>
                <a:ext uri="{FF2B5EF4-FFF2-40B4-BE49-F238E27FC236}">
                  <a16:creationId xmlns:a16="http://schemas.microsoft.com/office/drawing/2014/main" id="{F6152304-11F1-0840-A4F7-BA414AA1D664}"/>
                </a:ext>
              </a:extLst>
            </p:cNvPr>
            <p:cNvSpPr>
              <a:spLocks noChangeShapeType="1"/>
            </p:cNvSpPr>
            <p:nvPr/>
          </p:nvSpPr>
          <p:spPr bwMode="auto">
            <a:xfrm>
              <a:off x="4154" y="3161"/>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4" name="AutoShape 45">
              <a:extLst>
                <a:ext uri="{FF2B5EF4-FFF2-40B4-BE49-F238E27FC236}">
                  <a16:creationId xmlns:a16="http://schemas.microsoft.com/office/drawing/2014/main" id="{276D61FE-156F-4241-8708-71583193B22F}"/>
                </a:ext>
              </a:extLst>
            </p:cNvPr>
            <p:cNvSpPr>
              <a:spLocks noChangeArrowheads="1"/>
            </p:cNvSpPr>
            <p:nvPr/>
          </p:nvSpPr>
          <p:spPr bwMode="auto">
            <a:xfrm>
              <a:off x="4736" y="3069"/>
              <a:ext cx="138" cy="215"/>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5" name="AutoShape 46">
              <a:extLst>
                <a:ext uri="{FF2B5EF4-FFF2-40B4-BE49-F238E27FC236}">
                  <a16:creationId xmlns:a16="http://schemas.microsoft.com/office/drawing/2014/main" id="{7B797B58-D5E6-3344-A64A-7BFE673B28D1}"/>
                </a:ext>
              </a:extLst>
            </p:cNvPr>
            <p:cNvSpPr>
              <a:spLocks noChangeArrowheads="1"/>
            </p:cNvSpPr>
            <p:nvPr/>
          </p:nvSpPr>
          <p:spPr bwMode="auto">
            <a:xfrm>
              <a:off x="4736" y="3069"/>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6" name="Rectangle 47">
              <a:extLst>
                <a:ext uri="{FF2B5EF4-FFF2-40B4-BE49-F238E27FC236}">
                  <a16:creationId xmlns:a16="http://schemas.microsoft.com/office/drawing/2014/main" id="{B1D772ED-D70F-D449-94C4-E2C83D63AAFC}"/>
                </a:ext>
              </a:extLst>
            </p:cNvPr>
            <p:cNvSpPr>
              <a:spLocks noChangeArrowheads="1"/>
            </p:cNvSpPr>
            <p:nvPr/>
          </p:nvSpPr>
          <p:spPr bwMode="auto">
            <a:xfrm>
              <a:off x="4736" y="319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7" name="Rectangle 48">
              <a:extLst>
                <a:ext uri="{FF2B5EF4-FFF2-40B4-BE49-F238E27FC236}">
                  <a16:creationId xmlns:a16="http://schemas.microsoft.com/office/drawing/2014/main" id="{594DAFAC-72EE-ED42-8636-7562190E7477}"/>
                </a:ext>
              </a:extLst>
            </p:cNvPr>
            <p:cNvSpPr>
              <a:spLocks noChangeArrowheads="1"/>
            </p:cNvSpPr>
            <p:nvPr/>
          </p:nvSpPr>
          <p:spPr bwMode="auto">
            <a:xfrm>
              <a:off x="4736" y="319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8" name="AutoShape 49">
              <a:extLst>
                <a:ext uri="{FF2B5EF4-FFF2-40B4-BE49-F238E27FC236}">
                  <a16:creationId xmlns:a16="http://schemas.microsoft.com/office/drawing/2014/main" id="{2A00C0CD-EE0A-6045-AA94-A9005C730F4A}"/>
                </a:ext>
              </a:extLst>
            </p:cNvPr>
            <p:cNvSpPr>
              <a:spLocks noChangeArrowheads="1"/>
            </p:cNvSpPr>
            <p:nvPr/>
          </p:nvSpPr>
          <p:spPr bwMode="auto">
            <a:xfrm>
              <a:off x="4736" y="3069"/>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9" name="Line 50">
              <a:extLst>
                <a:ext uri="{FF2B5EF4-FFF2-40B4-BE49-F238E27FC236}">
                  <a16:creationId xmlns:a16="http://schemas.microsoft.com/office/drawing/2014/main" id="{6077CCCC-191C-2D49-91E0-452825BB9E6A}"/>
                </a:ext>
              </a:extLst>
            </p:cNvPr>
            <p:cNvSpPr>
              <a:spLocks noChangeShapeType="1"/>
            </p:cNvSpPr>
            <p:nvPr/>
          </p:nvSpPr>
          <p:spPr bwMode="auto">
            <a:xfrm>
              <a:off x="4736" y="317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0" name="AutoShape 51">
              <a:extLst>
                <a:ext uri="{FF2B5EF4-FFF2-40B4-BE49-F238E27FC236}">
                  <a16:creationId xmlns:a16="http://schemas.microsoft.com/office/drawing/2014/main" id="{A135F818-5645-494F-9D70-6B6B8F2543F7}"/>
                </a:ext>
              </a:extLst>
            </p:cNvPr>
            <p:cNvSpPr>
              <a:spLocks noChangeArrowheads="1"/>
            </p:cNvSpPr>
            <p:nvPr/>
          </p:nvSpPr>
          <p:spPr bwMode="auto">
            <a:xfrm>
              <a:off x="4721" y="3376"/>
              <a:ext cx="138" cy="214"/>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1" name="AutoShape 52">
              <a:extLst>
                <a:ext uri="{FF2B5EF4-FFF2-40B4-BE49-F238E27FC236}">
                  <a16:creationId xmlns:a16="http://schemas.microsoft.com/office/drawing/2014/main" id="{33796495-E1F3-2A4A-BCF3-37AD98AB4050}"/>
                </a:ext>
              </a:extLst>
            </p:cNvPr>
            <p:cNvSpPr>
              <a:spLocks noChangeArrowheads="1"/>
            </p:cNvSpPr>
            <p:nvPr/>
          </p:nvSpPr>
          <p:spPr bwMode="auto">
            <a:xfrm>
              <a:off x="4721" y="3376"/>
              <a:ext cx="153" cy="229"/>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2" name="Rectangle 53">
              <a:extLst>
                <a:ext uri="{FF2B5EF4-FFF2-40B4-BE49-F238E27FC236}">
                  <a16:creationId xmlns:a16="http://schemas.microsoft.com/office/drawing/2014/main" id="{F2790FE6-4F52-404E-9C41-3D4A434C719D}"/>
                </a:ext>
              </a:extLst>
            </p:cNvPr>
            <p:cNvSpPr>
              <a:spLocks noChangeArrowheads="1"/>
            </p:cNvSpPr>
            <p:nvPr/>
          </p:nvSpPr>
          <p:spPr bwMode="auto">
            <a:xfrm>
              <a:off x="4736" y="3498"/>
              <a:ext cx="123"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3" name="Rectangle 54">
              <a:extLst>
                <a:ext uri="{FF2B5EF4-FFF2-40B4-BE49-F238E27FC236}">
                  <a16:creationId xmlns:a16="http://schemas.microsoft.com/office/drawing/2014/main" id="{9C2C31E5-2C68-264A-94A7-40AEAD3E3CA5}"/>
                </a:ext>
              </a:extLst>
            </p:cNvPr>
            <p:cNvSpPr>
              <a:spLocks noChangeArrowheads="1"/>
            </p:cNvSpPr>
            <p:nvPr/>
          </p:nvSpPr>
          <p:spPr bwMode="auto">
            <a:xfrm>
              <a:off x="4736" y="3498"/>
              <a:ext cx="138"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4" name="AutoShape 55">
              <a:extLst>
                <a:ext uri="{FF2B5EF4-FFF2-40B4-BE49-F238E27FC236}">
                  <a16:creationId xmlns:a16="http://schemas.microsoft.com/office/drawing/2014/main" id="{B187F98D-077E-AD47-B92F-2762AC53FEDF}"/>
                </a:ext>
              </a:extLst>
            </p:cNvPr>
            <p:cNvSpPr>
              <a:spLocks noChangeArrowheads="1"/>
            </p:cNvSpPr>
            <p:nvPr/>
          </p:nvSpPr>
          <p:spPr bwMode="auto">
            <a:xfrm>
              <a:off x="4721" y="3376"/>
              <a:ext cx="153" cy="229"/>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5" name="Line 56">
              <a:extLst>
                <a:ext uri="{FF2B5EF4-FFF2-40B4-BE49-F238E27FC236}">
                  <a16:creationId xmlns:a16="http://schemas.microsoft.com/office/drawing/2014/main" id="{C975824A-BDD4-C84A-9D1C-23B94E726226}"/>
                </a:ext>
              </a:extLst>
            </p:cNvPr>
            <p:cNvSpPr>
              <a:spLocks noChangeShapeType="1"/>
            </p:cNvSpPr>
            <p:nvPr/>
          </p:nvSpPr>
          <p:spPr bwMode="auto">
            <a:xfrm>
              <a:off x="4721" y="3483"/>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6" name="Rectangle 57">
              <a:extLst>
                <a:ext uri="{FF2B5EF4-FFF2-40B4-BE49-F238E27FC236}">
                  <a16:creationId xmlns:a16="http://schemas.microsoft.com/office/drawing/2014/main" id="{83A41599-C00F-324E-A17B-0D23EA01B8EA}"/>
                </a:ext>
              </a:extLst>
            </p:cNvPr>
            <p:cNvSpPr>
              <a:spLocks noChangeArrowheads="1"/>
            </p:cNvSpPr>
            <p:nvPr/>
          </p:nvSpPr>
          <p:spPr bwMode="auto">
            <a:xfrm>
              <a:off x="3282" y="1331"/>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endParaRPr lang="en-GB" altLang="en-US" sz="1400" b="0">
                <a:latin typeface="Times" pitchFamily="2" charset="0"/>
              </a:endParaRPr>
            </a:p>
          </p:txBody>
        </p:sp>
        <p:sp>
          <p:nvSpPr>
            <p:cNvPr id="12347" name="Rectangle 58">
              <a:extLst>
                <a:ext uri="{FF2B5EF4-FFF2-40B4-BE49-F238E27FC236}">
                  <a16:creationId xmlns:a16="http://schemas.microsoft.com/office/drawing/2014/main" id="{F12CA28A-8DFA-C345-9394-233F1AF9458D}"/>
                </a:ext>
              </a:extLst>
            </p:cNvPr>
            <p:cNvSpPr>
              <a:spLocks noChangeArrowheads="1"/>
            </p:cNvSpPr>
            <p:nvPr/>
          </p:nvSpPr>
          <p:spPr bwMode="auto">
            <a:xfrm>
              <a:off x="3282" y="1331"/>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endParaRPr lang="en-GB" altLang="en-US" sz="1400" b="0">
                <a:latin typeface="Times" pitchFamily="2" charset="0"/>
              </a:endParaRPr>
            </a:p>
          </p:txBody>
        </p:sp>
        <p:sp>
          <p:nvSpPr>
            <p:cNvPr id="12348" name="Rectangle 59">
              <a:extLst>
                <a:ext uri="{FF2B5EF4-FFF2-40B4-BE49-F238E27FC236}">
                  <a16:creationId xmlns:a16="http://schemas.microsoft.com/office/drawing/2014/main" id="{9B271196-0E52-634B-AC50-70870A53AAE7}"/>
                </a:ext>
              </a:extLst>
            </p:cNvPr>
            <p:cNvSpPr>
              <a:spLocks noChangeArrowheads="1"/>
            </p:cNvSpPr>
            <p:nvPr/>
          </p:nvSpPr>
          <p:spPr bwMode="auto">
            <a:xfrm>
              <a:off x="4446" y="3674"/>
              <a:ext cx="52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BranchZ</a:t>
              </a:r>
              <a:endParaRPr lang="en-GB" altLang="en-US" sz="1400" b="0">
                <a:latin typeface="Times" pitchFamily="2" charset="0"/>
              </a:endParaRPr>
            </a:p>
          </p:txBody>
        </p:sp>
        <p:sp>
          <p:nvSpPr>
            <p:cNvPr id="12349" name="Rectangle 60">
              <a:extLst>
                <a:ext uri="{FF2B5EF4-FFF2-40B4-BE49-F238E27FC236}">
                  <a16:creationId xmlns:a16="http://schemas.microsoft.com/office/drawing/2014/main" id="{00DC7093-C20B-014C-BCB8-074D2425CE42}"/>
                </a:ext>
              </a:extLst>
            </p:cNvPr>
            <p:cNvSpPr>
              <a:spLocks noChangeArrowheads="1"/>
            </p:cNvSpPr>
            <p:nvPr/>
          </p:nvSpPr>
          <p:spPr bwMode="auto">
            <a:xfrm>
              <a:off x="4430" y="1652"/>
              <a:ext cx="5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BranchX</a:t>
              </a:r>
              <a:endParaRPr lang="en-GB" altLang="en-US" sz="1400" b="0">
                <a:latin typeface="Times" pitchFamily="2" charset="0"/>
              </a:endParaRPr>
            </a:p>
          </p:txBody>
        </p:sp>
        <p:sp>
          <p:nvSpPr>
            <p:cNvPr id="12350" name="Rectangle 61">
              <a:extLst>
                <a:ext uri="{FF2B5EF4-FFF2-40B4-BE49-F238E27FC236}">
                  <a16:creationId xmlns:a16="http://schemas.microsoft.com/office/drawing/2014/main" id="{A893C43F-9B0E-564C-900B-2E49DE1BD84A}"/>
                </a:ext>
              </a:extLst>
            </p:cNvPr>
            <p:cNvSpPr>
              <a:spLocks noChangeArrowheads="1"/>
            </p:cNvSpPr>
            <p:nvPr/>
          </p:nvSpPr>
          <p:spPr bwMode="auto">
            <a:xfrm>
              <a:off x="4137" y="195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1" name="Rectangle 62">
              <a:extLst>
                <a:ext uri="{FF2B5EF4-FFF2-40B4-BE49-F238E27FC236}">
                  <a16:creationId xmlns:a16="http://schemas.microsoft.com/office/drawing/2014/main" id="{D1309192-09C0-7045-B62F-216BDDD6D491}"/>
                </a:ext>
              </a:extLst>
            </p:cNvPr>
            <p:cNvSpPr>
              <a:spLocks noChangeArrowheads="1"/>
            </p:cNvSpPr>
            <p:nvPr/>
          </p:nvSpPr>
          <p:spPr bwMode="auto">
            <a:xfrm>
              <a:off x="4113" y="293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2" name="Rectangle 63">
              <a:extLst>
                <a:ext uri="{FF2B5EF4-FFF2-40B4-BE49-F238E27FC236}">
                  <a16:creationId xmlns:a16="http://schemas.microsoft.com/office/drawing/2014/main" id="{30461F18-795A-AC45-BD0E-0A6917378513}"/>
                </a:ext>
              </a:extLst>
            </p:cNvPr>
            <p:cNvSpPr>
              <a:spLocks noChangeArrowheads="1"/>
            </p:cNvSpPr>
            <p:nvPr/>
          </p:nvSpPr>
          <p:spPr bwMode="auto">
            <a:xfrm>
              <a:off x="4507" y="321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C</a:t>
              </a:r>
              <a:endParaRPr lang="en-GB" altLang="en-US" sz="1400" b="0">
                <a:latin typeface="Times" pitchFamily="2" charset="0"/>
              </a:endParaRPr>
            </a:p>
          </p:txBody>
        </p:sp>
        <p:sp>
          <p:nvSpPr>
            <p:cNvPr id="12353" name="Rectangle 64">
              <a:extLst>
                <a:ext uri="{FF2B5EF4-FFF2-40B4-BE49-F238E27FC236}">
                  <a16:creationId xmlns:a16="http://schemas.microsoft.com/office/drawing/2014/main" id="{65E9A9C8-CE3C-BD40-AEAB-D6C83C5A458E}"/>
                </a:ext>
              </a:extLst>
            </p:cNvPr>
            <p:cNvSpPr>
              <a:spLocks noChangeArrowheads="1"/>
            </p:cNvSpPr>
            <p:nvPr/>
          </p:nvSpPr>
          <p:spPr bwMode="auto">
            <a:xfrm>
              <a:off x="4507" y="344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D</a:t>
              </a:r>
              <a:endParaRPr lang="en-GB" altLang="en-US" sz="1400" b="0">
                <a:latin typeface="Times" pitchFamily="2" charset="0"/>
              </a:endParaRPr>
            </a:p>
          </p:txBody>
        </p:sp>
        <p:sp>
          <p:nvSpPr>
            <p:cNvPr id="12354" name="Rectangle 65">
              <a:extLst>
                <a:ext uri="{FF2B5EF4-FFF2-40B4-BE49-F238E27FC236}">
                  <a16:creationId xmlns:a16="http://schemas.microsoft.com/office/drawing/2014/main" id="{4B958100-3B63-D34C-8267-E45D2D6E14F7}"/>
                </a:ext>
              </a:extLst>
            </p:cNvPr>
            <p:cNvSpPr>
              <a:spLocks noChangeArrowheads="1"/>
            </p:cNvSpPr>
            <p:nvPr/>
          </p:nvSpPr>
          <p:spPr bwMode="auto">
            <a:xfrm>
              <a:off x="1639" y="2280"/>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Client</a:t>
              </a:r>
              <a:endParaRPr lang="en-GB" altLang="en-US" sz="1400" b="0">
                <a:latin typeface="Times" pitchFamily="2" charset="0"/>
              </a:endParaRPr>
            </a:p>
          </p:txBody>
        </p:sp>
        <p:sp>
          <p:nvSpPr>
            <p:cNvPr id="12355" name="Rectangle 66">
              <a:extLst>
                <a:ext uri="{FF2B5EF4-FFF2-40B4-BE49-F238E27FC236}">
                  <a16:creationId xmlns:a16="http://schemas.microsoft.com/office/drawing/2014/main" id="{8F7F496E-6A9F-2441-B811-99C97C5506A7}"/>
                </a:ext>
              </a:extLst>
            </p:cNvPr>
            <p:cNvSpPr>
              <a:spLocks noChangeArrowheads="1"/>
            </p:cNvSpPr>
            <p:nvPr/>
          </p:nvSpPr>
          <p:spPr bwMode="auto">
            <a:xfrm>
              <a:off x="4430" y="2648"/>
              <a:ext cx="5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BranchY</a:t>
              </a:r>
              <a:endParaRPr lang="en-GB" altLang="en-US" sz="1400" b="0">
                <a:latin typeface="Times" pitchFamily="2" charset="0"/>
              </a:endParaRPr>
            </a:p>
          </p:txBody>
        </p:sp>
        <p:sp>
          <p:nvSpPr>
            <p:cNvPr id="12356" name="Rectangle 67">
              <a:extLst>
                <a:ext uri="{FF2B5EF4-FFF2-40B4-BE49-F238E27FC236}">
                  <a16:creationId xmlns:a16="http://schemas.microsoft.com/office/drawing/2014/main" id="{2A98CA51-F5BB-2D48-818F-514CDB6EEE14}"/>
                </a:ext>
              </a:extLst>
            </p:cNvPr>
            <p:cNvSpPr>
              <a:spLocks noChangeArrowheads="1"/>
            </p:cNvSpPr>
            <p:nvPr/>
          </p:nvSpPr>
          <p:spPr bwMode="auto">
            <a:xfrm>
              <a:off x="4507" y="2311"/>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a:t>
              </a:r>
              <a:endParaRPr lang="en-GB" altLang="en-US" sz="1400" b="0">
                <a:latin typeface="Times" pitchFamily="2" charset="0"/>
              </a:endParaRPr>
            </a:p>
          </p:txBody>
        </p:sp>
        <p:sp>
          <p:nvSpPr>
            <p:cNvPr id="12357" name="Rectangle 68">
              <a:extLst>
                <a:ext uri="{FF2B5EF4-FFF2-40B4-BE49-F238E27FC236}">
                  <a16:creationId xmlns:a16="http://schemas.microsoft.com/office/drawing/2014/main" id="{07B9F5E5-5B03-AD43-BED1-63C35C6F3D43}"/>
                </a:ext>
              </a:extLst>
            </p:cNvPr>
            <p:cNvSpPr>
              <a:spLocks noChangeArrowheads="1"/>
            </p:cNvSpPr>
            <p:nvPr/>
          </p:nvSpPr>
          <p:spPr bwMode="auto">
            <a:xfrm>
              <a:off x="4507" y="1254"/>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A</a:t>
              </a:r>
              <a:endParaRPr lang="en-GB" altLang="en-US" sz="1400" b="0">
                <a:latin typeface="Times" pitchFamily="2" charset="0"/>
              </a:endParaRPr>
            </a:p>
          </p:txBody>
        </p:sp>
        <p:sp>
          <p:nvSpPr>
            <p:cNvPr id="12358" name="Rectangle 69">
              <a:extLst>
                <a:ext uri="{FF2B5EF4-FFF2-40B4-BE49-F238E27FC236}">
                  <a16:creationId xmlns:a16="http://schemas.microsoft.com/office/drawing/2014/main" id="{DE972095-0054-E44D-A05A-B69CDB912F0D}"/>
                </a:ext>
              </a:extLst>
            </p:cNvPr>
            <p:cNvSpPr>
              <a:spLocks noChangeArrowheads="1"/>
            </p:cNvSpPr>
            <p:nvPr/>
          </p:nvSpPr>
          <p:spPr bwMode="auto">
            <a:xfrm>
              <a:off x="4107" y="994"/>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9" name="Freeform 70">
              <a:extLst>
                <a:ext uri="{FF2B5EF4-FFF2-40B4-BE49-F238E27FC236}">
                  <a16:creationId xmlns:a16="http://schemas.microsoft.com/office/drawing/2014/main" id="{653E0D03-ADB6-714C-88BA-9E7D8A2B3C60}"/>
                </a:ext>
              </a:extLst>
            </p:cNvPr>
            <p:cNvSpPr>
              <a:spLocks/>
            </p:cNvSpPr>
            <p:nvPr/>
          </p:nvSpPr>
          <p:spPr bwMode="auto">
            <a:xfrm>
              <a:off x="2699" y="941"/>
              <a:ext cx="62" cy="61"/>
            </a:xfrm>
            <a:custGeom>
              <a:avLst/>
              <a:gdLst>
                <a:gd name="T0" fmla="*/ 62 w 62"/>
                <a:gd name="T1" fmla="*/ 30 h 61"/>
                <a:gd name="T2" fmla="*/ 46 w 62"/>
                <a:gd name="T3" fmla="*/ 61 h 61"/>
                <a:gd name="T4" fmla="*/ 0 w 62"/>
                <a:gd name="T5" fmla="*/ 15 h 61"/>
                <a:gd name="T6" fmla="*/ 62 w 62"/>
                <a:gd name="T7" fmla="*/ 0 h 61"/>
                <a:gd name="T8" fmla="*/ 62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62" y="30"/>
                  </a:moveTo>
                  <a:lnTo>
                    <a:pt x="46" y="61"/>
                  </a:lnTo>
                  <a:lnTo>
                    <a:pt x="0" y="15"/>
                  </a:lnTo>
                  <a:lnTo>
                    <a:pt x="62" y="0"/>
                  </a:lnTo>
                  <a:lnTo>
                    <a:pt x="62" y="30"/>
                  </a:lnTo>
                  <a:close/>
                </a:path>
              </a:pathLst>
            </a:custGeom>
            <a:solidFill>
              <a:srgbClr val="000000"/>
            </a:solidFill>
            <a:ln w="34925">
              <a:solidFill>
                <a:srgbClr val="000000"/>
              </a:solidFill>
              <a:round/>
              <a:headEnd/>
              <a:tailEnd/>
            </a:ln>
          </p:spPr>
          <p:txBody>
            <a:bodyPr/>
            <a:lstStyle/>
            <a:p>
              <a:endParaRPr lang="en-US"/>
            </a:p>
          </p:txBody>
        </p:sp>
        <p:sp>
          <p:nvSpPr>
            <p:cNvPr id="12360" name="Line 71">
              <a:extLst>
                <a:ext uri="{FF2B5EF4-FFF2-40B4-BE49-F238E27FC236}">
                  <a16:creationId xmlns:a16="http://schemas.microsoft.com/office/drawing/2014/main" id="{214ADAA1-127E-5543-BF5A-0BAE1038CEBD}"/>
                </a:ext>
              </a:extLst>
            </p:cNvPr>
            <p:cNvSpPr>
              <a:spLocks noChangeShapeType="1"/>
            </p:cNvSpPr>
            <p:nvPr/>
          </p:nvSpPr>
          <p:spPr bwMode="auto">
            <a:xfrm flipH="1" flipV="1">
              <a:off x="2761" y="971"/>
              <a:ext cx="1393" cy="26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1" name="Freeform 72">
              <a:extLst>
                <a:ext uri="{FF2B5EF4-FFF2-40B4-BE49-F238E27FC236}">
                  <a16:creationId xmlns:a16="http://schemas.microsoft.com/office/drawing/2014/main" id="{C2B5DABB-7EFE-164B-8792-5ADD5C5A150F}"/>
                </a:ext>
              </a:extLst>
            </p:cNvPr>
            <p:cNvSpPr>
              <a:spLocks/>
            </p:cNvSpPr>
            <p:nvPr/>
          </p:nvSpPr>
          <p:spPr bwMode="auto">
            <a:xfrm>
              <a:off x="2699" y="1048"/>
              <a:ext cx="62" cy="61"/>
            </a:xfrm>
            <a:custGeom>
              <a:avLst/>
              <a:gdLst>
                <a:gd name="T0" fmla="*/ 46 w 62"/>
                <a:gd name="T1" fmla="*/ 30 h 61"/>
                <a:gd name="T2" fmla="*/ 16 w 62"/>
                <a:gd name="T3" fmla="*/ 61 h 61"/>
                <a:gd name="T4" fmla="*/ 0 w 62"/>
                <a:gd name="T5" fmla="*/ 0 h 61"/>
                <a:gd name="T6" fmla="*/ 62 w 62"/>
                <a:gd name="T7" fmla="*/ 0 h 61"/>
                <a:gd name="T8" fmla="*/ 46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46" y="30"/>
                  </a:moveTo>
                  <a:lnTo>
                    <a:pt x="16" y="61"/>
                  </a:lnTo>
                  <a:lnTo>
                    <a:pt x="0" y="0"/>
                  </a:lnTo>
                  <a:lnTo>
                    <a:pt x="62" y="0"/>
                  </a:lnTo>
                  <a:lnTo>
                    <a:pt x="46" y="30"/>
                  </a:lnTo>
                  <a:close/>
                </a:path>
              </a:pathLst>
            </a:custGeom>
            <a:solidFill>
              <a:srgbClr val="000000"/>
            </a:solidFill>
            <a:ln w="34925">
              <a:solidFill>
                <a:srgbClr val="000000"/>
              </a:solidFill>
              <a:round/>
              <a:headEnd/>
              <a:tailEnd/>
            </a:ln>
          </p:spPr>
          <p:txBody>
            <a:bodyPr/>
            <a:lstStyle/>
            <a:p>
              <a:endParaRPr lang="en-US"/>
            </a:p>
          </p:txBody>
        </p:sp>
        <p:sp>
          <p:nvSpPr>
            <p:cNvPr id="12362" name="Line 73">
              <a:extLst>
                <a:ext uri="{FF2B5EF4-FFF2-40B4-BE49-F238E27FC236}">
                  <a16:creationId xmlns:a16="http://schemas.microsoft.com/office/drawing/2014/main" id="{DC46226B-D84F-BC4A-A0F0-40B512E2C0EA}"/>
                </a:ext>
              </a:extLst>
            </p:cNvPr>
            <p:cNvSpPr>
              <a:spLocks noChangeShapeType="1"/>
            </p:cNvSpPr>
            <p:nvPr/>
          </p:nvSpPr>
          <p:spPr bwMode="auto">
            <a:xfrm flipH="1" flipV="1">
              <a:off x="2745" y="1078"/>
              <a:ext cx="1409" cy="113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3" name="Freeform 74">
              <a:extLst>
                <a:ext uri="{FF2B5EF4-FFF2-40B4-BE49-F238E27FC236}">
                  <a16:creationId xmlns:a16="http://schemas.microsoft.com/office/drawing/2014/main" id="{0AA6F973-2E81-6041-BE08-0E7FD956ECEC}"/>
                </a:ext>
              </a:extLst>
            </p:cNvPr>
            <p:cNvSpPr>
              <a:spLocks/>
            </p:cNvSpPr>
            <p:nvPr/>
          </p:nvSpPr>
          <p:spPr bwMode="auto">
            <a:xfrm>
              <a:off x="2638" y="1078"/>
              <a:ext cx="61" cy="62"/>
            </a:xfrm>
            <a:custGeom>
              <a:avLst/>
              <a:gdLst>
                <a:gd name="T0" fmla="*/ 31 w 61"/>
                <a:gd name="T1" fmla="*/ 46 h 62"/>
                <a:gd name="T2" fmla="*/ 0 w 61"/>
                <a:gd name="T3" fmla="*/ 62 h 62"/>
                <a:gd name="T4" fmla="*/ 0 w 61"/>
                <a:gd name="T5" fmla="*/ 0 h 62"/>
                <a:gd name="T6" fmla="*/ 61 w 61"/>
                <a:gd name="T7" fmla="*/ 31 h 62"/>
                <a:gd name="T8" fmla="*/ 31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1" y="46"/>
                  </a:moveTo>
                  <a:lnTo>
                    <a:pt x="0" y="62"/>
                  </a:lnTo>
                  <a:lnTo>
                    <a:pt x="0" y="0"/>
                  </a:lnTo>
                  <a:lnTo>
                    <a:pt x="61" y="31"/>
                  </a:lnTo>
                  <a:lnTo>
                    <a:pt x="31" y="46"/>
                  </a:lnTo>
                  <a:close/>
                </a:path>
              </a:pathLst>
            </a:custGeom>
            <a:solidFill>
              <a:srgbClr val="000000"/>
            </a:solidFill>
            <a:ln w="34925">
              <a:solidFill>
                <a:srgbClr val="000000"/>
              </a:solidFill>
              <a:round/>
              <a:headEnd/>
              <a:tailEnd/>
            </a:ln>
          </p:spPr>
          <p:txBody>
            <a:bodyPr/>
            <a:lstStyle/>
            <a:p>
              <a:endParaRPr lang="en-US"/>
            </a:p>
          </p:txBody>
        </p:sp>
        <p:sp>
          <p:nvSpPr>
            <p:cNvPr id="12364" name="Line 75">
              <a:extLst>
                <a:ext uri="{FF2B5EF4-FFF2-40B4-BE49-F238E27FC236}">
                  <a16:creationId xmlns:a16="http://schemas.microsoft.com/office/drawing/2014/main" id="{B35D034B-2E4D-1143-B3A4-E22D64245069}"/>
                </a:ext>
              </a:extLst>
            </p:cNvPr>
            <p:cNvSpPr>
              <a:spLocks noChangeShapeType="1"/>
            </p:cNvSpPr>
            <p:nvPr/>
          </p:nvSpPr>
          <p:spPr bwMode="auto">
            <a:xfrm flipH="1" flipV="1">
              <a:off x="2669" y="1124"/>
              <a:ext cx="1470" cy="203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5" name="Rectangle 76">
              <a:extLst>
                <a:ext uri="{FF2B5EF4-FFF2-40B4-BE49-F238E27FC236}">
                  <a16:creationId xmlns:a16="http://schemas.microsoft.com/office/drawing/2014/main" id="{7019A94A-81CF-CC4C-A724-687085E636A9}"/>
                </a:ext>
              </a:extLst>
            </p:cNvPr>
            <p:cNvSpPr>
              <a:spLocks noChangeArrowheads="1"/>
            </p:cNvSpPr>
            <p:nvPr/>
          </p:nvSpPr>
          <p:spPr bwMode="auto">
            <a:xfrm>
              <a:off x="3291" y="948"/>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6" name="Rectangle 77">
              <a:extLst>
                <a:ext uri="{FF2B5EF4-FFF2-40B4-BE49-F238E27FC236}">
                  <a16:creationId xmlns:a16="http://schemas.microsoft.com/office/drawing/2014/main" id="{47698C97-06DE-F84D-B3EC-B2328AE67358}"/>
                </a:ext>
              </a:extLst>
            </p:cNvPr>
            <p:cNvSpPr>
              <a:spLocks noChangeArrowheads="1"/>
            </p:cNvSpPr>
            <p:nvPr/>
          </p:nvSpPr>
          <p:spPr bwMode="auto">
            <a:xfrm>
              <a:off x="3246" y="1392"/>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7" name="Rectangle 78">
              <a:extLst>
                <a:ext uri="{FF2B5EF4-FFF2-40B4-BE49-F238E27FC236}">
                  <a16:creationId xmlns:a16="http://schemas.microsoft.com/office/drawing/2014/main" id="{69C2C5B7-A07E-8F43-A8EB-29D3418FAC63}"/>
                </a:ext>
              </a:extLst>
            </p:cNvPr>
            <p:cNvSpPr>
              <a:spLocks noChangeArrowheads="1"/>
            </p:cNvSpPr>
            <p:nvPr/>
          </p:nvSpPr>
          <p:spPr bwMode="auto">
            <a:xfrm>
              <a:off x="3470" y="2709"/>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8" name="Rectangle 79">
              <a:extLst>
                <a:ext uri="{FF2B5EF4-FFF2-40B4-BE49-F238E27FC236}">
                  <a16:creationId xmlns:a16="http://schemas.microsoft.com/office/drawing/2014/main" id="{5F36FA9A-54C2-C34E-826F-4C6A4E3DCA3B}"/>
                </a:ext>
              </a:extLst>
            </p:cNvPr>
            <p:cNvSpPr>
              <a:spLocks noChangeArrowheads="1"/>
            </p:cNvSpPr>
            <p:nvPr/>
          </p:nvSpPr>
          <p:spPr bwMode="auto">
            <a:xfrm>
              <a:off x="1968" y="1882"/>
              <a:ext cx="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T</a:t>
              </a:r>
              <a:endParaRPr lang="en-GB" altLang="en-US" sz="1400" b="0">
                <a:latin typeface="Times" pitchFamily="2" charset="0"/>
              </a:endParaRPr>
            </a:p>
          </p:txBody>
        </p:sp>
        <p:sp>
          <p:nvSpPr>
            <p:cNvPr id="12369" name="Rectangle 80">
              <a:extLst>
                <a:ext uri="{FF2B5EF4-FFF2-40B4-BE49-F238E27FC236}">
                  <a16:creationId xmlns:a16="http://schemas.microsoft.com/office/drawing/2014/main" id="{61D3CBF4-56DD-024A-A004-637CED8B8724}"/>
                </a:ext>
              </a:extLst>
            </p:cNvPr>
            <p:cNvSpPr>
              <a:spLocks noChangeArrowheads="1"/>
            </p:cNvSpPr>
            <p:nvPr/>
          </p:nvSpPr>
          <p:spPr bwMode="auto">
            <a:xfrm>
              <a:off x="4888" y="1254"/>
              <a:ext cx="11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A.withdraw(4);</a:t>
              </a:r>
              <a:endParaRPr lang="en-GB" altLang="en-US" sz="1400" b="0" i="1">
                <a:latin typeface="Times" pitchFamily="2" charset="0"/>
              </a:endParaRPr>
            </a:p>
          </p:txBody>
        </p:sp>
        <p:sp>
          <p:nvSpPr>
            <p:cNvPr id="12370" name="Rectangle 81">
              <a:extLst>
                <a:ext uri="{FF2B5EF4-FFF2-40B4-BE49-F238E27FC236}">
                  <a16:creationId xmlns:a16="http://schemas.microsoft.com/office/drawing/2014/main" id="{6A86E018-72A3-974F-B736-0A22BC5041ED}"/>
                </a:ext>
              </a:extLst>
            </p:cNvPr>
            <p:cNvSpPr>
              <a:spLocks noChangeArrowheads="1"/>
            </p:cNvSpPr>
            <p:nvPr/>
          </p:nvSpPr>
          <p:spPr bwMode="auto">
            <a:xfrm>
              <a:off x="4921" y="3153"/>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C.deposit(4);</a:t>
              </a:r>
              <a:endParaRPr lang="en-GB" altLang="en-US" sz="1400" b="0" i="1">
                <a:latin typeface="Times" pitchFamily="2" charset="0"/>
              </a:endParaRPr>
            </a:p>
          </p:txBody>
        </p:sp>
        <p:sp>
          <p:nvSpPr>
            <p:cNvPr id="12371" name="Rectangle 82">
              <a:extLst>
                <a:ext uri="{FF2B5EF4-FFF2-40B4-BE49-F238E27FC236}">
                  <a16:creationId xmlns:a16="http://schemas.microsoft.com/office/drawing/2014/main" id="{632FCDE2-DA2A-C64C-A541-C24B643AFF77}"/>
                </a:ext>
              </a:extLst>
            </p:cNvPr>
            <p:cNvSpPr>
              <a:spLocks noChangeArrowheads="1"/>
            </p:cNvSpPr>
            <p:nvPr/>
          </p:nvSpPr>
          <p:spPr bwMode="auto">
            <a:xfrm>
              <a:off x="4888" y="2311"/>
              <a:ext cx="11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B.withdraw(3);</a:t>
              </a:r>
              <a:endParaRPr lang="en-GB" altLang="en-US" sz="1400" b="0" i="1">
                <a:latin typeface="Times" pitchFamily="2" charset="0"/>
              </a:endParaRPr>
            </a:p>
          </p:txBody>
        </p:sp>
        <p:sp>
          <p:nvSpPr>
            <p:cNvPr id="12372" name="Rectangle 83">
              <a:extLst>
                <a:ext uri="{FF2B5EF4-FFF2-40B4-BE49-F238E27FC236}">
                  <a16:creationId xmlns:a16="http://schemas.microsoft.com/office/drawing/2014/main" id="{81190C42-76D0-664E-B8DF-D77BE5921EF8}"/>
                </a:ext>
              </a:extLst>
            </p:cNvPr>
            <p:cNvSpPr>
              <a:spLocks noChangeArrowheads="1"/>
            </p:cNvSpPr>
            <p:nvPr/>
          </p:nvSpPr>
          <p:spPr bwMode="auto">
            <a:xfrm>
              <a:off x="4877" y="3459"/>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D.deposit(3);</a:t>
              </a:r>
              <a:endParaRPr lang="en-GB" altLang="en-US" sz="1400" b="0" i="1">
                <a:latin typeface="Times" pitchFamily="2" charset="0"/>
              </a:endParaRPr>
            </a:p>
          </p:txBody>
        </p:sp>
        <p:sp>
          <p:nvSpPr>
            <p:cNvPr id="12375" name="Freeform 86">
              <a:extLst>
                <a:ext uri="{FF2B5EF4-FFF2-40B4-BE49-F238E27FC236}">
                  <a16:creationId xmlns:a16="http://schemas.microsoft.com/office/drawing/2014/main" id="{B29B19EC-1E37-494F-A003-AAB4AFB74045}"/>
                </a:ext>
              </a:extLst>
            </p:cNvPr>
            <p:cNvSpPr>
              <a:spLocks/>
            </p:cNvSpPr>
            <p:nvPr/>
          </p:nvSpPr>
          <p:spPr bwMode="auto">
            <a:xfrm>
              <a:off x="2485" y="986"/>
              <a:ext cx="61" cy="62"/>
            </a:xfrm>
            <a:custGeom>
              <a:avLst/>
              <a:gdLst>
                <a:gd name="T0" fmla="*/ 30 w 61"/>
                <a:gd name="T1" fmla="*/ 46 h 62"/>
                <a:gd name="T2" fmla="*/ 0 w 61"/>
                <a:gd name="T3" fmla="*/ 16 h 62"/>
                <a:gd name="T4" fmla="*/ 61 w 61"/>
                <a:gd name="T5" fmla="*/ 0 h 62"/>
                <a:gd name="T6" fmla="*/ 46 w 61"/>
                <a:gd name="T7" fmla="*/ 62 h 62"/>
                <a:gd name="T8" fmla="*/ 30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0" y="46"/>
                  </a:moveTo>
                  <a:lnTo>
                    <a:pt x="0" y="16"/>
                  </a:lnTo>
                  <a:lnTo>
                    <a:pt x="61" y="0"/>
                  </a:lnTo>
                  <a:lnTo>
                    <a:pt x="46" y="62"/>
                  </a:lnTo>
                  <a:lnTo>
                    <a:pt x="30" y="46"/>
                  </a:lnTo>
                  <a:close/>
                </a:path>
              </a:pathLst>
            </a:custGeom>
            <a:solidFill>
              <a:srgbClr val="000000"/>
            </a:solidFill>
            <a:ln w="34925">
              <a:solidFill>
                <a:srgbClr val="000000"/>
              </a:solidFill>
              <a:round/>
              <a:headEnd/>
              <a:tailEnd/>
            </a:ln>
          </p:spPr>
          <p:txBody>
            <a:bodyPr/>
            <a:lstStyle/>
            <a:p>
              <a:endParaRPr lang="en-US"/>
            </a:p>
          </p:txBody>
        </p:sp>
        <p:sp>
          <p:nvSpPr>
            <p:cNvPr id="12376" name="Line 87">
              <a:extLst>
                <a:ext uri="{FF2B5EF4-FFF2-40B4-BE49-F238E27FC236}">
                  <a16:creationId xmlns:a16="http://schemas.microsoft.com/office/drawing/2014/main" id="{A3DA964B-C6B1-EC4D-AB75-176CCC0CD638}"/>
                </a:ext>
              </a:extLst>
            </p:cNvPr>
            <p:cNvSpPr>
              <a:spLocks noChangeShapeType="1"/>
            </p:cNvSpPr>
            <p:nvPr/>
          </p:nvSpPr>
          <p:spPr bwMode="auto">
            <a:xfrm flipV="1">
              <a:off x="1995" y="1032"/>
              <a:ext cx="505" cy="75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0" name="Rectangle 91">
              <a:extLst>
                <a:ext uri="{FF2B5EF4-FFF2-40B4-BE49-F238E27FC236}">
                  <a16:creationId xmlns:a16="http://schemas.microsoft.com/office/drawing/2014/main" id="{38A9D85F-F2EA-A74E-983A-A04AF259FE7F}"/>
                </a:ext>
              </a:extLst>
            </p:cNvPr>
            <p:cNvSpPr>
              <a:spLocks noChangeArrowheads="1"/>
            </p:cNvSpPr>
            <p:nvPr/>
          </p:nvSpPr>
          <p:spPr bwMode="auto">
            <a:xfrm>
              <a:off x="396" y="2592"/>
              <a:ext cx="22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T </a:t>
              </a:r>
              <a:r>
                <a:rPr lang="en-GB" altLang="en-US" sz="1500" b="0">
                  <a:solidFill>
                    <a:srgbClr val="000000"/>
                  </a:solidFill>
                </a:rPr>
                <a:t>= </a:t>
              </a:r>
              <a:endParaRPr lang="en-GB" altLang="en-US" sz="1400" b="0">
                <a:latin typeface="Times" pitchFamily="2" charset="0"/>
              </a:endParaRPr>
            </a:p>
          </p:txBody>
        </p:sp>
        <p:sp>
          <p:nvSpPr>
            <p:cNvPr id="12381" name="Rectangle 92">
              <a:extLst>
                <a:ext uri="{FF2B5EF4-FFF2-40B4-BE49-F238E27FC236}">
                  <a16:creationId xmlns:a16="http://schemas.microsoft.com/office/drawing/2014/main" id="{0C79335C-12C6-2940-961B-DD9E248D0DC0}"/>
                </a:ext>
              </a:extLst>
            </p:cNvPr>
            <p:cNvSpPr>
              <a:spLocks noChangeArrowheads="1"/>
            </p:cNvSpPr>
            <p:nvPr/>
          </p:nvSpPr>
          <p:spPr bwMode="auto">
            <a:xfrm>
              <a:off x="605" y="2592"/>
              <a:ext cx="9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openTransaction</a:t>
              </a:r>
              <a:endParaRPr lang="en-GB" altLang="en-US" sz="1400" b="0" i="1">
                <a:latin typeface="Times" pitchFamily="2" charset="0"/>
              </a:endParaRPr>
            </a:p>
          </p:txBody>
        </p:sp>
        <p:sp>
          <p:nvSpPr>
            <p:cNvPr id="12382" name="Rectangle 93">
              <a:extLst>
                <a:ext uri="{FF2B5EF4-FFF2-40B4-BE49-F238E27FC236}">
                  <a16:creationId xmlns:a16="http://schemas.microsoft.com/office/drawing/2014/main" id="{F024B374-0487-FD43-A0D1-1660EB3ECB26}"/>
                </a:ext>
              </a:extLst>
            </p:cNvPr>
            <p:cNvSpPr>
              <a:spLocks noChangeArrowheads="1"/>
            </p:cNvSpPr>
            <p:nvPr/>
          </p:nvSpPr>
          <p:spPr bwMode="auto">
            <a:xfrm>
              <a:off x="439" y="2742"/>
              <a:ext cx="109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A.withdraw(4);</a:t>
              </a:r>
              <a:endParaRPr lang="en-GB" altLang="en-US" sz="1400" b="0" i="1">
                <a:latin typeface="Times" pitchFamily="2" charset="0"/>
              </a:endParaRPr>
            </a:p>
          </p:txBody>
        </p:sp>
        <p:sp>
          <p:nvSpPr>
            <p:cNvPr id="12383" name="Rectangle 94">
              <a:extLst>
                <a:ext uri="{FF2B5EF4-FFF2-40B4-BE49-F238E27FC236}">
                  <a16:creationId xmlns:a16="http://schemas.microsoft.com/office/drawing/2014/main" id="{CFF91315-AADC-4145-9FC7-12F1780E7410}"/>
                </a:ext>
              </a:extLst>
            </p:cNvPr>
            <p:cNvSpPr>
              <a:spLocks noChangeArrowheads="1"/>
            </p:cNvSpPr>
            <p:nvPr/>
          </p:nvSpPr>
          <p:spPr bwMode="auto">
            <a:xfrm>
              <a:off x="439" y="2906"/>
              <a:ext cx="9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C.deposit(4);</a:t>
              </a:r>
              <a:endParaRPr lang="en-GB" altLang="en-US" sz="1400" b="0" i="1">
                <a:latin typeface="Times" pitchFamily="2" charset="0"/>
              </a:endParaRPr>
            </a:p>
          </p:txBody>
        </p:sp>
        <p:sp>
          <p:nvSpPr>
            <p:cNvPr id="12384" name="Rectangle 95">
              <a:extLst>
                <a:ext uri="{FF2B5EF4-FFF2-40B4-BE49-F238E27FC236}">
                  <a16:creationId xmlns:a16="http://schemas.microsoft.com/office/drawing/2014/main" id="{F3488A19-751C-B649-95F0-54A12FD3A7A9}"/>
                </a:ext>
              </a:extLst>
            </p:cNvPr>
            <p:cNvSpPr>
              <a:spLocks noChangeArrowheads="1"/>
            </p:cNvSpPr>
            <p:nvPr/>
          </p:nvSpPr>
          <p:spPr bwMode="auto">
            <a:xfrm>
              <a:off x="439" y="3040"/>
              <a:ext cx="10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B.withdraw(3);</a:t>
              </a:r>
              <a:endParaRPr lang="en-GB" altLang="en-US" sz="1400" b="0" i="1">
                <a:latin typeface="Times" pitchFamily="2" charset="0"/>
              </a:endParaRPr>
            </a:p>
          </p:txBody>
        </p:sp>
        <p:sp>
          <p:nvSpPr>
            <p:cNvPr id="12385" name="Rectangle 96">
              <a:extLst>
                <a:ext uri="{FF2B5EF4-FFF2-40B4-BE49-F238E27FC236}">
                  <a16:creationId xmlns:a16="http://schemas.microsoft.com/office/drawing/2014/main" id="{BF46C293-3885-0F43-BE12-BC3B5F61763F}"/>
                </a:ext>
              </a:extLst>
            </p:cNvPr>
            <p:cNvSpPr>
              <a:spLocks noChangeArrowheads="1"/>
            </p:cNvSpPr>
            <p:nvPr/>
          </p:nvSpPr>
          <p:spPr bwMode="auto">
            <a:xfrm>
              <a:off x="439" y="3175"/>
              <a:ext cx="9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D.deposit(3);</a:t>
              </a:r>
              <a:endParaRPr lang="en-GB" altLang="en-US" sz="1400" b="0" i="1">
                <a:latin typeface="Times" pitchFamily="2" charset="0"/>
              </a:endParaRPr>
            </a:p>
          </p:txBody>
        </p:sp>
        <p:sp>
          <p:nvSpPr>
            <p:cNvPr id="12386" name="Rectangle 97">
              <a:extLst>
                <a:ext uri="{FF2B5EF4-FFF2-40B4-BE49-F238E27FC236}">
                  <a16:creationId xmlns:a16="http://schemas.microsoft.com/office/drawing/2014/main" id="{8BD876A8-8CC5-A64A-87F5-C61179BCA1A0}"/>
                </a:ext>
              </a:extLst>
            </p:cNvPr>
            <p:cNvSpPr>
              <a:spLocks noChangeArrowheads="1"/>
            </p:cNvSpPr>
            <p:nvPr/>
          </p:nvSpPr>
          <p:spPr bwMode="auto">
            <a:xfrm>
              <a:off x="364" y="3324"/>
              <a:ext cx="11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a:solidFill>
                    <a:srgbClr val="000000"/>
                  </a:solidFill>
                </a:rPr>
                <a:t>      </a:t>
              </a:r>
              <a:r>
                <a:rPr lang="en-GB" altLang="en-US" sz="1500" b="0" i="1">
                  <a:solidFill>
                    <a:srgbClr val="000000"/>
                  </a:solidFill>
                </a:rPr>
                <a:t>closeTransaction</a:t>
              </a:r>
              <a:endParaRPr lang="en-GB" altLang="en-US" sz="1400" b="0">
                <a:latin typeface="Times" pitchFamily="2" charset="0"/>
              </a:endParaRPr>
            </a:p>
          </p:txBody>
        </p:sp>
        <p:sp>
          <p:nvSpPr>
            <p:cNvPr id="12387" name="Rectangle 98">
              <a:extLst>
                <a:ext uri="{FF2B5EF4-FFF2-40B4-BE49-F238E27FC236}">
                  <a16:creationId xmlns:a16="http://schemas.microsoft.com/office/drawing/2014/main" id="{95673DC8-4C61-ED4C-B98A-88A335A5715B}"/>
                </a:ext>
              </a:extLst>
            </p:cNvPr>
            <p:cNvSpPr>
              <a:spLocks noChangeArrowheads="1"/>
            </p:cNvSpPr>
            <p:nvPr/>
          </p:nvSpPr>
          <p:spPr bwMode="auto">
            <a:xfrm>
              <a:off x="233" y="3547"/>
              <a:ext cx="380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400" b="0">
                  <a:latin typeface="Times" pitchFamily="2" charset="0"/>
                </a:rPr>
                <a:t> </a:t>
              </a:r>
              <a:r>
                <a:rPr lang="en-GB" altLang="en-US" sz="1600" b="0"/>
                <a:t>Note: the coordinator is in one of the servers, e.g. BranchX</a:t>
              </a:r>
              <a:endParaRPr lang="en-GB" altLang="en-US" sz="1400" b="0">
                <a:latin typeface="Times" pitchFamily="2" charset="0"/>
              </a:endParaRPr>
            </a:p>
          </p:txBody>
        </p:sp>
      </p:grpSp>
      <p:sp>
        <p:nvSpPr>
          <p:cNvPr id="12292" name="TextBox 1">
            <a:extLst>
              <a:ext uri="{FF2B5EF4-FFF2-40B4-BE49-F238E27FC236}">
                <a16:creationId xmlns:a16="http://schemas.microsoft.com/office/drawing/2014/main" id="{370D51CE-A7FF-5242-90BB-DCEA585E5CCA}"/>
              </a:ext>
            </a:extLst>
          </p:cNvPr>
          <p:cNvSpPr txBox="1">
            <a:spLocks noChangeArrowheads="1"/>
          </p:cNvSpPr>
          <p:nvPr/>
        </p:nvSpPr>
        <p:spPr bwMode="auto">
          <a:xfrm>
            <a:off x="5181601" y="1066801"/>
            <a:ext cx="11223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1400" b="0">
                <a:solidFill>
                  <a:schemeClr val="accent2"/>
                </a:solidFill>
                <a:latin typeface="Helvetica" pitchFamily="2" charset="0"/>
              </a:rPr>
              <a:t>Coordinator</a:t>
            </a:r>
          </a:p>
        </p:txBody>
      </p:sp>
      <p:sp>
        <p:nvSpPr>
          <p:cNvPr id="2" name="TextBox 1">
            <a:extLst>
              <a:ext uri="{FF2B5EF4-FFF2-40B4-BE49-F238E27FC236}">
                <a16:creationId xmlns:a16="http://schemas.microsoft.com/office/drawing/2014/main" id="{66BCB38C-EBBD-0B4D-8003-A24E540E8A80}"/>
              </a:ext>
            </a:extLst>
          </p:cNvPr>
          <p:cNvSpPr txBox="1"/>
          <p:nvPr/>
        </p:nvSpPr>
        <p:spPr>
          <a:xfrm>
            <a:off x="7813395" y="6484492"/>
            <a:ext cx="3988464" cy="338554"/>
          </a:xfrm>
          <a:prstGeom prst="rect">
            <a:avLst/>
          </a:prstGeom>
          <a:noFill/>
        </p:spPr>
        <p:txBody>
          <a:bodyPr wrap="none" rtlCol="0">
            <a:spAutoFit/>
          </a:bodyPr>
          <a:lstStyle/>
          <a:p>
            <a:r>
              <a:rPr lang="en-US" dirty="0"/>
              <a:t>https://</a:t>
            </a:r>
            <a:r>
              <a:rPr lang="en-US" dirty="0" err="1"/>
              <a:t>www.iitg.ac.in</a:t>
            </a:r>
            <a:r>
              <a:rPr lang="en-US" dirty="0"/>
              <a:t>/</a:t>
            </a:r>
            <a:r>
              <a:rPr lang="en-US" dirty="0" err="1"/>
              <a:t>dgoswami</a:t>
            </a:r>
            <a:r>
              <a:rPr lang="en-US" dirty="0"/>
              <a:t>/cs542.html</a:t>
            </a:r>
          </a:p>
        </p:txBody>
      </p:sp>
    </p:spTree>
    <p:extLst>
      <p:ext uri="{BB962C8B-B14F-4D97-AF65-F5344CB8AC3E}">
        <p14:creationId xmlns:p14="http://schemas.microsoft.com/office/powerpoint/2010/main" val="2709007328"/>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noAutofit/>
          </a:bodyPr>
          <a:lstStyle/>
          <a:p>
            <a:r>
              <a:rPr lang="en-US" sz="3500" dirty="0"/>
              <a:t>Two Phase Commit Protocol (2PC)</a:t>
            </a:r>
          </a:p>
        </p:txBody>
      </p:sp>
      <p:sp>
        <p:nvSpPr>
          <p:cNvPr id="296963" name="Rectangle 3"/>
          <p:cNvSpPr>
            <a:spLocks noGrp="1" noChangeArrowheads="1"/>
          </p:cNvSpPr>
          <p:nvPr>
            <p:ph type="body" idx="4294967295"/>
          </p:nvPr>
        </p:nvSpPr>
        <p:spPr>
          <a:xfrm>
            <a:off x="914400" y="1066800"/>
            <a:ext cx="10363200" cy="5029200"/>
          </a:xfrm>
        </p:spPr>
        <p:txBody>
          <a:bodyPr>
            <a:normAutofit/>
          </a:bodyPr>
          <a:lstStyle/>
          <a:p>
            <a:pPr marL="342900" indent="-342900">
              <a:buFont typeface="Wingdings" panose="05000000000000000000" pitchFamily="2" charset="2"/>
              <a:buChar char="§"/>
            </a:pPr>
            <a:r>
              <a:rPr lang="en-US" sz="2400" dirty="0"/>
              <a:t>Assumes </a:t>
            </a:r>
            <a:r>
              <a:rPr lang="en-US" sz="2400" dirty="0">
                <a:solidFill>
                  <a:schemeClr val="tx2"/>
                </a:solidFill>
              </a:rPr>
              <a:t>fail-stop</a:t>
            </a:r>
            <a:r>
              <a:rPr lang="en-US" sz="2400" i="1" dirty="0"/>
              <a:t> </a:t>
            </a:r>
            <a:r>
              <a:rPr lang="en-US" sz="2400" dirty="0"/>
              <a:t>model – failed sites simply stop working, and do not cause any other harm, such as sending incorrect messages to other sites. They can come up later</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Execution of the protocol is initiated by the coordinator after the last step of the transaction has been reached.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The protocol involves all the local sites at which the transaction executed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Let </a:t>
            </a:r>
            <a:r>
              <a:rPr lang="en-US" sz="2400" i="1" dirty="0"/>
              <a:t>T</a:t>
            </a:r>
            <a:r>
              <a:rPr lang="en-US" sz="2400" dirty="0"/>
              <a:t> be a transaction initiated at site </a:t>
            </a:r>
            <a:r>
              <a:rPr lang="en-US" sz="2400" i="1" dirty="0"/>
              <a:t>S</a:t>
            </a:r>
            <a:r>
              <a:rPr lang="en-US" sz="2400" i="1" baseline="-25000" dirty="0"/>
              <a:t>i</a:t>
            </a:r>
            <a:r>
              <a:rPr lang="en-US" sz="2400" i="1" dirty="0"/>
              <a:t>,</a:t>
            </a:r>
            <a:r>
              <a:rPr lang="en-US" sz="2400" dirty="0"/>
              <a:t> and let the transaction coordinator at </a:t>
            </a:r>
            <a:r>
              <a:rPr lang="en-US" sz="2400" i="1" dirty="0"/>
              <a:t>S</a:t>
            </a:r>
            <a:r>
              <a:rPr lang="en-US" sz="2400" i="1" baseline="-25000" dirty="0"/>
              <a:t>i</a:t>
            </a:r>
            <a:r>
              <a:rPr lang="en-US" sz="2400" i="1" dirty="0"/>
              <a:t> </a:t>
            </a:r>
            <a:r>
              <a:rPr lang="en-US" sz="2400" dirty="0"/>
              <a:t>be </a:t>
            </a:r>
            <a:r>
              <a:rPr lang="en-US" sz="2400" i="1" dirty="0" err="1"/>
              <a:t>C</a:t>
            </a:r>
            <a:r>
              <a:rPr lang="en-US" sz="2400" i="1" baseline="-25000" dirty="0" err="1"/>
              <a:t>i</a:t>
            </a:r>
            <a:endParaRPr lang="en-US" sz="2400" dirty="0"/>
          </a:p>
        </p:txBody>
      </p:sp>
      <p:sp>
        <p:nvSpPr>
          <p:cNvPr id="3" name="Slide Number Placeholder 2"/>
          <p:cNvSpPr>
            <a:spLocks noGrp="1"/>
          </p:cNvSpPr>
          <p:nvPr>
            <p:ph type="sldNum" sz="quarter" idx="12"/>
          </p:nvPr>
        </p:nvSpPr>
        <p:spPr/>
        <p:txBody>
          <a:bodyPr/>
          <a:lstStyle/>
          <a:p>
            <a:fld id="{D57FF334-512C-4961-B74C-619F2984D5BF}" type="slidenum">
              <a:rPr lang="en-US" smtClean="0"/>
              <a:pPr/>
              <a:t>14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noAutofit/>
          </a:bodyPr>
          <a:lstStyle/>
          <a:p>
            <a:r>
              <a:rPr lang="en-US" sz="3500" dirty="0"/>
              <a:t>Phase 1: Obtaining a Decision</a:t>
            </a:r>
          </a:p>
        </p:txBody>
      </p:sp>
      <p:sp>
        <p:nvSpPr>
          <p:cNvPr id="297987" name="Rectangle 3"/>
          <p:cNvSpPr>
            <a:spLocks noGrp="1" noChangeArrowheads="1"/>
          </p:cNvSpPr>
          <p:nvPr>
            <p:ph type="body" idx="4294967295"/>
          </p:nvPr>
        </p:nvSpPr>
        <p:spPr>
          <a:xfrm>
            <a:off x="762000" y="990600"/>
            <a:ext cx="11430000" cy="5105400"/>
          </a:xfrm>
        </p:spPr>
        <p:txBody>
          <a:bodyPr>
            <a:normAutofit lnSpcReduction="10000"/>
          </a:bodyPr>
          <a:lstStyle/>
          <a:p>
            <a:pPr marL="342900" indent="-342900">
              <a:buFont typeface="Wingdings" panose="05000000000000000000" pitchFamily="2" charset="2"/>
              <a:buChar char="§"/>
            </a:pPr>
            <a:r>
              <a:rPr lang="en-US" sz="2400" dirty="0"/>
              <a:t>Coordinator asks all participants to </a:t>
            </a:r>
            <a:r>
              <a:rPr lang="en-US" sz="2400" i="1" dirty="0">
                <a:solidFill>
                  <a:schemeClr val="tx2"/>
                </a:solidFill>
              </a:rPr>
              <a:t>prepare</a:t>
            </a:r>
            <a:r>
              <a:rPr lang="en-US" sz="2400" i="1" dirty="0"/>
              <a:t> </a:t>
            </a:r>
            <a:r>
              <a:rPr lang="en-US" sz="2400" dirty="0"/>
              <a:t>to commit transaction </a:t>
            </a:r>
            <a:r>
              <a:rPr lang="en-US" sz="2400" i="1" dirty="0"/>
              <a:t>T</a:t>
            </a:r>
            <a:r>
              <a:rPr lang="en-US" sz="2400" i="1" baseline="-25000" dirty="0"/>
              <a:t>i</a:t>
            </a:r>
            <a:r>
              <a:rPr lang="en-US" sz="2400" dirty="0"/>
              <a:t>.</a:t>
            </a:r>
          </a:p>
          <a:p>
            <a:pPr lvl="2">
              <a:buClr>
                <a:srgbClr val="000099"/>
              </a:buClr>
              <a:buFont typeface="Arial Narrow" panose="020B0606020202030204" pitchFamily="34" charset="0"/>
              <a:buChar char="–"/>
            </a:pPr>
            <a:r>
              <a:rPr lang="en-US" sz="2400" dirty="0">
                <a:solidFill>
                  <a:srgbClr val="000099"/>
                </a:solidFill>
              </a:rPr>
              <a:t>  </a:t>
            </a:r>
            <a:r>
              <a:rPr lang="en-US" sz="2400" dirty="0" err="1">
                <a:solidFill>
                  <a:srgbClr val="000099"/>
                </a:solidFill>
              </a:rPr>
              <a:t>C</a:t>
            </a:r>
            <a:r>
              <a:rPr lang="en-US" sz="2400" baseline="-25000" dirty="0" err="1">
                <a:solidFill>
                  <a:srgbClr val="000099"/>
                </a:solidFill>
              </a:rPr>
              <a:t>i</a:t>
            </a:r>
            <a:r>
              <a:rPr lang="en-US" sz="2400" dirty="0">
                <a:solidFill>
                  <a:srgbClr val="000099"/>
                </a:solidFill>
              </a:rPr>
              <a:t> adds the records &lt;</a:t>
            </a:r>
            <a:r>
              <a:rPr lang="en-US" sz="2400" b="0" dirty="0">
                <a:solidFill>
                  <a:srgbClr val="000099"/>
                </a:solidFill>
              </a:rPr>
              <a:t>prepare </a:t>
            </a:r>
            <a:r>
              <a:rPr lang="en-US" sz="2400" i="1" dirty="0">
                <a:solidFill>
                  <a:srgbClr val="000099"/>
                </a:solidFill>
              </a:rPr>
              <a:t>T</a:t>
            </a:r>
            <a:r>
              <a:rPr lang="en-US" sz="2400" dirty="0">
                <a:solidFill>
                  <a:srgbClr val="000099"/>
                </a:solidFill>
              </a:rPr>
              <a:t>&gt; to the log and forces log to stable storage</a:t>
            </a:r>
          </a:p>
          <a:p>
            <a:pPr lvl="2">
              <a:buClr>
                <a:srgbClr val="000099"/>
              </a:buClr>
              <a:buFont typeface="Arial Narrow" panose="020B0606020202030204" pitchFamily="34" charset="0"/>
              <a:buChar char="–"/>
            </a:pPr>
            <a:r>
              <a:rPr lang="en-US" sz="2400" dirty="0">
                <a:solidFill>
                  <a:srgbClr val="000099"/>
                </a:solidFill>
              </a:rPr>
              <a:t>  sends </a:t>
            </a:r>
            <a:r>
              <a:rPr lang="en-US" sz="2400" b="0" dirty="0">
                <a:solidFill>
                  <a:srgbClr val="000099"/>
                </a:solidFill>
              </a:rPr>
              <a:t>prepare </a:t>
            </a:r>
            <a:r>
              <a:rPr lang="en-US" sz="2400" i="1" dirty="0">
                <a:solidFill>
                  <a:srgbClr val="000099"/>
                </a:solidFill>
              </a:rPr>
              <a:t>T</a:t>
            </a:r>
            <a:r>
              <a:rPr lang="en-US" sz="2400" dirty="0">
                <a:solidFill>
                  <a:srgbClr val="000099"/>
                </a:solidFill>
              </a:rPr>
              <a:t> messages to all sites at which </a:t>
            </a:r>
            <a:r>
              <a:rPr lang="en-US" sz="2400" i="1" dirty="0">
                <a:solidFill>
                  <a:srgbClr val="000099"/>
                </a:solidFill>
              </a:rPr>
              <a:t>T</a:t>
            </a:r>
            <a:r>
              <a:rPr lang="en-US" sz="2400" dirty="0">
                <a:solidFill>
                  <a:srgbClr val="000099"/>
                </a:solidFill>
              </a:rPr>
              <a:t> executed</a:t>
            </a:r>
          </a:p>
          <a:p>
            <a:pPr marL="342900" indent="-342900">
              <a:buFont typeface="Wingdings" panose="05000000000000000000" pitchFamily="2" charset="2"/>
              <a:buChar char="§"/>
            </a:pPr>
            <a:r>
              <a:rPr lang="en-US" sz="2400" dirty="0"/>
              <a:t>Upon receiving message, transaction manager at site determines if it can commit the transaction</a:t>
            </a:r>
          </a:p>
          <a:p>
            <a:pPr lvl="2">
              <a:buClr>
                <a:srgbClr val="000099"/>
              </a:buClr>
              <a:buFont typeface="Arial Narrow" panose="020B0606020202030204" pitchFamily="34" charset="0"/>
              <a:buChar char="–"/>
            </a:pPr>
            <a:r>
              <a:rPr lang="en-US" sz="2400" dirty="0">
                <a:solidFill>
                  <a:srgbClr val="000099"/>
                </a:solidFill>
              </a:rPr>
              <a:t>  if not, add a record &lt;</a:t>
            </a:r>
            <a:r>
              <a:rPr lang="en-US" sz="2400" b="0" dirty="0">
                <a:solidFill>
                  <a:srgbClr val="000099"/>
                </a:solidFill>
              </a:rPr>
              <a:t>no </a:t>
            </a:r>
            <a:r>
              <a:rPr lang="en-US" sz="2400" i="1" dirty="0">
                <a:solidFill>
                  <a:srgbClr val="000099"/>
                </a:solidFill>
              </a:rPr>
              <a:t>T</a:t>
            </a:r>
            <a:r>
              <a:rPr lang="en-US" sz="2400" dirty="0">
                <a:solidFill>
                  <a:srgbClr val="000099"/>
                </a:solidFill>
              </a:rPr>
              <a:t>&gt; to the log and send </a:t>
            </a:r>
            <a:r>
              <a:rPr lang="en-US" sz="2400" b="0" dirty="0">
                <a:solidFill>
                  <a:srgbClr val="000099"/>
                </a:solidFill>
              </a:rPr>
              <a:t>abort </a:t>
            </a:r>
            <a:r>
              <a:rPr lang="en-US" sz="2400" i="1" dirty="0">
                <a:solidFill>
                  <a:srgbClr val="000099"/>
                </a:solidFill>
              </a:rPr>
              <a:t>T </a:t>
            </a:r>
            <a:r>
              <a:rPr lang="en-US" sz="2400" dirty="0">
                <a:solidFill>
                  <a:srgbClr val="000099"/>
                </a:solidFill>
              </a:rPr>
              <a:t>message to </a:t>
            </a:r>
            <a:r>
              <a:rPr lang="en-US" sz="2400" i="1" dirty="0" err="1">
                <a:solidFill>
                  <a:srgbClr val="000099"/>
                </a:solidFill>
              </a:rPr>
              <a:t>C</a:t>
            </a:r>
            <a:r>
              <a:rPr lang="en-US" sz="2400" i="1" baseline="-25000" dirty="0" err="1">
                <a:solidFill>
                  <a:srgbClr val="000099"/>
                </a:solidFill>
              </a:rPr>
              <a:t>i</a:t>
            </a:r>
            <a:endParaRPr lang="en-US" sz="2400" i="1" dirty="0">
              <a:solidFill>
                <a:srgbClr val="000099"/>
              </a:solidFill>
            </a:endParaRPr>
          </a:p>
          <a:p>
            <a:pPr lvl="2">
              <a:buClr>
                <a:srgbClr val="000099"/>
              </a:buClr>
              <a:buFont typeface="Arial Narrow" panose="020B0606020202030204" pitchFamily="34" charset="0"/>
              <a:buChar char="–"/>
            </a:pPr>
            <a:r>
              <a:rPr lang="en-US" sz="2400" dirty="0">
                <a:solidFill>
                  <a:srgbClr val="000099"/>
                </a:solidFill>
              </a:rPr>
              <a:t>  if the transaction can be committed, then:</a:t>
            </a:r>
          </a:p>
          <a:p>
            <a:pPr lvl="2">
              <a:buClr>
                <a:srgbClr val="000099"/>
              </a:buClr>
              <a:buFont typeface="Arial Narrow" panose="020B0606020202030204" pitchFamily="34" charset="0"/>
              <a:buChar char="–"/>
            </a:pPr>
            <a:r>
              <a:rPr lang="en-US" sz="2400" dirty="0">
                <a:solidFill>
                  <a:srgbClr val="000099"/>
                </a:solidFill>
              </a:rPr>
              <a:t>  add the record &lt;</a:t>
            </a:r>
            <a:r>
              <a:rPr lang="en-US" sz="2400" b="0" dirty="0">
                <a:solidFill>
                  <a:srgbClr val="000099"/>
                </a:solidFill>
              </a:rPr>
              <a:t>ready </a:t>
            </a:r>
            <a:r>
              <a:rPr lang="en-US" sz="2400" i="1" dirty="0">
                <a:solidFill>
                  <a:srgbClr val="000099"/>
                </a:solidFill>
              </a:rPr>
              <a:t>T</a:t>
            </a:r>
            <a:r>
              <a:rPr lang="en-US" sz="2400" dirty="0">
                <a:solidFill>
                  <a:srgbClr val="000099"/>
                </a:solidFill>
              </a:rPr>
              <a:t>&gt; to the log</a:t>
            </a:r>
          </a:p>
          <a:p>
            <a:pPr lvl="2">
              <a:buClr>
                <a:srgbClr val="000099"/>
              </a:buClr>
              <a:buFont typeface="Arial Narrow" panose="020B0606020202030204" pitchFamily="34" charset="0"/>
              <a:buChar char="–"/>
            </a:pPr>
            <a:r>
              <a:rPr lang="en-US" sz="2400" dirty="0">
                <a:solidFill>
                  <a:srgbClr val="000099"/>
                </a:solidFill>
              </a:rPr>
              <a:t>  force </a:t>
            </a:r>
            <a:r>
              <a:rPr lang="en-US" sz="2400" i="1" dirty="0">
                <a:solidFill>
                  <a:srgbClr val="000099"/>
                </a:solidFill>
              </a:rPr>
              <a:t>all records </a:t>
            </a:r>
            <a:r>
              <a:rPr lang="en-US" sz="2400" dirty="0">
                <a:solidFill>
                  <a:srgbClr val="000099"/>
                </a:solidFill>
              </a:rPr>
              <a:t>for </a:t>
            </a:r>
            <a:r>
              <a:rPr lang="en-US" sz="2400" i="1" dirty="0">
                <a:solidFill>
                  <a:srgbClr val="000099"/>
                </a:solidFill>
              </a:rPr>
              <a:t>T</a:t>
            </a:r>
            <a:r>
              <a:rPr lang="en-US" sz="2400" dirty="0">
                <a:solidFill>
                  <a:srgbClr val="000099"/>
                </a:solidFill>
              </a:rPr>
              <a:t> to stable storage</a:t>
            </a:r>
          </a:p>
          <a:p>
            <a:pPr lvl="2">
              <a:buClr>
                <a:srgbClr val="000099"/>
              </a:buClr>
              <a:buFont typeface="Arial Narrow" panose="020B0606020202030204" pitchFamily="34" charset="0"/>
              <a:buChar char="–"/>
            </a:pPr>
            <a:r>
              <a:rPr lang="en-US" sz="2400" dirty="0">
                <a:solidFill>
                  <a:srgbClr val="000099"/>
                </a:solidFill>
              </a:rPr>
              <a:t>  send </a:t>
            </a:r>
            <a:r>
              <a:rPr lang="en-US" sz="2400" b="0" dirty="0">
                <a:solidFill>
                  <a:srgbClr val="000099"/>
                </a:solidFill>
              </a:rPr>
              <a:t>ready</a:t>
            </a:r>
            <a:r>
              <a:rPr lang="en-US" sz="2400" b="0" i="1" dirty="0">
                <a:solidFill>
                  <a:srgbClr val="000099"/>
                </a:solidFill>
              </a:rPr>
              <a:t> </a:t>
            </a:r>
            <a:r>
              <a:rPr lang="en-US" sz="2400" i="1" dirty="0">
                <a:solidFill>
                  <a:srgbClr val="000099"/>
                </a:solidFill>
              </a:rPr>
              <a:t>T</a:t>
            </a:r>
            <a:r>
              <a:rPr lang="en-US" sz="2400" dirty="0">
                <a:solidFill>
                  <a:srgbClr val="000099"/>
                </a:solidFill>
              </a:rPr>
              <a:t> message to C</a:t>
            </a:r>
            <a:r>
              <a:rPr lang="en-US" sz="2400" i="1" baseline="-25000" dirty="0">
                <a:solidFill>
                  <a:srgbClr val="000099"/>
                </a:solidFill>
              </a:rPr>
              <a:t>i</a:t>
            </a:r>
            <a:br>
              <a:rPr lang="en-US" sz="2400" i="1" baseline="-25000" dirty="0">
                <a:solidFill>
                  <a:srgbClr val="000099"/>
                </a:solidFill>
              </a:rPr>
            </a:br>
            <a:br>
              <a:rPr lang="en-US" sz="2400" i="1" baseline="-25000" dirty="0">
                <a:solidFill>
                  <a:srgbClr val="000099"/>
                </a:solidFill>
              </a:rPr>
            </a:br>
            <a:br>
              <a:rPr lang="en-US" sz="2400" i="1" baseline="-25000" dirty="0">
                <a:solidFill>
                  <a:srgbClr val="000099"/>
                </a:solidFill>
              </a:rPr>
            </a:br>
            <a:r>
              <a:rPr lang="en-US" sz="2400" i="1" baseline="-25000" dirty="0">
                <a:solidFill>
                  <a:srgbClr val="000099"/>
                </a:solidFill>
              </a:rPr>
              <a:t>* Hence prepare&lt;T&gt; and &lt;no T&gt; or &lt;ready T&gt; are now stored in log which is now in stable storage (database untouched)</a:t>
            </a:r>
            <a:endParaRPr lang="en-US" sz="2400" dirty="0">
              <a:solidFill>
                <a:srgbClr val="000099"/>
              </a:solidFill>
            </a:endParaRPr>
          </a:p>
        </p:txBody>
      </p:sp>
      <p:sp>
        <p:nvSpPr>
          <p:cNvPr id="3" name="Slide Number Placeholder 2"/>
          <p:cNvSpPr>
            <a:spLocks noGrp="1"/>
          </p:cNvSpPr>
          <p:nvPr>
            <p:ph type="sldNum" sz="quarter" idx="12"/>
          </p:nvPr>
        </p:nvSpPr>
        <p:spPr/>
        <p:txBody>
          <a:bodyPr/>
          <a:lstStyle/>
          <a:p>
            <a:fld id="{D57FF334-512C-4961-B74C-619F2984D5BF}" type="slidenum">
              <a:rPr lang="en-US" smtClean="0"/>
              <a:pPr/>
              <a:t>15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noAutofit/>
          </a:bodyPr>
          <a:lstStyle/>
          <a:p>
            <a:r>
              <a:rPr lang="en-US" sz="3500" dirty="0"/>
              <a:t>Phase 2: Recording the Decision</a:t>
            </a:r>
          </a:p>
        </p:txBody>
      </p:sp>
      <p:sp>
        <p:nvSpPr>
          <p:cNvPr id="299011" name="Rectangle 3"/>
          <p:cNvSpPr>
            <a:spLocks noGrp="1" noChangeArrowheads="1"/>
          </p:cNvSpPr>
          <p:nvPr>
            <p:ph type="body" idx="4294967295"/>
          </p:nvPr>
        </p:nvSpPr>
        <p:spPr>
          <a:xfrm>
            <a:off x="762000" y="1066800"/>
            <a:ext cx="10668000" cy="5334000"/>
          </a:xfrm>
        </p:spPr>
        <p:txBody>
          <a:bodyPr>
            <a:normAutofit/>
          </a:bodyPr>
          <a:lstStyle/>
          <a:p>
            <a:pPr marL="342900" indent="-342900">
              <a:buFont typeface="Wingdings" panose="05000000000000000000" pitchFamily="2" charset="2"/>
              <a:buChar char="§"/>
            </a:pPr>
            <a:r>
              <a:rPr lang="en-US" sz="2400" i="1" dirty="0"/>
              <a:t>T </a:t>
            </a:r>
            <a:r>
              <a:rPr lang="en-US" sz="2400" dirty="0"/>
              <a:t>can be committed of </a:t>
            </a:r>
            <a:r>
              <a:rPr lang="en-US" sz="2400" i="1" dirty="0" err="1"/>
              <a:t>C</a:t>
            </a:r>
            <a:r>
              <a:rPr lang="en-US" sz="2400" i="1" baseline="-25000" dirty="0" err="1"/>
              <a:t>i</a:t>
            </a:r>
            <a:r>
              <a:rPr lang="en-US" sz="2400" i="1" dirty="0"/>
              <a:t> </a:t>
            </a:r>
            <a:r>
              <a:rPr lang="en-US" sz="2400" dirty="0"/>
              <a:t>received a </a:t>
            </a:r>
            <a:r>
              <a:rPr lang="en-US" sz="2400" b="0" dirty="0"/>
              <a:t>ready </a:t>
            </a:r>
            <a:r>
              <a:rPr lang="en-US" sz="2400" i="1" dirty="0"/>
              <a:t>T</a:t>
            </a:r>
            <a:r>
              <a:rPr lang="en-US" sz="2400" dirty="0"/>
              <a:t> message from all the participating sites: otherwise </a:t>
            </a:r>
            <a:r>
              <a:rPr lang="en-US" sz="2400" i="1" dirty="0"/>
              <a:t>T </a:t>
            </a:r>
            <a:r>
              <a:rPr lang="en-US" sz="2400" dirty="0"/>
              <a:t>must be aborted.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Coordinator adds a decision record, &lt;</a:t>
            </a:r>
            <a:r>
              <a:rPr lang="en-US" sz="2400" b="0" dirty="0"/>
              <a:t>commit </a:t>
            </a:r>
            <a:r>
              <a:rPr lang="en-US" sz="2400" i="1" dirty="0"/>
              <a:t>T</a:t>
            </a:r>
            <a:r>
              <a:rPr lang="en-US" sz="2400" dirty="0"/>
              <a:t>&gt; or &lt;a</a:t>
            </a:r>
            <a:r>
              <a:rPr lang="en-US" sz="2400" b="0" dirty="0"/>
              <a:t>bort </a:t>
            </a:r>
            <a:r>
              <a:rPr lang="en-US" sz="2400" i="1" dirty="0"/>
              <a:t>T</a:t>
            </a:r>
            <a:r>
              <a:rPr lang="en-US" sz="2400" dirty="0"/>
              <a:t>&gt;, to the log and forces record onto stable storage. Once the record stable storage it is irrevocable (even if failures occur)</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Coordinator sends a message to each participant informing it of the decision (commit or abort)</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Participants take appropriate action locally.</a:t>
            </a:r>
          </a:p>
        </p:txBody>
      </p:sp>
      <p:sp>
        <p:nvSpPr>
          <p:cNvPr id="3" name="Slide Number Placeholder 2"/>
          <p:cNvSpPr>
            <a:spLocks noGrp="1"/>
          </p:cNvSpPr>
          <p:nvPr>
            <p:ph type="sldNum" sz="quarter" idx="12"/>
          </p:nvPr>
        </p:nvSpPr>
        <p:spPr/>
        <p:txBody>
          <a:bodyPr/>
          <a:lstStyle/>
          <a:p>
            <a:fld id="{D57FF334-512C-4961-B74C-619F2984D5BF}"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B4CDFA82-39E9-AA4E-BF98-C0C30D97D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921120"/>
            <a:ext cx="8839204" cy="4751070"/>
          </a:xfrm>
          <a:prstGeom prst="rect">
            <a:avLst/>
          </a:prstGeom>
          <a:noFill/>
        </p:spPr>
      </p:pic>
      <p:sp>
        <p:nvSpPr>
          <p:cNvPr id="7" name="TextBox 6">
            <a:extLst>
              <a:ext uri="{FF2B5EF4-FFF2-40B4-BE49-F238E27FC236}">
                <a16:creationId xmlns:a16="http://schemas.microsoft.com/office/drawing/2014/main" id="{99A3C620-0B43-CD40-8C1D-E49176AEAA4D}"/>
              </a:ext>
            </a:extLst>
          </p:cNvPr>
          <p:cNvSpPr txBox="1"/>
          <p:nvPr/>
        </p:nvSpPr>
        <p:spPr>
          <a:xfrm>
            <a:off x="6781801" y="3581400"/>
            <a:ext cx="1600200" cy="457200"/>
          </a:xfrm>
          <a:prstGeom prst="rect">
            <a:avLst/>
          </a:prstGeom>
        </p:spPr>
        <p:txBody>
          <a:bodyPr vert="horz" lIns="102870" tIns="51435" rIns="102870" bIns="51435" rtlCol="0">
            <a:normAutofit/>
          </a:bodyPr>
          <a:lstStyle/>
          <a:p>
            <a:pPr defTabSz="746484">
              <a:spcBef>
                <a:spcPct val="20000"/>
              </a:spcBef>
              <a:spcAft>
                <a:spcPts val="490"/>
              </a:spcAft>
            </a:pPr>
            <a:r>
              <a:rPr lang="en-US" sz="1307" b="1" kern="1200" dirty="0">
                <a:latin typeface="Arial Narrow" panose="020B0606020202030204" pitchFamily="34" charset="0"/>
                <a:ea typeface="+mn-ea"/>
                <a:cs typeface="+mn-cs"/>
              </a:rPr>
              <a:t>&lt;abort T&gt;/&lt;ready T&gt;</a:t>
            </a:r>
          </a:p>
        </p:txBody>
      </p:sp>
      <p:sp>
        <p:nvSpPr>
          <p:cNvPr id="4" name="Slide Number Placeholder 3">
            <a:extLst>
              <a:ext uri="{FF2B5EF4-FFF2-40B4-BE49-F238E27FC236}">
                <a16:creationId xmlns:a16="http://schemas.microsoft.com/office/drawing/2014/main" id="{18B897A4-D550-B34E-AB00-2FC0DAE4B675}"/>
              </a:ext>
            </a:extLst>
          </p:cNvPr>
          <p:cNvSpPr>
            <a:spLocks noGrp="1"/>
          </p:cNvSpPr>
          <p:nvPr>
            <p:ph type="sldNum" sz="quarter" idx="12"/>
          </p:nvPr>
        </p:nvSpPr>
        <p:spPr>
          <a:xfrm rot="16200000">
            <a:off x="11381740" y="6276342"/>
            <a:ext cx="706120" cy="304801"/>
          </a:xfrm>
        </p:spPr>
        <p:txBody>
          <a:bodyPr vert="horz" lIns="102870" tIns="51435" rIns="102870" bIns="51435" rtlCol="0" anchor="ctr">
            <a:normAutofit/>
          </a:bodyPr>
          <a:lstStyle/>
          <a:p>
            <a:pPr>
              <a:lnSpc>
                <a:spcPct val="90000"/>
              </a:lnSpc>
              <a:spcAft>
                <a:spcPts val="600"/>
              </a:spcAft>
            </a:pPr>
            <a:fld id="{D57FF334-512C-4961-B74C-619F2984D5BF}" type="slidenum">
              <a:rPr lang="en-US" sz="1400" smtClean="0"/>
              <a:pPr>
                <a:lnSpc>
                  <a:spcPct val="90000"/>
                </a:lnSpc>
                <a:spcAft>
                  <a:spcPts val="600"/>
                </a:spcAft>
              </a:pPr>
              <a:t>17</a:t>
            </a:fld>
            <a:endParaRPr lang="en-US" sz="1400"/>
          </a:p>
        </p:txBody>
      </p:sp>
    </p:spTree>
    <p:extLst>
      <p:ext uri="{BB962C8B-B14F-4D97-AF65-F5344CB8AC3E}">
        <p14:creationId xmlns:p14="http://schemas.microsoft.com/office/powerpoint/2010/main" val="423211819"/>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Handling of Failures - Site Failure</a:t>
            </a:r>
          </a:p>
        </p:txBody>
      </p:sp>
      <p:sp>
        <p:nvSpPr>
          <p:cNvPr id="300035" name="Rectangle 3"/>
          <p:cNvSpPr>
            <a:spLocks noGrp="1" noChangeArrowheads="1"/>
          </p:cNvSpPr>
          <p:nvPr>
            <p:ph type="body" idx="4294967295"/>
          </p:nvPr>
        </p:nvSpPr>
        <p:spPr>
          <a:xfrm>
            <a:off x="609601" y="838200"/>
            <a:ext cx="10820399" cy="5638801"/>
          </a:xfrm>
        </p:spPr>
        <p:txBody>
          <a:bodyPr>
            <a:noAutofit/>
          </a:bodyPr>
          <a:lstStyle/>
          <a:p>
            <a:pPr>
              <a:buFontTx/>
              <a:buNone/>
            </a:pPr>
            <a:r>
              <a:rPr lang="en-US" sz="2400" dirty="0"/>
              <a:t>When site </a:t>
            </a:r>
            <a:r>
              <a:rPr lang="en-US" sz="2400" i="1" dirty="0"/>
              <a:t>S</a:t>
            </a:r>
            <a:r>
              <a:rPr lang="en-US" sz="2400" i="1" baseline="-25000" dirty="0"/>
              <a:t>i</a:t>
            </a:r>
            <a:r>
              <a:rPr lang="en-US" sz="2400" i="1" dirty="0"/>
              <a:t> </a:t>
            </a:r>
            <a:r>
              <a:rPr lang="en-US" sz="2400" dirty="0"/>
              <a:t>recovers, it examines its log to determine the fate of transactions active at the time of the failure.</a:t>
            </a:r>
          </a:p>
          <a:p>
            <a:pPr marL="716142" lvl="1" indent="-342900">
              <a:lnSpc>
                <a:spcPct val="150000"/>
              </a:lnSpc>
              <a:spcBef>
                <a:spcPts val="0"/>
              </a:spcBef>
              <a:buClrTx/>
              <a:buFont typeface="Wingdings" panose="05000000000000000000" pitchFamily="2" charset="2"/>
              <a:buChar char="§"/>
            </a:pPr>
            <a:r>
              <a:rPr lang="en-US" sz="2400" dirty="0"/>
              <a:t>Log contain &lt;</a:t>
            </a:r>
            <a:r>
              <a:rPr lang="en-US" sz="2400" b="0" dirty="0"/>
              <a:t>commit </a:t>
            </a:r>
            <a:r>
              <a:rPr lang="en-US" sz="2400" i="1" dirty="0"/>
              <a:t>T</a:t>
            </a:r>
            <a:r>
              <a:rPr lang="en-US" sz="2400" dirty="0"/>
              <a:t>&gt; record: site executes </a:t>
            </a:r>
            <a:r>
              <a:rPr lang="en-US" sz="2400" b="0" dirty="0"/>
              <a:t>redo </a:t>
            </a:r>
            <a:r>
              <a:rPr lang="en-US" sz="2400" dirty="0"/>
              <a:t>(</a:t>
            </a:r>
            <a:r>
              <a:rPr lang="en-US" sz="2400" i="1" dirty="0"/>
              <a:t>T</a:t>
            </a:r>
            <a:r>
              <a:rPr lang="en-US" sz="2400" dirty="0"/>
              <a:t>)</a:t>
            </a:r>
            <a:r>
              <a:rPr lang="en-US" sz="1500" i="1" dirty="0"/>
              <a:t> *copies from log to </a:t>
            </a:r>
            <a:r>
              <a:rPr lang="en-US" sz="1500" i="1" dirty="0" err="1"/>
              <a:t>db</a:t>
            </a:r>
            <a:endParaRPr lang="en-US" sz="1500" i="1" dirty="0"/>
          </a:p>
          <a:p>
            <a:pPr marL="716142" lvl="1" indent="-342900">
              <a:lnSpc>
                <a:spcPct val="150000"/>
              </a:lnSpc>
              <a:spcBef>
                <a:spcPts val="0"/>
              </a:spcBef>
              <a:buClrTx/>
              <a:buFont typeface="Wingdings" panose="05000000000000000000" pitchFamily="2" charset="2"/>
              <a:buChar char="§"/>
            </a:pPr>
            <a:r>
              <a:rPr lang="en-US" sz="2400" dirty="0"/>
              <a:t>Log contains &lt;</a:t>
            </a:r>
            <a:r>
              <a:rPr lang="en-US" sz="2400" b="0" dirty="0"/>
              <a:t>abort </a:t>
            </a:r>
            <a:r>
              <a:rPr lang="en-US" sz="2400" i="1" dirty="0"/>
              <a:t>T</a:t>
            </a:r>
            <a:r>
              <a:rPr lang="en-US" sz="2400" dirty="0"/>
              <a:t>&gt; record: site executes </a:t>
            </a:r>
            <a:r>
              <a:rPr lang="en-US" sz="2400" b="0" dirty="0"/>
              <a:t>undo </a:t>
            </a:r>
            <a:r>
              <a:rPr lang="en-US" sz="2400" dirty="0"/>
              <a:t>(</a:t>
            </a:r>
            <a:r>
              <a:rPr lang="en-US" sz="2400" i="1" dirty="0"/>
              <a:t>T</a:t>
            </a:r>
            <a:r>
              <a:rPr lang="en-US" sz="2400" dirty="0"/>
              <a:t>)</a:t>
            </a:r>
            <a:r>
              <a:rPr lang="en-US" sz="2400" i="1" dirty="0"/>
              <a:t> </a:t>
            </a:r>
            <a:r>
              <a:rPr lang="en-US" sz="1500" i="1" dirty="0"/>
              <a:t>*remove from log </a:t>
            </a:r>
            <a:endParaRPr lang="en-US" sz="1500" dirty="0"/>
          </a:p>
          <a:p>
            <a:pPr marL="716142" lvl="1" indent="-342900">
              <a:lnSpc>
                <a:spcPct val="150000"/>
              </a:lnSpc>
              <a:spcBef>
                <a:spcPts val="0"/>
              </a:spcBef>
              <a:buClrTx/>
              <a:buFont typeface="Wingdings" panose="05000000000000000000" pitchFamily="2" charset="2"/>
              <a:buChar char="§"/>
            </a:pPr>
            <a:r>
              <a:rPr lang="en-US" sz="2400" dirty="0"/>
              <a:t>Log contains &lt;</a:t>
            </a:r>
            <a:r>
              <a:rPr lang="en-US" sz="2400" b="0" dirty="0"/>
              <a:t>ready </a:t>
            </a:r>
            <a:r>
              <a:rPr lang="en-US" sz="2400" i="1" dirty="0"/>
              <a:t>T</a:t>
            </a:r>
            <a:r>
              <a:rPr lang="en-US" sz="2400" dirty="0"/>
              <a:t>&gt; record: site must consult </a:t>
            </a:r>
            <a:r>
              <a:rPr lang="en-US" sz="2400" dirty="0" err="1"/>
              <a:t>C</a:t>
            </a:r>
            <a:r>
              <a:rPr lang="en-US" sz="2400" i="1" baseline="-25000" dirty="0" err="1"/>
              <a:t>i</a:t>
            </a:r>
            <a:r>
              <a:rPr lang="en-US" sz="2400" dirty="0"/>
              <a:t> to determine the fate of </a:t>
            </a:r>
            <a:r>
              <a:rPr lang="en-US" sz="2400" i="1" dirty="0"/>
              <a:t>T</a:t>
            </a:r>
            <a:r>
              <a:rPr lang="en-US" sz="2400" dirty="0"/>
              <a:t>.</a:t>
            </a:r>
          </a:p>
          <a:p>
            <a:pPr lvl="3">
              <a:lnSpc>
                <a:spcPct val="150000"/>
              </a:lnSpc>
              <a:spcBef>
                <a:spcPts val="0"/>
              </a:spcBef>
              <a:buClr>
                <a:srgbClr val="000099"/>
              </a:buClr>
              <a:buFont typeface="Arial Narrow" panose="020B0606020202030204" pitchFamily="34" charset="0"/>
              <a:buChar char="–"/>
            </a:pPr>
            <a:r>
              <a:rPr lang="en-US" sz="2200" dirty="0">
                <a:solidFill>
                  <a:srgbClr val="000099"/>
                </a:solidFill>
              </a:rPr>
              <a:t>  If </a:t>
            </a:r>
            <a:r>
              <a:rPr lang="en-US" sz="2200" i="1" dirty="0">
                <a:solidFill>
                  <a:srgbClr val="000099"/>
                </a:solidFill>
              </a:rPr>
              <a:t>T</a:t>
            </a:r>
            <a:r>
              <a:rPr lang="en-US" sz="2200" dirty="0">
                <a:solidFill>
                  <a:srgbClr val="000099"/>
                </a:solidFill>
              </a:rPr>
              <a:t> committed, redo (</a:t>
            </a:r>
            <a:r>
              <a:rPr lang="en-US" sz="2200" i="1" dirty="0">
                <a:solidFill>
                  <a:srgbClr val="000099"/>
                </a:solidFill>
              </a:rPr>
              <a:t>T</a:t>
            </a:r>
            <a:r>
              <a:rPr lang="en-US" sz="2200" dirty="0">
                <a:solidFill>
                  <a:srgbClr val="000099"/>
                </a:solidFill>
              </a:rPr>
              <a:t>)</a:t>
            </a:r>
          </a:p>
          <a:p>
            <a:pPr lvl="3">
              <a:lnSpc>
                <a:spcPct val="150000"/>
              </a:lnSpc>
              <a:spcBef>
                <a:spcPts val="0"/>
              </a:spcBef>
              <a:buClr>
                <a:srgbClr val="000099"/>
              </a:buClr>
              <a:buFont typeface="Arial Narrow" panose="020B0606020202030204" pitchFamily="34" charset="0"/>
              <a:buChar char="–"/>
            </a:pPr>
            <a:r>
              <a:rPr lang="en-US" sz="2200" dirty="0">
                <a:solidFill>
                  <a:srgbClr val="000099"/>
                </a:solidFill>
              </a:rPr>
              <a:t>  If </a:t>
            </a:r>
            <a:r>
              <a:rPr lang="en-US" sz="2200" i="1" dirty="0">
                <a:solidFill>
                  <a:srgbClr val="000099"/>
                </a:solidFill>
              </a:rPr>
              <a:t>T </a:t>
            </a:r>
            <a:r>
              <a:rPr lang="en-US" sz="2200" dirty="0">
                <a:solidFill>
                  <a:srgbClr val="000099"/>
                </a:solidFill>
              </a:rPr>
              <a:t>aborted, undo (</a:t>
            </a:r>
            <a:r>
              <a:rPr lang="en-US" sz="2200" i="1" dirty="0">
                <a:solidFill>
                  <a:srgbClr val="000099"/>
                </a:solidFill>
              </a:rPr>
              <a:t>T</a:t>
            </a:r>
            <a:r>
              <a:rPr lang="en-US" sz="2200" dirty="0">
                <a:solidFill>
                  <a:srgbClr val="000099"/>
                </a:solidFill>
              </a:rPr>
              <a:t>)</a:t>
            </a:r>
          </a:p>
          <a:p>
            <a:pPr marL="716142" lvl="1" indent="-342900">
              <a:lnSpc>
                <a:spcPct val="150000"/>
              </a:lnSpc>
              <a:spcBef>
                <a:spcPts val="0"/>
              </a:spcBef>
              <a:buClrTx/>
              <a:buFont typeface="Wingdings" panose="05000000000000000000" pitchFamily="2" charset="2"/>
              <a:buChar char="§"/>
            </a:pPr>
            <a:r>
              <a:rPr lang="en-US" sz="2400" dirty="0"/>
              <a:t>The log contains no control records concerning </a:t>
            </a:r>
            <a:r>
              <a:rPr lang="en-US" sz="2400" i="1" dirty="0"/>
              <a:t>T</a:t>
            </a:r>
            <a:r>
              <a:rPr lang="en-US" sz="2400" dirty="0"/>
              <a:t> implies that </a:t>
            </a:r>
            <a:r>
              <a:rPr lang="en-US" sz="2400" dirty="0" err="1"/>
              <a:t>S</a:t>
            </a:r>
            <a:r>
              <a:rPr lang="en-US" sz="2400" baseline="-25000" dirty="0" err="1"/>
              <a:t>k</a:t>
            </a:r>
            <a:r>
              <a:rPr lang="en-US" sz="2400" dirty="0"/>
              <a:t> failed before responding to the  </a:t>
            </a:r>
            <a:r>
              <a:rPr lang="en-US" sz="2400" b="0" dirty="0"/>
              <a:t>prepare </a:t>
            </a:r>
            <a:r>
              <a:rPr lang="en-US" sz="2400" i="1" dirty="0"/>
              <a:t>T </a:t>
            </a:r>
            <a:r>
              <a:rPr lang="en-US" sz="2400" dirty="0"/>
              <a:t>message from C</a:t>
            </a:r>
            <a:r>
              <a:rPr lang="en-US" sz="2400" baseline="-25000" dirty="0"/>
              <a:t>i </a:t>
            </a:r>
            <a:endParaRPr lang="en-US" sz="2400" dirty="0"/>
          </a:p>
          <a:p>
            <a:pPr lvl="3">
              <a:lnSpc>
                <a:spcPct val="150000"/>
              </a:lnSpc>
              <a:spcBef>
                <a:spcPts val="0"/>
              </a:spcBef>
              <a:buClr>
                <a:srgbClr val="000099"/>
              </a:buClr>
              <a:buFont typeface="Arial Narrow" panose="020B0606020202030204" pitchFamily="34" charset="0"/>
              <a:buChar char="–"/>
            </a:pPr>
            <a:r>
              <a:rPr lang="en-US" sz="2400" dirty="0">
                <a:solidFill>
                  <a:srgbClr val="000099"/>
                </a:solidFill>
              </a:rPr>
              <a:t>  </a:t>
            </a:r>
            <a:r>
              <a:rPr lang="en-US" sz="2200" dirty="0">
                <a:solidFill>
                  <a:srgbClr val="000099"/>
                </a:solidFill>
              </a:rPr>
              <a:t>since the failure of </a:t>
            </a:r>
            <a:r>
              <a:rPr lang="en-US" sz="2200" i="1" dirty="0" err="1">
                <a:solidFill>
                  <a:srgbClr val="000099"/>
                </a:solidFill>
              </a:rPr>
              <a:t>S</a:t>
            </a:r>
            <a:r>
              <a:rPr lang="en-US" sz="2200" i="1" baseline="-25000" dirty="0" err="1">
                <a:solidFill>
                  <a:srgbClr val="000099"/>
                </a:solidFill>
              </a:rPr>
              <a:t>k</a:t>
            </a:r>
            <a:r>
              <a:rPr lang="en-US" sz="2200" i="1" baseline="-25000" dirty="0">
                <a:solidFill>
                  <a:srgbClr val="000099"/>
                </a:solidFill>
              </a:rPr>
              <a:t> </a:t>
            </a:r>
            <a:r>
              <a:rPr lang="en-US" sz="2200" dirty="0">
                <a:solidFill>
                  <a:srgbClr val="000099"/>
                </a:solidFill>
              </a:rPr>
              <a:t>precludes the sending of such a  response </a:t>
            </a:r>
            <a:r>
              <a:rPr lang="en-US" sz="2200" i="1" dirty="0">
                <a:solidFill>
                  <a:srgbClr val="000099"/>
                </a:solidFill>
              </a:rPr>
              <a:t>C</a:t>
            </a:r>
            <a:r>
              <a:rPr lang="en-US" sz="2200" i="1" baseline="-25000" dirty="0">
                <a:solidFill>
                  <a:srgbClr val="000099"/>
                </a:solidFill>
              </a:rPr>
              <a:t>1 </a:t>
            </a:r>
            <a:r>
              <a:rPr lang="en-US" sz="2200" dirty="0">
                <a:solidFill>
                  <a:srgbClr val="000099"/>
                </a:solidFill>
              </a:rPr>
              <a:t>must abort </a:t>
            </a:r>
            <a:r>
              <a:rPr lang="en-US" sz="2200" i="1" dirty="0">
                <a:solidFill>
                  <a:srgbClr val="000099"/>
                </a:solidFill>
              </a:rPr>
              <a:t>T</a:t>
            </a:r>
            <a:endParaRPr lang="en-US" sz="2200" dirty="0">
              <a:solidFill>
                <a:srgbClr val="000099"/>
              </a:solidFill>
            </a:endParaRPr>
          </a:p>
          <a:p>
            <a:pPr lvl="3">
              <a:lnSpc>
                <a:spcPct val="150000"/>
              </a:lnSpc>
              <a:spcBef>
                <a:spcPts val="0"/>
              </a:spcBef>
              <a:buClr>
                <a:srgbClr val="000099"/>
              </a:buClr>
              <a:buFont typeface="Arial Narrow" panose="020B0606020202030204" pitchFamily="34" charset="0"/>
              <a:buChar char="–"/>
            </a:pPr>
            <a:r>
              <a:rPr lang="en-US" sz="2200" i="1" dirty="0">
                <a:solidFill>
                  <a:srgbClr val="000099"/>
                </a:solidFill>
              </a:rPr>
              <a:t>  </a:t>
            </a:r>
            <a:r>
              <a:rPr lang="en-US" sz="2200" i="1" dirty="0" err="1">
                <a:solidFill>
                  <a:srgbClr val="000099"/>
                </a:solidFill>
              </a:rPr>
              <a:t>S</a:t>
            </a:r>
            <a:r>
              <a:rPr lang="en-US" sz="2200" i="1" baseline="-25000" dirty="0" err="1">
                <a:solidFill>
                  <a:srgbClr val="000099"/>
                </a:solidFill>
              </a:rPr>
              <a:t>k</a:t>
            </a:r>
            <a:r>
              <a:rPr lang="en-US" sz="2200" i="1" baseline="-25000" dirty="0">
                <a:solidFill>
                  <a:srgbClr val="000099"/>
                </a:solidFill>
              </a:rPr>
              <a:t> </a:t>
            </a:r>
            <a:r>
              <a:rPr lang="en-US" sz="2200" dirty="0">
                <a:solidFill>
                  <a:srgbClr val="000099"/>
                </a:solidFill>
              </a:rPr>
              <a:t>must execute </a:t>
            </a:r>
            <a:r>
              <a:rPr lang="en-US" sz="2200" b="0" dirty="0">
                <a:solidFill>
                  <a:srgbClr val="000099"/>
                </a:solidFill>
              </a:rPr>
              <a:t>undo </a:t>
            </a:r>
            <a:r>
              <a:rPr lang="en-US" sz="2200" dirty="0">
                <a:solidFill>
                  <a:srgbClr val="000099"/>
                </a:solidFill>
              </a:rPr>
              <a:t>(</a:t>
            </a:r>
            <a:r>
              <a:rPr lang="en-US" sz="2200" i="1" dirty="0">
                <a:solidFill>
                  <a:srgbClr val="000099"/>
                </a:solidFill>
              </a:rPr>
              <a:t>T</a:t>
            </a:r>
            <a:r>
              <a:rPr lang="en-US" sz="2200" dirty="0">
                <a:solidFill>
                  <a:srgbClr val="000099"/>
                </a:solidFill>
              </a:rPr>
              <a:t>) </a:t>
            </a:r>
          </a:p>
        </p:txBody>
      </p:sp>
      <p:sp>
        <p:nvSpPr>
          <p:cNvPr id="3" name="Slide Number Placeholder 2"/>
          <p:cNvSpPr>
            <a:spLocks noGrp="1"/>
          </p:cNvSpPr>
          <p:nvPr>
            <p:ph type="sldNum" sz="quarter" idx="12"/>
          </p:nvPr>
        </p:nvSpPr>
        <p:spPr/>
        <p:txBody>
          <a:bodyPr/>
          <a:lstStyle/>
          <a:p>
            <a:fld id="{D57FF334-512C-4961-B74C-619F2984D5BF}"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noAutofit/>
          </a:bodyPr>
          <a:lstStyle/>
          <a:p>
            <a:r>
              <a:rPr lang="en-US" sz="3500" dirty="0"/>
              <a:t>Handling of Failures- Coordinator Failure</a:t>
            </a:r>
          </a:p>
        </p:txBody>
      </p:sp>
      <p:sp>
        <p:nvSpPr>
          <p:cNvPr id="301059" name="Rectangle 3"/>
          <p:cNvSpPr>
            <a:spLocks noGrp="1" noChangeArrowheads="1"/>
          </p:cNvSpPr>
          <p:nvPr>
            <p:ph type="body" idx="4294967295"/>
          </p:nvPr>
        </p:nvSpPr>
        <p:spPr>
          <a:xfrm>
            <a:off x="609601" y="685799"/>
            <a:ext cx="10972798" cy="5791201"/>
          </a:xfrm>
        </p:spPr>
        <p:txBody>
          <a:bodyPr>
            <a:noAutofit/>
          </a:bodyPr>
          <a:lstStyle/>
          <a:p>
            <a:pPr marL="381000" indent="-381000">
              <a:lnSpc>
                <a:spcPct val="150000"/>
              </a:lnSpc>
              <a:spcBef>
                <a:spcPts val="0"/>
              </a:spcBef>
              <a:buFont typeface="Wingdings" panose="05000000000000000000" pitchFamily="2" charset="2"/>
              <a:buChar char="§"/>
            </a:pPr>
            <a:r>
              <a:rPr lang="en-US" sz="2000" dirty="0"/>
              <a:t>If coordinator fails while the commit protocol for </a:t>
            </a:r>
            <a:r>
              <a:rPr lang="en-US" sz="2000" i="1" dirty="0"/>
              <a:t>T</a:t>
            </a:r>
            <a:r>
              <a:rPr lang="en-US" sz="2000" dirty="0"/>
              <a:t> is executing then participating sites must decide on </a:t>
            </a:r>
            <a:r>
              <a:rPr lang="en-US" sz="2000" i="1" dirty="0"/>
              <a:t>T</a:t>
            </a:r>
            <a:r>
              <a:rPr lang="en-US" sz="2000" dirty="0"/>
              <a:t>’s fate:</a:t>
            </a:r>
          </a:p>
          <a:p>
            <a:pPr marL="800100" lvl="1" indent="-342900">
              <a:lnSpc>
                <a:spcPct val="150000"/>
              </a:lnSpc>
              <a:spcBef>
                <a:spcPts val="0"/>
              </a:spcBef>
              <a:buClr>
                <a:srgbClr val="000099"/>
              </a:buClr>
              <a:buFont typeface="Monotype Sorts" charset="2"/>
              <a:buAutoNum type="arabicPeriod"/>
            </a:pPr>
            <a:r>
              <a:rPr lang="en-US" sz="2000" dirty="0">
                <a:solidFill>
                  <a:srgbClr val="000099"/>
                </a:solidFill>
              </a:rPr>
              <a:t>If an active site contains a &lt;</a:t>
            </a:r>
            <a:r>
              <a:rPr lang="en-US" sz="2000" b="0" dirty="0">
                <a:solidFill>
                  <a:srgbClr val="000099"/>
                </a:solidFill>
              </a:rPr>
              <a:t>commit </a:t>
            </a:r>
            <a:r>
              <a:rPr lang="en-US" sz="2000" i="1" dirty="0">
                <a:solidFill>
                  <a:srgbClr val="000099"/>
                </a:solidFill>
              </a:rPr>
              <a:t>T</a:t>
            </a:r>
            <a:r>
              <a:rPr lang="en-US" sz="2000" dirty="0">
                <a:solidFill>
                  <a:srgbClr val="000099"/>
                </a:solidFill>
              </a:rPr>
              <a:t>&gt; record in its log, then </a:t>
            </a:r>
            <a:r>
              <a:rPr lang="en-US" sz="2000" i="1" dirty="0">
                <a:solidFill>
                  <a:srgbClr val="000099"/>
                </a:solidFill>
              </a:rPr>
              <a:t>T</a:t>
            </a:r>
            <a:r>
              <a:rPr lang="en-US" sz="2000" dirty="0">
                <a:solidFill>
                  <a:srgbClr val="000099"/>
                </a:solidFill>
              </a:rPr>
              <a:t> must be committed.</a:t>
            </a:r>
          </a:p>
          <a:p>
            <a:pPr marL="800100" lvl="1" indent="-342900">
              <a:lnSpc>
                <a:spcPct val="150000"/>
              </a:lnSpc>
              <a:spcBef>
                <a:spcPts val="0"/>
              </a:spcBef>
              <a:buClr>
                <a:srgbClr val="000099"/>
              </a:buClr>
              <a:buFont typeface="Monotype Sorts" charset="2"/>
              <a:buAutoNum type="arabicPeriod"/>
            </a:pPr>
            <a:r>
              <a:rPr lang="en-US" sz="2000" dirty="0">
                <a:solidFill>
                  <a:srgbClr val="000099"/>
                </a:solidFill>
              </a:rPr>
              <a:t>If an active site contains an &lt;</a:t>
            </a:r>
            <a:r>
              <a:rPr lang="en-US" sz="2000" b="0" dirty="0">
                <a:solidFill>
                  <a:srgbClr val="000099"/>
                </a:solidFill>
              </a:rPr>
              <a:t>abort </a:t>
            </a:r>
            <a:r>
              <a:rPr lang="en-US" sz="2000" i="1" dirty="0">
                <a:solidFill>
                  <a:srgbClr val="000099"/>
                </a:solidFill>
              </a:rPr>
              <a:t>T</a:t>
            </a:r>
            <a:r>
              <a:rPr lang="en-US" sz="2000" dirty="0">
                <a:solidFill>
                  <a:srgbClr val="000099"/>
                </a:solidFill>
              </a:rPr>
              <a:t>&gt; record in its log, then </a:t>
            </a:r>
            <a:r>
              <a:rPr lang="en-US" sz="2000" i="1" dirty="0">
                <a:solidFill>
                  <a:srgbClr val="000099"/>
                </a:solidFill>
              </a:rPr>
              <a:t>T</a:t>
            </a:r>
            <a:r>
              <a:rPr lang="en-US" sz="2000" dirty="0">
                <a:solidFill>
                  <a:srgbClr val="000099"/>
                </a:solidFill>
              </a:rPr>
              <a:t> must be aborted.</a:t>
            </a:r>
          </a:p>
          <a:p>
            <a:pPr marL="800100" lvl="1" indent="-342900">
              <a:lnSpc>
                <a:spcPct val="150000"/>
              </a:lnSpc>
              <a:spcBef>
                <a:spcPts val="0"/>
              </a:spcBef>
              <a:buClr>
                <a:srgbClr val="000099"/>
              </a:buClr>
              <a:buFont typeface="Monotype Sorts" charset="2"/>
              <a:buAutoNum type="arabicPeriod"/>
            </a:pPr>
            <a:r>
              <a:rPr lang="en-US" sz="2000" dirty="0">
                <a:solidFill>
                  <a:srgbClr val="000099"/>
                </a:solidFill>
              </a:rPr>
              <a:t>If some active participating site does not contain a &lt;</a:t>
            </a:r>
            <a:r>
              <a:rPr lang="en-US" sz="2000" b="0" dirty="0">
                <a:solidFill>
                  <a:srgbClr val="000099"/>
                </a:solidFill>
              </a:rPr>
              <a:t>ready </a:t>
            </a:r>
            <a:r>
              <a:rPr lang="en-US" sz="2000" i="1" dirty="0">
                <a:solidFill>
                  <a:srgbClr val="000099"/>
                </a:solidFill>
              </a:rPr>
              <a:t>T</a:t>
            </a:r>
            <a:r>
              <a:rPr lang="en-US" sz="2000" dirty="0">
                <a:solidFill>
                  <a:srgbClr val="000099"/>
                </a:solidFill>
              </a:rPr>
              <a:t>&gt; record in its log, then the failed coordinator </a:t>
            </a:r>
            <a:r>
              <a:rPr lang="en-US" sz="2000" i="1" dirty="0" err="1">
                <a:solidFill>
                  <a:srgbClr val="000099"/>
                </a:solidFill>
              </a:rPr>
              <a:t>C</a:t>
            </a:r>
            <a:r>
              <a:rPr lang="en-US" sz="2000" i="1" baseline="-25000" dirty="0" err="1">
                <a:solidFill>
                  <a:srgbClr val="000099"/>
                </a:solidFill>
              </a:rPr>
              <a:t>i</a:t>
            </a:r>
            <a:r>
              <a:rPr lang="en-US" sz="2000" dirty="0">
                <a:solidFill>
                  <a:srgbClr val="000099"/>
                </a:solidFill>
              </a:rPr>
              <a:t> cannot have decided to commit </a:t>
            </a:r>
            <a:r>
              <a:rPr lang="en-US" sz="2000" i="1" dirty="0">
                <a:solidFill>
                  <a:srgbClr val="000099"/>
                </a:solidFill>
              </a:rPr>
              <a:t>T</a:t>
            </a:r>
            <a:r>
              <a:rPr lang="en-US" sz="2000" dirty="0">
                <a:solidFill>
                  <a:srgbClr val="000099"/>
                </a:solidFill>
              </a:rPr>
              <a:t>. Can therefore abort </a:t>
            </a:r>
            <a:r>
              <a:rPr lang="en-US" sz="2000" i="1" dirty="0">
                <a:solidFill>
                  <a:srgbClr val="000099"/>
                </a:solidFill>
              </a:rPr>
              <a:t>T</a:t>
            </a:r>
            <a:r>
              <a:rPr lang="en-US" sz="2000" dirty="0">
                <a:solidFill>
                  <a:srgbClr val="000099"/>
                </a:solidFill>
              </a:rPr>
              <a:t>.</a:t>
            </a:r>
          </a:p>
          <a:p>
            <a:pPr marL="800100" lvl="1" indent="-342900">
              <a:lnSpc>
                <a:spcPct val="150000"/>
              </a:lnSpc>
              <a:spcBef>
                <a:spcPts val="0"/>
              </a:spcBef>
              <a:buClr>
                <a:srgbClr val="000099"/>
              </a:buClr>
              <a:buFont typeface="Monotype Sorts" charset="2"/>
              <a:buAutoNum type="arabicPeriod"/>
            </a:pPr>
            <a:r>
              <a:rPr lang="en-US" sz="2000" dirty="0">
                <a:solidFill>
                  <a:srgbClr val="000099"/>
                </a:solidFill>
              </a:rPr>
              <a:t>If none of the above cases hold, then all active sites must have a &lt;</a:t>
            </a:r>
            <a:r>
              <a:rPr lang="en-US" sz="2000" b="0" dirty="0">
                <a:solidFill>
                  <a:srgbClr val="000099"/>
                </a:solidFill>
              </a:rPr>
              <a:t>ready </a:t>
            </a:r>
            <a:r>
              <a:rPr lang="en-US" sz="2000" i="1" dirty="0">
                <a:solidFill>
                  <a:srgbClr val="000099"/>
                </a:solidFill>
              </a:rPr>
              <a:t>T</a:t>
            </a:r>
            <a:r>
              <a:rPr lang="en-US" sz="2000" dirty="0">
                <a:solidFill>
                  <a:srgbClr val="000099"/>
                </a:solidFill>
              </a:rPr>
              <a:t>&gt; record in their logs, but no additional control records (such as &lt;</a:t>
            </a:r>
            <a:r>
              <a:rPr lang="en-US" sz="2000" b="0" dirty="0">
                <a:solidFill>
                  <a:srgbClr val="000099"/>
                </a:solidFill>
              </a:rPr>
              <a:t>abort </a:t>
            </a:r>
            <a:r>
              <a:rPr lang="en-US" sz="2000" i="1" dirty="0">
                <a:solidFill>
                  <a:srgbClr val="000099"/>
                </a:solidFill>
              </a:rPr>
              <a:t>T</a:t>
            </a:r>
            <a:r>
              <a:rPr lang="en-US" sz="2000" dirty="0">
                <a:solidFill>
                  <a:srgbClr val="000099"/>
                </a:solidFill>
              </a:rPr>
              <a:t>&gt; of &lt;</a:t>
            </a:r>
            <a:r>
              <a:rPr lang="en-US" sz="2000" b="0" dirty="0">
                <a:solidFill>
                  <a:srgbClr val="000099"/>
                </a:solidFill>
              </a:rPr>
              <a:t>commit </a:t>
            </a:r>
            <a:r>
              <a:rPr lang="en-US" sz="2000" i="1" dirty="0">
                <a:solidFill>
                  <a:srgbClr val="000099"/>
                </a:solidFill>
              </a:rPr>
              <a:t>T</a:t>
            </a:r>
            <a:r>
              <a:rPr lang="en-US" sz="2000" dirty="0">
                <a:solidFill>
                  <a:srgbClr val="000099"/>
                </a:solidFill>
              </a:rPr>
              <a:t>&gt;). In this case active sites must wait for </a:t>
            </a:r>
            <a:r>
              <a:rPr lang="en-US" sz="2000" i="1" dirty="0">
                <a:solidFill>
                  <a:srgbClr val="000099"/>
                </a:solidFill>
              </a:rPr>
              <a:t>C</a:t>
            </a:r>
            <a:r>
              <a:rPr lang="en-US" sz="2000" i="1" baseline="-25000" dirty="0">
                <a:solidFill>
                  <a:srgbClr val="000099"/>
                </a:solidFill>
              </a:rPr>
              <a:t>i</a:t>
            </a:r>
            <a:r>
              <a:rPr lang="en-US" sz="2000" baseline="-25000" dirty="0">
                <a:solidFill>
                  <a:srgbClr val="000099"/>
                </a:solidFill>
              </a:rPr>
              <a:t> </a:t>
            </a:r>
            <a:r>
              <a:rPr lang="en-US" sz="2000" dirty="0">
                <a:solidFill>
                  <a:srgbClr val="000099"/>
                </a:solidFill>
              </a:rPr>
              <a:t>to recover, to find decision.</a:t>
            </a:r>
            <a:br>
              <a:rPr lang="en-US" sz="2000" dirty="0">
                <a:solidFill>
                  <a:srgbClr val="000099"/>
                </a:solidFill>
              </a:rPr>
            </a:br>
            <a:r>
              <a:rPr lang="en-US" sz="1500" dirty="0">
                <a:solidFill>
                  <a:srgbClr val="000099"/>
                </a:solidFill>
              </a:rPr>
              <a:t>** we don’t know Ci’s local decision as a participating site. Also we don’t know if all ready T reached. If has not reached then Ci has not written in </a:t>
            </a:r>
            <a:r>
              <a:rPr lang="en-US" sz="1500" dirty="0" err="1">
                <a:solidFill>
                  <a:srgbClr val="000099"/>
                </a:solidFill>
              </a:rPr>
              <a:t>db</a:t>
            </a:r>
            <a:r>
              <a:rPr lang="en-US" sz="1500" dirty="0">
                <a:solidFill>
                  <a:srgbClr val="000099"/>
                </a:solidFill>
              </a:rPr>
              <a:t> so we don’t need to commit. </a:t>
            </a:r>
          </a:p>
          <a:p>
            <a:pPr marL="381000" indent="-381000">
              <a:lnSpc>
                <a:spcPct val="150000"/>
              </a:lnSpc>
              <a:spcBef>
                <a:spcPts val="0"/>
              </a:spcBef>
              <a:buFont typeface="Wingdings" panose="05000000000000000000" pitchFamily="2" charset="2"/>
              <a:buChar char="§"/>
            </a:pPr>
            <a:r>
              <a:rPr lang="en-US" sz="2400" dirty="0">
                <a:solidFill>
                  <a:schemeClr val="tx2"/>
                </a:solidFill>
              </a:rPr>
              <a:t>Blocking problem</a:t>
            </a:r>
            <a:r>
              <a:rPr lang="en-US" sz="2400" dirty="0"/>
              <a:t> : </a:t>
            </a:r>
            <a:r>
              <a:rPr lang="en-US" sz="2400" dirty="0">
                <a:solidFill>
                  <a:srgbClr val="000099"/>
                </a:solidFill>
              </a:rPr>
              <a:t>active sites may have to wait for failed coordinator to recover</a:t>
            </a:r>
            <a:r>
              <a:rPr lang="en-US" sz="1500" dirty="0">
                <a:solidFill>
                  <a:srgbClr val="000099"/>
                </a:solidFill>
              </a:rPr>
              <a:t> (hence resources locked and held up). Again Coordinator failure very uncommon</a:t>
            </a:r>
          </a:p>
          <a:p>
            <a:pPr>
              <a:lnSpc>
                <a:spcPct val="150000"/>
              </a:lnSpc>
              <a:spcBef>
                <a:spcPts val="0"/>
              </a:spcBef>
            </a:pPr>
            <a:endParaRPr lang="en-US" sz="1500" dirty="0">
              <a:solidFill>
                <a:srgbClr val="000099"/>
              </a:solidFill>
            </a:endParaRPr>
          </a:p>
        </p:txBody>
      </p:sp>
      <p:sp>
        <p:nvSpPr>
          <p:cNvPr id="3" name="Slide Number Placeholder 2"/>
          <p:cNvSpPr>
            <a:spLocks noGrp="1"/>
          </p:cNvSpPr>
          <p:nvPr>
            <p:ph type="sldNum" sz="quarter" idx="12"/>
          </p:nvPr>
        </p:nvSpPr>
        <p:spPr/>
        <p:txBody>
          <a:bodyPr/>
          <a:lstStyle/>
          <a:p>
            <a:fld id="{D57FF334-512C-4961-B74C-619F2984D5BF}" type="slidenum">
              <a:rPr lang="en-US" smtClean="0"/>
              <a:pPr/>
              <a:t>19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1E08F9B3-E197-C640-9660-FB93CEAA9A08}"/>
              </a:ext>
            </a:extLst>
          </p:cNvPr>
          <p:cNvSpPr>
            <a:spLocks noGrp="1" noChangeArrowheads="1"/>
          </p:cNvSpPr>
          <p:nvPr>
            <p:ph type="title"/>
          </p:nvPr>
        </p:nvSpPr>
        <p:spPr>
          <a:xfrm>
            <a:off x="1725614" y="169863"/>
            <a:ext cx="5018087" cy="527050"/>
          </a:xfrm>
        </p:spPr>
        <p:txBody>
          <a:bodyPr/>
          <a:lstStyle/>
          <a:p>
            <a:pPr>
              <a:defRPr/>
            </a:pPr>
            <a:r>
              <a:rPr lang="en-US" dirty="0">
                <a:solidFill>
                  <a:schemeClr val="tx1"/>
                </a:solidFill>
                <a:ea typeface="+mj-ea"/>
              </a:rPr>
              <a:t>Distributed Transactions </a:t>
            </a:r>
          </a:p>
        </p:txBody>
      </p:sp>
      <p:sp>
        <p:nvSpPr>
          <p:cNvPr id="9219" name="Rectangle 3">
            <a:extLst>
              <a:ext uri="{FF2B5EF4-FFF2-40B4-BE49-F238E27FC236}">
                <a16:creationId xmlns:a16="http://schemas.microsoft.com/office/drawing/2014/main" id="{F2F75618-D941-0B41-BA4F-A89D75197D61}"/>
              </a:ext>
            </a:extLst>
          </p:cNvPr>
          <p:cNvSpPr>
            <a:spLocks noGrp="1" noChangeArrowheads="1"/>
          </p:cNvSpPr>
          <p:nvPr>
            <p:ph type="body" idx="1"/>
          </p:nvPr>
        </p:nvSpPr>
        <p:spPr>
          <a:xfrm>
            <a:off x="2133600" y="850900"/>
            <a:ext cx="8001000" cy="5346700"/>
          </a:xfrm>
        </p:spPr>
        <p:txBody>
          <a:bodyPr/>
          <a:lstStyle/>
          <a:p>
            <a:pPr>
              <a:lnSpc>
                <a:spcPct val="100000"/>
              </a:lnSpc>
              <a:buClr>
                <a:schemeClr val="tx1"/>
              </a:buClr>
              <a:buSzPct val="120000"/>
              <a:buFont typeface="Wingdings" pitchFamily="2" charset="2"/>
              <a:buChar char="v"/>
            </a:pPr>
            <a:r>
              <a:rPr lang="en-US" altLang="en-US" sz="3200" dirty="0">
                <a:latin typeface="Arial" panose="020B0604020202020204" pitchFamily="34" charset="0"/>
              </a:rPr>
              <a:t> A transaction that invokes operations at several servers.</a:t>
            </a:r>
          </a:p>
          <a:p>
            <a:pPr>
              <a:lnSpc>
                <a:spcPct val="100000"/>
              </a:lnSpc>
              <a:buFont typeface="Wingdings" pitchFamily="2" charset="2"/>
              <a:buNone/>
            </a:pPr>
            <a:r>
              <a:rPr lang="en-US" altLang="en-US" sz="3200" dirty="0">
                <a:latin typeface="Arial" panose="020B0604020202020204" pitchFamily="34" charset="0"/>
              </a:rPr>
              <a:t>  </a:t>
            </a:r>
          </a:p>
        </p:txBody>
      </p:sp>
      <p:sp>
        <p:nvSpPr>
          <p:cNvPr id="236548" name="Rectangle 4">
            <a:extLst>
              <a:ext uri="{FF2B5EF4-FFF2-40B4-BE49-F238E27FC236}">
                <a16:creationId xmlns:a16="http://schemas.microsoft.com/office/drawing/2014/main" id="{B6481FCA-2D93-A142-9727-85CDD4CCC971}"/>
              </a:ext>
            </a:extLst>
          </p:cNvPr>
          <p:cNvSpPr>
            <a:spLocks noChangeArrowheads="1"/>
          </p:cNvSpPr>
          <p:nvPr/>
        </p:nvSpPr>
        <p:spPr bwMode="auto">
          <a:xfrm>
            <a:off x="2578100" y="2882900"/>
            <a:ext cx="787400" cy="774700"/>
          </a:xfrm>
          <a:prstGeom prst="rect">
            <a:avLst/>
          </a:prstGeom>
          <a:gradFill rotWithShape="0">
            <a:gsLst>
              <a:gs pos="0">
                <a:schemeClr val="tx2"/>
              </a:gs>
              <a:gs pos="50000">
                <a:srgbClr val="FFFFFF"/>
              </a:gs>
              <a:gs pos="100000">
                <a:schemeClr val="tx2"/>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atin typeface="Helvetica" pitchFamily="-107" charset="0"/>
              <a:ea typeface="ＭＳ Ｐゴシック" pitchFamily="-107" charset="-128"/>
            </a:endParaRPr>
          </a:p>
        </p:txBody>
      </p:sp>
      <p:sp>
        <p:nvSpPr>
          <p:cNvPr id="236549" name="Rectangle 5">
            <a:extLst>
              <a:ext uri="{FF2B5EF4-FFF2-40B4-BE49-F238E27FC236}">
                <a16:creationId xmlns:a16="http://schemas.microsoft.com/office/drawing/2014/main" id="{C5976BD9-19EF-1349-AFDE-F95C7A4EEF69}"/>
              </a:ext>
            </a:extLst>
          </p:cNvPr>
          <p:cNvSpPr>
            <a:spLocks noChangeArrowheads="1"/>
          </p:cNvSpPr>
          <p:nvPr/>
        </p:nvSpPr>
        <p:spPr bwMode="auto">
          <a:xfrm>
            <a:off x="4191000" y="2108200"/>
            <a:ext cx="787400" cy="774700"/>
          </a:xfrm>
          <a:prstGeom prst="rect">
            <a:avLst/>
          </a:prstGeom>
          <a:gradFill rotWithShape="0">
            <a:gsLst>
              <a:gs pos="0">
                <a:schemeClr val="tx2"/>
              </a:gs>
              <a:gs pos="50000">
                <a:srgbClr val="FFFFFF"/>
              </a:gs>
              <a:gs pos="100000">
                <a:schemeClr val="tx2"/>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atin typeface="Helvetica" pitchFamily="-107" charset="0"/>
              <a:ea typeface="ＭＳ Ｐゴシック" pitchFamily="-107" charset="-128"/>
            </a:endParaRPr>
          </a:p>
        </p:txBody>
      </p:sp>
      <p:sp>
        <p:nvSpPr>
          <p:cNvPr id="236550" name="Rectangle 6">
            <a:extLst>
              <a:ext uri="{FF2B5EF4-FFF2-40B4-BE49-F238E27FC236}">
                <a16:creationId xmlns:a16="http://schemas.microsoft.com/office/drawing/2014/main" id="{37AEA137-AA45-984D-B2CE-1DA345744B12}"/>
              </a:ext>
            </a:extLst>
          </p:cNvPr>
          <p:cNvSpPr>
            <a:spLocks noChangeArrowheads="1"/>
          </p:cNvSpPr>
          <p:nvPr/>
        </p:nvSpPr>
        <p:spPr bwMode="auto">
          <a:xfrm>
            <a:off x="4216400" y="3378200"/>
            <a:ext cx="787400" cy="774700"/>
          </a:xfrm>
          <a:prstGeom prst="rect">
            <a:avLst/>
          </a:prstGeom>
          <a:gradFill rotWithShape="0">
            <a:gsLst>
              <a:gs pos="0">
                <a:schemeClr val="tx2"/>
              </a:gs>
              <a:gs pos="50000">
                <a:srgbClr val="FFFFFF"/>
              </a:gs>
              <a:gs pos="100000">
                <a:schemeClr val="tx2"/>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atin typeface="Helvetica" pitchFamily="-107" charset="0"/>
              <a:ea typeface="ＭＳ Ｐゴシック" pitchFamily="-107" charset="-128"/>
            </a:endParaRPr>
          </a:p>
        </p:txBody>
      </p:sp>
      <p:sp>
        <p:nvSpPr>
          <p:cNvPr id="236551" name="Rectangle 7">
            <a:extLst>
              <a:ext uri="{FF2B5EF4-FFF2-40B4-BE49-F238E27FC236}">
                <a16:creationId xmlns:a16="http://schemas.microsoft.com/office/drawing/2014/main" id="{1547E606-A3DD-1A4D-87AD-F048ED6D6801}"/>
              </a:ext>
            </a:extLst>
          </p:cNvPr>
          <p:cNvSpPr>
            <a:spLocks noChangeArrowheads="1"/>
          </p:cNvSpPr>
          <p:nvPr/>
        </p:nvSpPr>
        <p:spPr bwMode="auto">
          <a:xfrm>
            <a:off x="4229100" y="4610100"/>
            <a:ext cx="787400" cy="1003300"/>
          </a:xfrm>
          <a:prstGeom prst="rect">
            <a:avLst/>
          </a:prstGeom>
          <a:gradFill rotWithShape="0">
            <a:gsLst>
              <a:gs pos="0">
                <a:schemeClr val="tx2"/>
              </a:gs>
              <a:gs pos="50000">
                <a:srgbClr val="FFFFFF"/>
              </a:gs>
              <a:gs pos="100000">
                <a:schemeClr val="tx2"/>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atin typeface="Helvetica" pitchFamily="-107" charset="0"/>
              <a:ea typeface="ＭＳ Ｐゴシック" pitchFamily="-107" charset="-128"/>
            </a:endParaRPr>
          </a:p>
        </p:txBody>
      </p:sp>
      <p:sp>
        <p:nvSpPr>
          <p:cNvPr id="9224" name="Oval 8">
            <a:extLst>
              <a:ext uri="{FF2B5EF4-FFF2-40B4-BE49-F238E27FC236}">
                <a16:creationId xmlns:a16="http://schemas.microsoft.com/office/drawing/2014/main" id="{530630B9-94F1-4145-9F71-F9EED833DE61}"/>
              </a:ext>
            </a:extLst>
          </p:cNvPr>
          <p:cNvSpPr>
            <a:spLocks noChangeArrowheads="1"/>
          </p:cNvSpPr>
          <p:nvPr/>
        </p:nvSpPr>
        <p:spPr bwMode="auto">
          <a:xfrm>
            <a:off x="4419600" y="2324100"/>
            <a:ext cx="279400" cy="381000"/>
          </a:xfrm>
          <a:prstGeom prst="ellipse">
            <a:avLst/>
          </a:prstGeom>
          <a:solidFill>
            <a:srgbClr val="037C03"/>
          </a:solidFill>
          <a:ln w="12700">
            <a:solidFill>
              <a:srgbClr val="000000"/>
            </a:solidFill>
            <a:round/>
            <a:headEnd type="none" w="sm" len="sm"/>
            <a:tailEnd type="none" w="med" len="lg"/>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9225" name="Line 9">
            <a:extLst>
              <a:ext uri="{FF2B5EF4-FFF2-40B4-BE49-F238E27FC236}">
                <a16:creationId xmlns:a16="http://schemas.microsoft.com/office/drawing/2014/main" id="{497611FD-1D79-F24B-9FF8-61B64F3A6902}"/>
              </a:ext>
            </a:extLst>
          </p:cNvPr>
          <p:cNvSpPr>
            <a:spLocks noChangeShapeType="1"/>
          </p:cNvSpPr>
          <p:nvPr/>
        </p:nvSpPr>
        <p:spPr bwMode="auto">
          <a:xfrm>
            <a:off x="4406900" y="2514600"/>
            <a:ext cx="292100" cy="0"/>
          </a:xfrm>
          <a:prstGeom prst="line">
            <a:avLst/>
          </a:prstGeom>
          <a:noFill/>
          <a:ln w="28575">
            <a:solidFill>
              <a:schemeClr val="accent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226" name="Oval 10">
            <a:extLst>
              <a:ext uri="{FF2B5EF4-FFF2-40B4-BE49-F238E27FC236}">
                <a16:creationId xmlns:a16="http://schemas.microsoft.com/office/drawing/2014/main" id="{9558FFAA-49AD-1B48-9140-4FBBF20D7CE6}"/>
              </a:ext>
            </a:extLst>
          </p:cNvPr>
          <p:cNvSpPr>
            <a:spLocks noChangeArrowheads="1"/>
          </p:cNvSpPr>
          <p:nvPr/>
        </p:nvSpPr>
        <p:spPr bwMode="auto">
          <a:xfrm>
            <a:off x="4483100" y="3556000"/>
            <a:ext cx="279400" cy="381000"/>
          </a:xfrm>
          <a:prstGeom prst="ellipse">
            <a:avLst/>
          </a:prstGeom>
          <a:solidFill>
            <a:srgbClr val="037C03"/>
          </a:solidFill>
          <a:ln w="12700">
            <a:solidFill>
              <a:srgbClr val="000000"/>
            </a:solidFill>
            <a:round/>
            <a:headEnd type="none" w="sm" len="sm"/>
            <a:tailEnd type="none" w="med" len="lg"/>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9227" name="Line 11">
            <a:extLst>
              <a:ext uri="{FF2B5EF4-FFF2-40B4-BE49-F238E27FC236}">
                <a16:creationId xmlns:a16="http://schemas.microsoft.com/office/drawing/2014/main" id="{655047A6-4165-194C-BD93-69067BB25DE1}"/>
              </a:ext>
            </a:extLst>
          </p:cNvPr>
          <p:cNvSpPr>
            <a:spLocks noChangeShapeType="1"/>
          </p:cNvSpPr>
          <p:nvPr/>
        </p:nvSpPr>
        <p:spPr bwMode="auto">
          <a:xfrm>
            <a:off x="4470400" y="3746500"/>
            <a:ext cx="292100" cy="0"/>
          </a:xfrm>
          <a:prstGeom prst="line">
            <a:avLst/>
          </a:prstGeom>
          <a:noFill/>
          <a:ln w="28575">
            <a:solidFill>
              <a:schemeClr val="accent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228" name="Oval 12">
            <a:extLst>
              <a:ext uri="{FF2B5EF4-FFF2-40B4-BE49-F238E27FC236}">
                <a16:creationId xmlns:a16="http://schemas.microsoft.com/office/drawing/2014/main" id="{3A73340F-E677-8445-A7F2-DE1A785F18E2}"/>
              </a:ext>
            </a:extLst>
          </p:cNvPr>
          <p:cNvSpPr>
            <a:spLocks noChangeArrowheads="1"/>
          </p:cNvSpPr>
          <p:nvPr/>
        </p:nvSpPr>
        <p:spPr bwMode="auto">
          <a:xfrm>
            <a:off x="4470400" y="4660900"/>
            <a:ext cx="279400" cy="381000"/>
          </a:xfrm>
          <a:prstGeom prst="ellipse">
            <a:avLst/>
          </a:prstGeom>
          <a:solidFill>
            <a:srgbClr val="037C03"/>
          </a:solidFill>
          <a:ln w="12700">
            <a:solidFill>
              <a:srgbClr val="000000"/>
            </a:solidFill>
            <a:round/>
            <a:headEnd type="none" w="sm" len="sm"/>
            <a:tailEnd type="none" w="med" len="lg"/>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9229" name="Line 13">
            <a:extLst>
              <a:ext uri="{FF2B5EF4-FFF2-40B4-BE49-F238E27FC236}">
                <a16:creationId xmlns:a16="http://schemas.microsoft.com/office/drawing/2014/main" id="{E6CA5761-DBCB-9B41-A175-05D132083265}"/>
              </a:ext>
            </a:extLst>
          </p:cNvPr>
          <p:cNvSpPr>
            <a:spLocks noChangeShapeType="1"/>
          </p:cNvSpPr>
          <p:nvPr/>
        </p:nvSpPr>
        <p:spPr bwMode="auto">
          <a:xfrm>
            <a:off x="4457700" y="4851400"/>
            <a:ext cx="292100" cy="0"/>
          </a:xfrm>
          <a:prstGeom prst="line">
            <a:avLst/>
          </a:prstGeom>
          <a:noFill/>
          <a:ln w="28575">
            <a:solidFill>
              <a:schemeClr val="accent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230" name="Oval 14">
            <a:extLst>
              <a:ext uri="{FF2B5EF4-FFF2-40B4-BE49-F238E27FC236}">
                <a16:creationId xmlns:a16="http://schemas.microsoft.com/office/drawing/2014/main" id="{A4CC09A4-1552-A649-A82A-E14B87CE4035}"/>
              </a:ext>
            </a:extLst>
          </p:cNvPr>
          <p:cNvSpPr>
            <a:spLocks noChangeArrowheads="1"/>
          </p:cNvSpPr>
          <p:nvPr/>
        </p:nvSpPr>
        <p:spPr bwMode="auto">
          <a:xfrm>
            <a:off x="4495800" y="5168900"/>
            <a:ext cx="279400" cy="381000"/>
          </a:xfrm>
          <a:prstGeom prst="ellipse">
            <a:avLst/>
          </a:prstGeom>
          <a:solidFill>
            <a:srgbClr val="037C03"/>
          </a:solidFill>
          <a:ln w="12700">
            <a:solidFill>
              <a:srgbClr val="000000"/>
            </a:solidFill>
            <a:round/>
            <a:headEnd type="none" w="sm" len="sm"/>
            <a:tailEnd type="none" w="med" len="lg"/>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9231" name="Line 15">
            <a:extLst>
              <a:ext uri="{FF2B5EF4-FFF2-40B4-BE49-F238E27FC236}">
                <a16:creationId xmlns:a16="http://schemas.microsoft.com/office/drawing/2014/main" id="{0E29779A-1F11-2E4C-BF70-4296BA5F0BE8}"/>
              </a:ext>
            </a:extLst>
          </p:cNvPr>
          <p:cNvSpPr>
            <a:spLocks noChangeShapeType="1"/>
          </p:cNvSpPr>
          <p:nvPr/>
        </p:nvSpPr>
        <p:spPr bwMode="auto">
          <a:xfrm>
            <a:off x="4483100" y="5359400"/>
            <a:ext cx="292100" cy="0"/>
          </a:xfrm>
          <a:prstGeom prst="line">
            <a:avLst/>
          </a:prstGeom>
          <a:noFill/>
          <a:ln w="28575">
            <a:solidFill>
              <a:schemeClr val="accent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cxnSp>
        <p:nvCxnSpPr>
          <p:cNvPr id="9232" name="AutoShape 16">
            <a:extLst>
              <a:ext uri="{FF2B5EF4-FFF2-40B4-BE49-F238E27FC236}">
                <a16:creationId xmlns:a16="http://schemas.microsoft.com/office/drawing/2014/main" id="{4E6C79D1-D421-044E-8951-5DBE8DCC549B}"/>
              </a:ext>
            </a:extLst>
          </p:cNvPr>
          <p:cNvCxnSpPr>
            <a:cxnSpLocks noChangeShapeType="1"/>
            <a:stCxn id="9236" idx="0"/>
            <a:endCxn id="9224" idx="2"/>
          </p:cNvCxnSpPr>
          <p:nvPr/>
        </p:nvCxnSpPr>
        <p:spPr bwMode="auto">
          <a:xfrm rot="16200000">
            <a:off x="3413125" y="2079625"/>
            <a:ext cx="571500" cy="1441450"/>
          </a:xfrm>
          <a:prstGeom prst="curvedConnector2">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9233" name="AutoShape 17">
            <a:extLst>
              <a:ext uri="{FF2B5EF4-FFF2-40B4-BE49-F238E27FC236}">
                <a16:creationId xmlns:a16="http://schemas.microsoft.com/office/drawing/2014/main" id="{8AE1C920-FF11-BB44-B13A-A9C0AD88CBCB}"/>
              </a:ext>
            </a:extLst>
          </p:cNvPr>
          <p:cNvCxnSpPr>
            <a:cxnSpLocks noChangeShapeType="1"/>
            <a:stCxn id="9236" idx="3"/>
            <a:endCxn id="9227" idx="0"/>
          </p:cNvCxnSpPr>
          <p:nvPr/>
        </p:nvCxnSpPr>
        <p:spPr bwMode="auto">
          <a:xfrm>
            <a:off x="3136900" y="3249613"/>
            <a:ext cx="1333500" cy="482600"/>
          </a:xfrm>
          <a:prstGeom prst="curvedConnector2">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9234" name="AutoShape 18">
            <a:extLst>
              <a:ext uri="{FF2B5EF4-FFF2-40B4-BE49-F238E27FC236}">
                <a16:creationId xmlns:a16="http://schemas.microsoft.com/office/drawing/2014/main" id="{4FD4FC2D-4AA0-1548-BF22-50D34CA61860}"/>
              </a:ext>
            </a:extLst>
          </p:cNvPr>
          <p:cNvCxnSpPr>
            <a:cxnSpLocks noChangeShapeType="1"/>
            <a:stCxn id="9236" idx="2"/>
            <a:endCxn id="9228" idx="2"/>
          </p:cNvCxnSpPr>
          <p:nvPr/>
        </p:nvCxnSpPr>
        <p:spPr bwMode="auto">
          <a:xfrm rot="16200000" flipH="1">
            <a:off x="3004344" y="3385344"/>
            <a:ext cx="1439862" cy="1492250"/>
          </a:xfrm>
          <a:prstGeom prst="curvedConnector2">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9235" name="AutoShape 19">
            <a:extLst>
              <a:ext uri="{FF2B5EF4-FFF2-40B4-BE49-F238E27FC236}">
                <a16:creationId xmlns:a16="http://schemas.microsoft.com/office/drawing/2014/main" id="{FE4FE3C0-FDBB-3440-88F5-A884CD63E731}"/>
              </a:ext>
            </a:extLst>
          </p:cNvPr>
          <p:cNvCxnSpPr>
            <a:cxnSpLocks noChangeShapeType="1"/>
            <a:stCxn id="9236" idx="2"/>
            <a:endCxn id="9230" idx="2"/>
          </p:cNvCxnSpPr>
          <p:nvPr/>
        </p:nvCxnSpPr>
        <p:spPr bwMode="auto">
          <a:xfrm rot="16200000" flipH="1">
            <a:off x="2763044" y="3626644"/>
            <a:ext cx="1947862" cy="1517650"/>
          </a:xfrm>
          <a:prstGeom prst="curvedConnector2">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cxnSp>
      <p:sp>
        <p:nvSpPr>
          <p:cNvPr id="9236" name="Text Box 20">
            <a:extLst>
              <a:ext uri="{FF2B5EF4-FFF2-40B4-BE49-F238E27FC236}">
                <a16:creationId xmlns:a16="http://schemas.microsoft.com/office/drawing/2014/main" id="{53DAE264-EF2F-6849-B625-A8470B9221C4}"/>
              </a:ext>
            </a:extLst>
          </p:cNvPr>
          <p:cNvSpPr txBox="1">
            <a:spLocks noChangeArrowheads="1"/>
          </p:cNvSpPr>
          <p:nvPr/>
        </p:nvSpPr>
        <p:spPr bwMode="auto">
          <a:xfrm>
            <a:off x="2819400" y="3086100"/>
            <a:ext cx="317500" cy="325438"/>
          </a:xfrm>
          <a:prstGeom prst="rect">
            <a:avLst/>
          </a:prstGeom>
          <a:solidFill>
            <a:schemeClr val="bg1"/>
          </a:solidFill>
          <a:ln w="12700">
            <a:solidFill>
              <a:schemeClr val="tx1"/>
            </a:solidFill>
            <a:miter lim="800000"/>
            <a:headEnd type="none" w="sm" len="sm"/>
            <a:tailEnd type="none" w="med" len="lg"/>
          </a:ln>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600">
                <a:latin typeface="Helvetica" pitchFamily="2" charset="0"/>
              </a:rPr>
              <a:t>T</a:t>
            </a:r>
          </a:p>
        </p:txBody>
      </p:sp>
      <p:sp>
        <p:nvSpPr>
          <p:cNvPr id="9237" name="Text Box 21">
            <a:extLst>
              <a:ext uri="{FF2B5EF4-FFF2-40B4-BE49-F238E27FC236}">
                <a16:creationId xmlns:a16="http://schemas.microsoft.com/office/drawing/2014/main" id="{DFF151C8-0AEA-F542-B538-AE2629296F6F}"/>
              </a:ext>
            </a:extLst>
          </p:cNvPr>
          <p:cNvSpPr txBox="1">
            <a:spLocks noChangeArrowheads="1"/>
          </p:cNvSpPr>
          <p:nvPr/>
        </p:nvSpPr>
        <p:spPr bwMode="auto">
          <a:xfrm>
            <a:off x="4686300" y="2413001"/>
            <a:ext cx="2667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itchFamily="2" charset="0"/>
              </a:rPr>
              <a:t>A</a:t>
            </a:r>
          </a:p>
        </p:txBody>
      </p:sp>
      <p:sp>
        <p:nvSpPr>
          <p:cNvPr id="9238" name="Text Box 22">
            <a:extLst>
              <a:ext uri="{FF2B5EF4-FFF2-40B4-BE49-F238E27FC236}">
                <a16:creationId xmlns:a16="http://schemas.microsoft.com/office/drawing/2014/main" id="{19B0EB39-E872-394B-BB60-C43D8D856237}"/>
              </a:ext>
            </a:extLst>
          </p:cNvPr>
          <p:cNvSpPr txBox="1">
            <a:spLocks noChangeArrowheads="1"/>
          </p:cNvSpPr>
          <p:nvPr/>
        </p:nvSpPr>
        <p:spPr bwMode="auto">
          <a:xfrm>
            <a:off x="4165600" y="3911601"/>
            <a:ext cx="2794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latin typeface="Helvetica" pitchFamily="2" charset="0"/>
              </a:rPr>
              <a:t>Y</a:t>
            </a:r>
          </a:p>
        </p:txBody>
      </p:sp>
      <p:sp>
        <p:nvSpPr>
          <p:cNvPr id="9239" name="Text Box 23">
            <a:extLst>
              <a:ext uri="{FF2B5EF4-FFF2-40B4-BE49-F238E27FC236}">
                <a16:creationId xmlns:a16="http://schemas.microsoft.com/office/drawing/2014/main" id="{E564C49E-637A-0C46-A562-856EEFAA09EA}"/>
              </a:ext>
            </a:extLst>
          </p:cNvPr>
          <p:cNvSpPr txBox="1">
            <a:spLocks noChangeArrowheads="1"/>
          </p:cNvSpPr>
          <p:nvPr/>
        </p:nvSpPr>
        <p:spPr bwMode="auto">
          <a:xfrm>
            <a:off x="4191000" y="5372101"/>
            <a:ext cx="2794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latin typeface="Helvetica" pitchFamily="2" charset="0"/>
              </a:rPr>
              <a:t>Z</a:t>
            </a:r>
          </a:p>
        </p:txBody>
      </p:sp>
      <p:sp>
        <p:nvSpPr>
          <p:cNvPr id="9240" name="Text Box 24">
            <a:extLst>
              <a:ext uri="{FF2B5EF4-FFF2-40B4-BE49-F238E27FC236}">
                <a16:creationId xmlns:a16="http://schemas.microsoft.com/office/drawing/2014/main" id="{E92AFBE0-76AF-FB42-8979-A193A4BA06A9}"/>
              </a:ext>
            </a:extLst>
          </p:cNvPr>
          <p:cNvSpPr txBox="1">
            <a:spLocks noChangeArrowheads="1"/>
          </p:cNvSpPr>
          <p:nvPr/>
        </p:nvSpPr>
        <p:spPr bwMode="auto">
          <a:xfrm>
            <a:off x="4724400" y="3619501"/>
            <a:ext cx="2921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itchFamily="2" charset="0"/>
              </a:rPr>
              <a:t>B</a:t>
            </a:r>
          </a:p>
        </p:txBody>
      </p:sp>
      <p:sp>
        <p:nvSpPr>
          <p:cNvPr id="9241" name="Text Box 25">
            <a:extLst>
              <a:ext uri="{FF2B5EF4-FFF2-40B4-BE49-F238E27FC236}">
                <a16:creationId xmlns:a16="http://schemas.microsoft.com/office/drawing/2014/main" id="{5247EA32-4AFA-364D-9154-63BE9788656F}"/>
              </a:ext>
            </a:extLst>
          </p:cNvPr>
          <p:cNvSpPr txBox="1">
            <a:spLocks noChangeArrowheads="1"/>
          </p:cNvSpPr>
          <p:nvPr/>
        </p:nvSpPr>
        <p:spPr bwMode="auto">
          <a:xfrm>
            <a:off x="4737100" y="4711701"/>
            <a:ext cx="2794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itchFamily="2" charset="0"/>
              </a:rPr>
              <a:t>C</a:t>
            </a:r>
          </a:p>
        </p:txBody>
      </p:sp>
      <p:sp>
        <p:nvSpPr>
          <p:cNvPr id="9242" name="Text Box 26">
            <a:extLst>
              <a:ext uri="{FF2B5EF4-FFF2-40B4-BE49-F238E27FC236}">
                <a16:creationId xmlns:a16="http://schemas.microsoft.com/office/drawing/2014/main" id="{E3FCD1D3-85CD-4449-8007-01EB4858089E}"/>
              </a:ext>
            </a:extLst>
          </p:cNvPr>
          <p:cNvSpPr txBox="1">
            <a:spLocks noChangeArrowheads="1"/>
          </p:cNvSpPr>
          <p:nvPr/>
        </p:nvSpPr>
        <p:spPr bwMode="auto">
          <a:xfrm>
            <a:off x="4749800" y="5219701"/>
            <a:ext cx="3429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itchFamily="2" charset="0"/>
              </a:rPr>
              <a:t>D</a:t>
            </a:r>
          </a:p>
        </p:txBody>
      </p:sp>
      <p:sp>
        <p:nvSpPr>
          <p:cNvPr id="9294" name="Text Box 78">
            <a:extLst>
              <a:ext uri="{FF2B5EF4-FFF2-40B4-BE49-F238E27FC236}">
                <a16:creationId xmlns:a16="http://schemas.microsoft.com/office/drawing/2014/main" id="{152AD615-1027-C64D-8188-6ABB5E52229A}"/>
              </a:ext>
            </a:extLst>
          </p:cNvPr>
          <p:cNvSpPr txBox="1">
            <a:spLocks noChangeArrowheads="1"/>
          </p:cNvSpPr>
          <p:nvPr/>
        </p:nvSpPr>
        <p:spPr bwMode="auto">
          <a:xfrm>
            <a:off x="4178300" y="2578101"/>
            <a:ext cx="2794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latin typeface="Helvetica" pitchFamily="2" charset="0"/>
              </a:rPr>
              <a:t>X</a:t>
            </a:r>
          </a:p>
        </p:txBody>
      </p:sp>
      <p:sp>
        <p:nvSpPr>
          <p:cNvPr id="79" name="TextBox 78">
            <a:extLst>
              <a:ext uri="{FF2B5EF4-FFF2-40B4-BE49-F238E27FC236}">
                <a16:creationId xmlns:a16="http://schemas.microsoft.com/office/drawing/2014/main" id="{FE2D0F77-7F1D-7548-A4E6-9D60439AFB70}"/>
              </a:ext>
            </a:extLst>
          </p:cNvPr>
          <p:cNvSpPr txBox="1"/>
          <p:nvPr/>
        </p:nvSpPr>
        <p:spPr>
          <a:xfrm>
            <a:off x="7813395" y="6484492"/>
            <a:ext cx="3988464" cy="338554"/>
          </a:xfrm>
          <a:prstGeom prst="rect">
            <a:avLst/>
          </a:prstGeom>
          <a:noFill/>
        </p:spPr>
        <p:txBody>
          <a:bodyPr wrap="none" rtlCol="0">
            <a:spAutoFit/>
          </a:bodyPr>
          <a:lstStyle/>
          <a:p>
            <a:r>
              <a:rPr lang="en-US" dirty="0"/>
              <a:t>https://</a:t>
            </a:r>
            <a:r>
              <a:rPr lang="en-US" dirty="0" err="1"/>
              <a:t>www.iitg.ac.in</a:t>
            </a:r>
            <a:r>
              <a:rPr lang="en-US" dirty="0"/>
              <a:t>/</a:t>
            </a:r>
            <a:r>
              <a:rPr lang="en-US" dirty="0" err="1"/>
              <a:t>dgoswami</a:t>
            </a:r>
            <a:r>
              <a:rPr lang="en-US" dirty="0"/>
              <a:t>/cs542.html</a:t>
            </a:r>
          </a:p>
        </p:txBody>
      </p:sp>
    </p:spTree>
    <p:extLst>
      <p:ext uri="{BB962C8B-B14F-4D97-AF65-F5344CB8AC3E}">
        <p14:creationId xmlns:p14="http://schemas.microsoft.com/office/powerpoint/2010/main" val="769405719"/>
      </p:ext>
    </p:extLst>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457200" y="203200"/>
            <a:ext cx="8077200" cy="609600"/>
          </a:xfrm>
        </p:spPr>
        <p:txBody>
          <a:bodyPr>
            <a:noAutofit/>
          </a:bodyPr>
          <a:lstStyle/>
          <a:p>
            <a:r>
              <a:rPr lang="en-US" sz="3500" dirty="0"/>
              <a:t>Handling of Failures - Network Partition</a:t>
            </a:r>
          </a:p>
        </p:txBody>
      </p:sp>
      <p:sp>
        <p:nvSpPr>
          <p:cNvPr id="302083" name="Rectangle 3"/>
          <p:cNvSpPr>
            <a:spLocks noGrp="1" noChangeArrowheads="1"/>
          </p:cNvSpPr>
          <p:nvPr>
            <p:ph type="body" idx="4294967295"/>
          </p:nvPr>
        </p:nvSpPr>
        <p:spPr>
          <a:xfrm>
            <a:off x="635001" y="990600"/>
            <a:ext cx="10947398" cy="48006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bodyPr>
          <a:lstStyle/>
          <a:p>
            <a:pPr marL="342900" indent="-342900">
              <a:buFont typeface="Wingdings" panose="05000000000000000000" pitchFamily="2" charset="2"/>
              <a:buChar char="§"/>
            </a:pPr>
            <a:r>
              <a:rPr lang="en-US" sz="2400" b="0" dirty="0"/>
              <a:t>If the coordinator and all its participants remain in one partition, the failure has no effect on the commit protocol.</a:t>
            </a:r>
          </a:p>
          <a:p>
            <a:pPr marL="342900" indent="-342900">
              <a:buFont typeface="Wingdings" panose="05000000000000000000" pitchFamily="2" charset="2"/>
              <a:buChar char="§"/>
            </a:pPr>
            <a:r>
              <a:rPr lang="en-US" sz="2400" b="0" dirty="0"/>
              <a:t>If the coordinator and its participants belong to several partitions:</a:t>
            </a:r>
          </a:p>
          <a:p>
            <a:pPr marL="746483" lvl="2" indent="0">
              <a:buClr>
                <a:srgbClr val="000099"/>
              </a:buClr>
              <a:buSzPct val="102000"/>
              <a:buNone/>
            </a:pPr>
            <a:r>
              <a:rPr lang="en-US" sz="2400" b="0" dirty="0">
                <a:solidFill>
                  <a:srgbClr val="0070C0"/>
                </a:solidFill>
              </a:rPr>
              <a:t>*Sites that are not in the partition containing the coordinator think the coordinator </a:t>
            </a:r>
          </a:p>
          <a:p>
            <a:pPr marL="746483" lvl="2" indent="0">
              <a:buClr>
                <a:srgbClr val="000099"/>
              </a:buClr>
              <a:buSzPct val="102000"/>
              <a:buNone/>
            </a:pPr>
            <a:r>
              <a:rPr lang="en-US" sz="2400" b="0" dirty="0">
                <a:solidFill>
                  <a:srgbClr val="0070C0"/>
                </a:solidFill>
              </a:rPr>
              <a:t>     has failed, and execute the protocol to deal with failure of the coordinator.</a:t>
            </a:r>
          </a:p>
          <a:p>
            <a:pPr lvl="4">
              <a:buClr>
                <a:srgbClr val="006600"/>
              </a:buClr>
            </a:pPr>
            <a:r>
              <a:rPr lang="en-US" sz="2400" b="0" dirty="0">
                <a:solidFill>
                  <a:srgbClr val="006600"/>
                </a:solidFill>
              </a:rPr>
              <a:t>No harm results, but sites may still have to wait for decision from coordinator.</a:t>
            </a:r>
          </a:p>
          <a:p>
            <a:r>
              <a:rPr lang="en-US" sz="2400" b="0" dirty="0">
                <a:solidFill>
                  <a:srgbClr val="006600"/>
                </a:solidFill>
              </a:rPr>
              <a:t>         </a:t>
            </a:r>
            <a:br>
              <a:rPr lang="en-US" sz="2400" b="0" dirty="0">
                <a:solidFill>
                  <a:schemeClr val="accent3">
                    <a:lumMod val="50000"/>
                  </a:schemeClr>
                </a:solidFill>
              </a:rPr>
            </a:br>
            <a:r>
              <a:rPr lang="en-US" sz="2400" b="0" dirty="0">
                <a:solidFill>
                  <a:schemeClr val="accent3">
                    <a:lumMod val="50000"/>
                  </a:schemeClr>
                </a:solidFill>
              </a:rPr>
              <a:t>	</a:t>
            </a:r>
            <a:r>
              <a:rPr lang="en-US" sz="2400" b="0" dirty="0">
                <a:solidFill>
                  <a:srgbClr val="0070C0"/>
                </a:solidFill>
              </a:rPr>
              <a:t> *The coordinator and the sites which are in the same partition as the coordinator think 	that the sites in the other partition have failed, and follow the usual commit protocol.</a:t>
            </a:r>
          </a:p>
          <a:p>
            <a:pPr lvl="4">
              <a:buClr>
                <a:srgbClr val="006600"/>
              </a:buClr>
            </a:pPr>
            <a:r>
              <a:rPr lang="en-US" sz="2400" b="0" dirty="0">
                <a:solidFill>
                  <a:srgbClr val="006600"/>
                </a:solidFill>
              </a:rPr>
              <a:t>Again, no harm results</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noAutofit/>
          </a:bodyPr>
          <a:lstStyle/>
          <a:p>
            <a:r>
              <a:rPr lang="en-US" sz="3500" dirty="0"/>
              <a:t>Recovery and Concurrency Control</a:t>
            </a:r>
          </a:p>
        </p:txBody>
      </p:sp>
      <p:sp>
        <p:nvSpPr>
          <p:cNvPr id="303107" name="Rectangle 3"/>
          <p:cNvSpPr>
            <a:spLocks noGrp="1" noChangeArrowheads="1"/>
          </p:cNvSpPr>
          <p:nvPr>
            <p:ph type="body" idx="4294967295"/>
          </p:nvPr>
        </p:nvSpPr>
        <p:spPr>
          <a:xfrm>
            <a:off x="546099" y="904240"/>
            <a:ext cx="11353800" cy="5496559"/>
          </a:xfrm>
        </p:spPr>
        <p:txBody>
          <a:bodyPr>
            <a:noAutofit/>
          </a:bodyPr>
          <a:lstStyle/>
          <a:p>
            <a:pPr marL="342900" indent="-342900">
              <a:lnSpc>
                <a:spcPct val="150000"/>
              </a:lnSpc>
              <a:buFont typeface="Wingdings" panose="05000000000000000000" pitchFamily="2" charset="2"/>
              <a:buChar char="§"/>
            </a:pPr>
            <a:r>
              <a:rPr lang="en-US" sz="2300" dirty="0">
                <a:solidFill>
                  <a:srgbClr val="C00000"/>
                </a:solidFill>
              </a:rPr>
              <a:t>In-doubt transactions</a:t>
            </a:r>
            <a:r>
              <a:rPr lang="en-US" sz="2300" b="0" dirty="0">
                <a:solidFill>
                  <a:schemeClr val="tx2"/>
                </a:solidFill>
              </a:rPr>
              <a:t> </a:t>
            </a:r>
            <a:r>
              <a:rPr lang="en-US" sz="2300" dirty="0"/>
              <a:t>have a &lt;</a:t>
            </a:r>
            <a:r>
              <a:rPr lang="en-US" sz="2300" b="0" dirty="0"/>
              <a:t>ready </a:t>
            </a:r>
            <a:r>
              <a:rPr lang="en-US" sz="2300" i="1" dirty="0"/>
              <a:t>T</a:t>
            </a:r>
            <a:r>
              <a:rPr lang="en-US" sz="2300" dirty="0"/>
              <a:t>&gt;, but neither a </a:t>
            </a:r>
            <a:br>
              <a:rPr lang="en-US" sz="2300" dirty="0"/>
            </a:br>
            <a:r>
              <a:rPr lang="en-US" sz="2300" dirty="0"/>
              <a:t>&lt;</a:t>
            </a:r>
            <a:r>
              <a:rPr lang="en-US" sz="2300" b="0" dirty="0"/>
              <a:t>commit</a:t>
            </a:r>
            <a:r>
              <a:rPr lang="en-US" sz="2300" dirty="0"/>
              <a:t> </a:t>
            </a:r>
            <a:r>
              <a:rPr lang="en-US" sz="2300" i="1" dirty="0"/>
              <a:t>T</a:t>
            </a:r>
            <a:r>
              <a:rPr lang="en-US" sz="2300" dirty="0"/>
              <a:t>&gt;, nor an &lt;</a:t>
            </a:r>
            <a:r>
              <a:rPr lang="en-US" sz="2300" b="0" dirty="0"/>
              <a:t>abort</a:t>
            </a:r>
            <a:r>
              <a:rPr lang="en-US" sz="2300" dirty="0"/>
              <a:t> </a:t>
            </a:r>
            <a:r>
              <a:rPr lang="en-US" sz="2300" i="1" dirty="0"/>
              <a:t>T</a:t>
            </a:r>
            <a:r>
              <a:rPr lang="en-US" sz="2300" dirty="0"/>
              <a:t>&gt; log record.</a:t>
            </a:r>
          </a:p>
          <a:p>
            <a:pPr marL="342900" indent="-342900">
              <a:buFont typeface="Wingdings" panose="05000000000000000000" pitchFamily="2" charset="2"/>
              <a:buChar char="§"/>
            </a:pPr>
            <a:r>
              <a:rPr lang="en-US" sz="2300" dirty="0"/>
              <a:t>The recovering site must determine the commit-abort status of such transactions by contacting other sites; this can slow and potentially block recovery.</a:t>
            </a:r>
          </a:p>
          <a:p>
            <a:pPr marL="342900" indent="-342900">
              <a:buFont typeface="Wingdings" panose="05000000000000000000" pitchFamily="2" charset="2"/>
              <a:buChar char="§"/>
            </a:pPr>
            <a:r>
              <a:rPr lang="en-US" sz="2300" dirty="0"/>
              <a:t>Recovery algorithms can note lock information in the log.</a:t>
            </a:r>
          </a:p>
          <a:p>
            <a:pPr lvl="2">
              <a:buClr>
                <a:srgbClr val="006600"/>
              </a:buClr>
              <a:buFont typeface="Arial Narrow" panose="020B0606020202030204" pitchFamily="34" charset="0"/>
              <a:buChar char="–"/>
            </a:pPr>
            <a:r>
              <a:rPr lang="en-US" sz="2200" dirty="0">
                <a:solidFill>
                  <a:srgbClr val="000099"/>
                </a:solidFill>
              </a:rPr>
              <a:t>Instead of &lt;</a:t>
            </a:r>
            <a:r>
              <a:rPr lang="en-US" sz="2200" b="0" dirty="0">
                <a:solidFill>
                  <a:srgbClr val="000099"/>
                </a:solidFill>
              </a:rPr>
              <a:t>ready </a:t>
            </a:r>
            <a:r>
              <a:rPr lang="en-US" sz="2200" i="1" dirty="0">
                <a:solidFill>
                  <a:srgbClr val="000099"/>
                </a:solidFill>
              </a:rPr>
              <a:t>T</a:t>
            </a:r>
            <a:r>
              <a:rPr lang="en-US" sz="2200" dirty="0">
                <a:solidFill>
                  <a:srgbClr val="000099"/>
                </a:solidFill>
              </a:rPr>
              <a:t>&gt;, write out &lt;</a:t>
            </a:r>
            <a:r>
              <a:rPr lang="en-US" sz="2200" b="0" dirty="0">
                <a:solidFill>
                  <a:srgbClr val="000099"/>
                </a:solidFill>
              </a:rPr>
              <a:t>ready</a:t>
            </a:r>
            <a:r>
              <a:rPr lang="en-US" sz="2200" dirty="0">
                <a:solidFill>
                  <a:srgbClr val="000099"/>
                </a:solidFill>
              </a:rPr>
              <a:t> </a:t>
            </a:r>
            <a:r>
              <a:rPr lang="en-US" sz="2200" i="1" dirty="0">
                <a:solidFill>
                  <a:srgbClr val="000099"/>
                </a:solidFill>
              </a:rPr>
              <a:t>T</a:t>
            </a:r>
            <a:r>
              <a:rPr lang="en-US" sz="2200" dirty="0">
                <a:solidFill>
                  <a:srgbClr val="000099"/>
                </a:solidFill>
              </a:rPr>
              <a:t>,</a:t>
            </a:r>
            <a:r>
              <a:rPr lang="en-US" sz="2200" i="1" dirty="0">
                <a:solidFill>
                  <a:srgbClr val="000099"/>
                </a:solidFill>
              </a:rPr>
              <a:t> L</a:t>
            </a:r>
            <a:r>
              <a:rPr lang="en-US" sz="2200" dirty="0">
                <a:solidFill>
                  <a:srgbClr val="000099"/>
                </a:solidFill>
              </a:rPr>
              <a:t>&gt; </a:t>
            </a:r>
            <a:r>
              <a:rPr lang="en-US" sz="2200" i="1" dirty="0">
                <a:solidFill>
                  <a:srgbClr val="000099"/>
                </a:solidFill>
              </a:rPr>
              <a:t>L</a:t>
            </a:r>
            <a:r>
              <a:rPr lang="en-US" sz="2200" dirty="0">
                <a:solidFill>
                  <a:srgbClr val="000099"/>
                </a:solidFill>
              </a:rPr>
              <a:t> = list of locks held by </a:t>
            </a:r>
            <a:r>
              <a:rPr lang="en-US" sz="2200" i="1" dirty="0">
                <a:solidFill>
                  <a:srgbClr val="000099"/>
                </a:solidFill>
              </a:rPr>
              <a:t>T</a:t>
            </a:r>
            <a:r>
              <a:rPr lang="en-US" sz="2200" dirty="0">
                <a:solidFill>
                  <a:srgbClr val="000099"/>
                </a:solidFill>
              </a:rPr>
              <a:t> when the log is written (read locks can be omitted).</a:t>
            </a:r>
          </a:p>
          <a:p>
            <a:pPr lvl="2">
              <a:lnSpc>
                <a:spcPct val="150000"/>
              </a:lnSpc>
              <a:buClr>
                <a:srgbClr val="006600"/>
              </a:buClr>
              <a:buFont typeface="Arial Narrow" panose="020B0606020202030204" pitchFamily="34" charset="0"/>
              <a:buChar char="–"/>
            </a:pPr>
            <a:r>
              <a:rPr lang="en-US" sz="2200" dirty="0">
                <a:solidFill>
                  <a:srgbClr val="000099"/>
                </a:solidFill>
              </a:rPr>
              <a:t>For every in-doubt transaction </a:t>
            </a:r>
            <a:r>
              <a:rPr lang="en-US" sz="2200" i="1" dirty="0">
                <a:solidFill>
                  <a:srgbClr val="000099"/>
                </a:solidFill>
              </a:rPr>
              <a:t>T</a:t>
            </a:r>
            <a:r>
              <a:rPr lang="en-US" sz="2200" dirty="0">
                <a:solidFill>
                  <a:srgbClr val="000099"/>
                </a:solidFill>
              </a:rPr>
              <a:t>, all the locks noted in the </a:t>
            </a:r>
            <a:br>
              <a:rPr lang="en-US" sz="2200" dirty="0">
                <a:solidFill>
                  <a:srgbClr val="000099"/>
                </a:solidFill>
              </a:rPr>
            </a:br>
            <a:r>
              <a:rPr lang="en-US" sz="2200" dirty="0">
                <a:solidFill>
                  <a:srgbClr val="000099"/>
                </a:solidFill>
              </a:rPr>
              <a:t>&lt;</a:t>
            </a:r>
            <a:r>
              <a:rPr lang="en-US" sz="2200" b="0" dirty="0">
                <a:solidFill>
                  <a:srgbClr val="000099"/>
                </a:solidFill>
              </a:rPr>
              <a:t>ready</a:t>
            </a:r>
            <a:r>
              <a:rPr lang="en-US" sz="2200" dirty="0">
                <a:solidFill>
                  <a:srgbClr val="000099"/>
                </a:solidFill>
              </a:rPr>
              <a:t> </a:t>
            </a:r>
            <a:r>
              <a:rPr lang="en-US" sz="2200" i="1" dirty="0">
                <a:solidFill>
                  <a:srgbClr val="000099"/>
                </a:solidFill>
              </a:rPr>
              <a:t>T</a:t>
            </a:r>
            <a:r>
              <a:rPr lang="en-US" sz="2200" dirty="0">
                <a:solidFill>
                  <a:srgbClr val="000099"/>
                </a:solidFill>
              </a:rPr>
              <a:t>, </a:t>
            </a:r>
            <a:r>
              <a:rPr lang="en-US" sz="2200" i="1" dirty="0">
                <a:solidFill>
                  <a:srgbClr val="000099"/>
                </a:solidFill>
              </a:rPr>
              <a:t>L</a:t>
            </a:r>
            <a:r>
              <a:rPr lang="en-US" sz="2200" dirty="0">
                <a:solidFill>
                  <a:srgbClr val="000099"/>
                </a:solidFill>
              </a:rPr>
              <a:t>&gt; log record are reacquired.</a:t>
            </a:r>
          </a:p>
          <a:p>
            <a:pPr marL="342900" indent="-342900">
              <a:buFont typeface="Wingdings" panose="05000000000000000000" pitchFamily="2" charset="2"/>
              <a:buChar char="§"/>
            </a:pPr>
            <a:r>
              <a:rPr lang="en-US" sz="2300" dirty="0"/>
              <a:t>After lock reacquisition, transaction processing can resume; the commit or rollback of in-doubt transactions is performed concurrently with the execution of new transactions.</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t>Three Phase Commit (3PC)</a:t>
            </a:r>
          </a:p>
        </p:txBody>
      </p:sp>
      <p:sp>
        <p:nvSpPr>
          <p:cNvPr id="367619" name="Rectangle 3"/>
          <p:cNvSpPr>
            <a:spLocks noGrp="1" noChangeArrowheads="1"/>
          </p:cNvSpPr>
          <p:nvPr>
            <p:ph type="body" idx="4294967295"/>
          </p:nvPr>
        </p:nvSpPr>
        <p:spPr>
          <a:xfrm>
            <a:off x="762000" y="1009809"/>
            <a:ext cx="10820399" cy="4857591"/>
          </a:xfrm>
        </p:spPr>
        <p:txBody>
          <a:bodyPr>
            <a:normAutofit/>
          </a:bodyPr>
          <a:lstStyle/>
          <a:p>
            <a:pPr marL="342900" indent="-342900">
              <a:buFont typeface="Wingdings" panose="05000000000000000000" pitchFamily="2" charset="2"/>
              <a:buChar char="§"/>
            </a:pPr>
            <a:r>
              <a:rPr lang="en-US" sz="2400" dirty="0"/>
              <a:t>Assumptions:</a:t>
            </a:r>
          </a:p>
          <a:p>
            <a:pPr lvl="2">
              <a:buClr>
                <a:srgbClr val="000099"/>
              </a:buClr>
              <a:buFont typeface="Arial Narrow" panose="020B0606020202030204" pitchFamily="34" charset="0"/>
              <a:buChar char="–"/>
            </a:pPr>
            <a:r>
              <a:rPr lang="en-US" sz="2400" dirty="0">
                <a:solidFill>
                  <a:srgbClr val="000099"/>
                </a:solidFill>
              </a:rPr>
              <a:t>  No network partitioning</a:t>
            </a:r>
          </a:p>
          <a:p>
            <a:pPr lvl="2">
              <a:buClr>
                <a:srgbClr val="000099"/>
              </a:buClr>
              <a:buFont typeface="Arial Narrow" panose="020B0606020202030204" pitchFamily="34" charset="0"/>
              <a:buChar char="–"/>
            </a:pPr>
            <a:r>
              <a:rPr lang="en-US" sz="2400" dirty="0">
                <a:solidFill>
                  <a:srgbClr val="000099"/>
                </a:solidFill>
              </a:rPr>
              <a:t>  At any point, at least one site must be up.</a:t>
            </a:r>
          </a:p>
          <a:p>
            <a:pPr lvl="2">
              <a:buClr>
                <a:srgbClr val="000099"/>
              </a:buClr>
              <a:buFont typeface="Arial Narrow" panose="020B0606020202030204" pitchFamily="34" charset="0"/>
              <a:buChar char="–"/>
            </a:pPr>
            <a:r>
              <a:rPr lang="en-US" sz="2400" dirty="0">
                <a:solidFill>
                  <a:srgbClr val="000099"/>
                </a:solidFill>
              </a:rPr>
              <a:t>  At most K sites (participants as well as coordinator) can fail</a:t>
            </a:r>
          </a:p>
          <a:p>
            <a:endParaRPr lang="en-US" sz="2400" dirty="0"/>
          </a:p>
          <a:p>
            <a:pPr marL="342900" indent="-342900">
              <a:buFont typeface="Wingdings" panose="05000000000000000000" pitchFamily="2" charset="2"/>
              <a:buChar char="§"/>
            </a:pPr>
            <a:r>
              <a:rPr lang="en-US" sz="2400" dirty="0"/>
              <a:t>Phase 1: Obtaining Preliminary Decision: Identical to 2PC Phase 1.</a:t>
            </a:r>
          </a:p>
          <a:p>
            <a:pPr lvl="2">
              <a:buClr>
                <a:srgbClr val="000099"/>
              </a:buClr>
              <a:buFont typeface="Arial Narrow" panose="020B0606020202030204" pitchFamily="34" charset="0"/>
              <a:buChar char="–"/>
            </a:pPr>
            <a:r>
              <a:rPr lang="en-US" sz="2400" dirty="0">
                <a:solidFill>
                  <a:srgbClr val="000099"/>
                </a:solidFill>
              </a:rPr>
              <a:t>  Every site is ready to commit if instructed to do so</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noAutofit/>
          </a:bodyPr>
          <a:lstStyle/>
          <a:p>
            <a:r>
              <a:rPr lang="en-US" sz="3500" dirty="0"/>
              <a:t>Three Phase Commit (3PC)</a:t>
            </a:r>
          </a:p>
        </p:txBody>
      </p:sp>
      <p:sp>
        <p:nvSpPr>
          <p:cNvPr id="372739" name="Rectangle 3"/>
          <p:cNvSpPr>
            <a:spLocks noGrp="1" noChangeArrowheads="1"/>
          </p:cNvSpPr>
          <p:nvPr>
            <p:ph type="body" idx="4294967295"/>
          </p:nvPr>
        </p:nvSpPr>
        <p:spPr>
          <a:xfrm>
            <a:off x="762000" y="838200"/>
            <a:ext cx="10744199" cy="5715000"/>
          </a:xfrm>
        </p:spPr>
        <p:txBody>
          <a:bodyPr>
            <a:noAutofit/>
          </a:bodyPr>
          <a:lstStyle/>
          <a:p>
            <a:pPr marL="342900" indent="-342900">
              <a:buFont typeface="Wingdings" panose="05000000000000000000" pitchFamily="2" charset="2"/>
              <a:buChar char="§"/>
            </a:pPr>
            <a:r>
              <a:rPr lang="en-US" sz="2000" dirty="0"/>
              <a:t>Phase 2 of 2PC is split into 2 phases, Phase 2 and Phase 3 of 3PC</a:t>
            </a:r>
          </a:p>
          <a:p>
            <a:pPr lvl="2">
              <a:buClr>
                <a:srgbClr val="000099"/>
              </a:buClr>
              <a:buFont typeface="Arial Narrow" panose="020B0606020202030204" pitchFamily="34" charset="0"/>
              <a:buChar char="–"/>
            </a:pPr>
            <a:r>
              <a:rPr lang="en-US" sz="2000" dirty="0">
                <a:solidFill>
                  <a:srgbClr val="000099"/>
                </a:solidFill>
              </a:rPr>
              <a:t>  In phase 2 coordinator makes a decision as in 2PC (called the pre-commit </a:t>
            </a:r>
          </a:p>
          <a:p>
            <a:pPr marL="746483" lvl="2" indent="0">
              <a:buClr>
                <a:srgbClr val="000099"/>
              </a:buClr>
              <a:buNone/>
            </a:pPr>
            <a:r>
              <a:rPr lang="en-US" sz="2000" dirty="0">
                <a:solidFill>
                  <a:srgbClr val="000099"/>
                </a:solidFill>
              </a:rPr>
              <a:t>     decision) and sends pre-commit msg.</a:t>
            </a:r>
            <a:br>
              <a:rPr lang="en-US" sz="2000" dirty="0">
                <a:solidFill>
                  <a:srgbClr val="000099"/>
                </a:solidFill>
              </a:rPr>
            </a:br>
            <a:r>
              <a:rPr lang="en-US" sz="2000" dirty="0">
                <a:solidFill>
                  <a:srgbClr val="000099"/>
                </a:solidFill>
              </a:rPr>
              <a:t>   When he receives at least k replies (ack) then he starts sending commit to those sites. As he receives more acks he keeps sending commits. Hence its decision to commit is recorded in multiple (at least K) sites before final commit goes out.</a:t>
            </a:r>
          </a:p>
          <a:p>
            <a:pPr lvl="2">
              <a:buClr>
                <a:srgbClr val="000099"/>
              </a:buClr>
              <a:buFont typeface="Arial Narrow" panose="020B0606020202030204" pitchFamily="34" charset="0"/>
              <a:buChar char="–"/>
            </a:pPr>
            <a:r>
              <a:rPr lang="en-US" sz="2000" dirty="0">
                <a:solidFill>
                  <a:srgbClr val="000099"/>
                </a:solidFill>
              </a:rPr>
              <a:t>  In phase 3, coordinator sends commit/abort message to all participating sites,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Under 3PC, knowledge of pre-commit decision can be used to commit despite coordinator failure </a:t>
            </a:r>
          </a:p>
          <a:p>
            <a:pPr lvl="2">
              <a:buClr>
                <a:srgbClr val="000099"/>
              </a:buClr>
              <a:buFont typeface="Arial Narrow" panose="020B0606020202030204" pitchFamily="34" charset="0"/>
              <a:buChar char="–"/>
            </a:pPr>
            <a:r>
              <a:rPr lang="en-US" sz="2000" dirty="0">
                <a:solidFill>
                  <a:srgbClr val="000099"/>
                </a:solidFill>
              </a:rPr>
              <a:t>  Avoids blocking problem as long as </a:t>
            </a:r>
            <a:r>
              <a:rPr lang="en-US" sz="2000" dirty="0" err="1">
                <a:solidFill>
                  <a:srgbClr val="000099"/>
                </a:solidFill>
              </a:rPr>
              <a:t>upto</a:t>
            </a:r>
            <a:r>
              <a:rPr lang="en-US" sz="2000" dirty="0">
                <a:solidFill>
                  <a:srgbClr val="000099"/>
                </a:solidFill>
              </a:rPr>
              <a:t> K sites fail. If beyond k fail then blocking could happen</a:t>
            </a:r>
          </a:p>
          <a:p>
            <a:pPr marL="716142" lvl="1" indent="-342900">
              <a:buClr>
                <a:srgbClr val="000099"/>
              </a:buClr>
              <a:buFont typeface="Arial Narrow" panose="020B0606020202030204" pitchFamily="34" charset="0"/>
              <a:buChar char="–"/>
            </a:pPr>
            <a:endParaRPr lang="en-US" sz="2000" dirty="0">
              <a:solidFill>
                <a:srgbClr val="000099"/>
              </a:solidFill>
            </a:endParaRPr>
          </a:p>
          <a:p>
            <a:pPr marL="342900" indent="-342900">
              <a:buFont typeface="Wingdings" panose="05000000000000000000" pitchFamily="2" charset="2"/>
              <a:buChar char="§"/>
            </a:pPr>
            <a:r>
              <a:rPr lang="en-US" sz="2000" dirty="0"/>
              <a:t>Drawbacks:  </a:t>
            </a:r>
          </a:p>
          <a:p>
            <a:pPr lvl="2">
              <a:buClr>
                <a:srgbClr val="000099"/>
              </a:buClr>
              <a:buFont typeface="Arial Narrow" panose="020B0606020202030204" pitchFamily="34" charset="0"/>
              <a:buChar char="–"/>
            </a:pPr>
            <a:r>
              <a:rPr lang="en-US" sz="2000" dirty="0">
                <a:solidFill>
                  <a:srgbClr val="000099"/>
                </a:solidFill>
              </a:rPr>
              <a:t>  higher overheads</a:t>
            </a:r>
          </a:p>
          <a:p>
            <a:pPr lvl="2">
              <a:buClr>
                <a:srgbClr val="000099"/>
              </a:buClr>
              <a:buFont typeface="Arial Narrow" panose="020B0606020202030204" pitchFamily="34" charset="0"/>
              <a:buChar char="–"/>
            </a:pPr>
            <a:r>
              <a:rPr lang="en-US" sz="2000" dirty="0">
                <a:solidFill>
                  <a:srgbClr val="000099"/>
                </a:solidFill>
              </a:rPr>
              <a:t>  assumptions may not be satisfied in practice</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B897A4-D550-B34E-AB00-2FC0DAE4B675}"/>
              </a:ext>
            </a:extLst>
          </p:cNvPr>
          <p:cNvSpPr>
            <a:spLocks noGrp="1"/>
          </p:cNvSpPr>
          <p:nvPr>
            <p:ph type="sldNum" sz="quarter" idx="12"/>
          </p:nvPr>
        </p:nvSpPr>
        <p:spPr>
          <a:xfrm rot="16200000">
            <a:off x="11381740" y="6276342"/>
            <a:ext cx="706120" cy="304801"/>
          </a:xfrm>
        </p:spPr>
        <p:txBody>
          <a:bodyPr vert="horz" lIns="102870" tIns="51435" rIns="102870" bIns="51435" rtlCol="0" anchor="ctr">
            <a:normAutofit/>
          </a:bodyPr>
          <a:lstStyle/>
          <a:p>
            <a:pPr>
              <a:lnSpc>
                <a:spcPct val="90000"/>
              </a:lnSpc>
              <a:spcAft>
                <a:spcPts val="600"/>
              </a:spcAft>
            </a:pPr>
            <a:fld id="{D57FF334-512C-4961-B74C-619F2984D5BF}" type="slidenum">
              <a:rPr lang="en-US" sz="1400" smtClean="0"/>
              <a:pPr>
                <a:lnSpc>
                  <a:spcPct val="90000"/>
                </a:lnSpc>
                <a:spcAft>
                  <a:spcPts val="600"/>
                </a:spcAft>
              </a:pPr>
              <a:t>24</a:t>
            </a:fld>
            <a:endParaRPr lang="en-US" sz="1400"/>
          </a:p>
        </p:txBody>
      </p:sp>
      <p:pic>
        <p:nvPicPr>
          <p:cNvPr id="3" name="Picture 2" descr="Diagram&#10;&#10;Description automatically generated">
            <a:extLst>
              <a:ext uri="{FF2B5EF4-FFF2-40B4-BE49-F238E27FC236}">
                <a16:creationId xmlns:a16="http://schemas.microsoft.com/office/drawing/2014/main" id="{592214A8-E2CB-C145-BB01-9064E23EE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650" y="538982"/>
            <a:ext cx="6616700" cy="5435600"/>
          </a:xfrm>
          <a:prstGeom prst="rect">
            <a:avLst/>
          </a:prstGeom>
        </p:spPr>
      </p:pic>
      <p:sp>
        <p:nvSpPr>
          <p:cNvPr id="5" name="TextBox 4">
            <a:extLst>
              <a:ext uri="{FF2B5EF4-FFF2-40B4-BE49-F238E27FC236}">
                <a16:creationId xmlns:a16="http://schemas.microsoft.com/office/drawing/2014/main" id="{0D856B1B-43D5-DB48-ABA9-F7E94AFAD290}"/>
              </a:ext>
            </a:extLst>
          </p:cNvPr>
          <p:cNvSpPr txBox="1"/>
          <p:nvPr/>
        </p:nvSpPr>
        <p:spPr>
          <a:xfrm>
            <a:off x="8248928" y="2154823"/>
            <a:ext cx="434734" cy="338554"/>
          </a:xfrm>
          <a:prstGeom prst="rect">
            <a:avLst/>
          </a:prstGeom>
          <a:noFill/>
        </p:spPr>
        <p:txBody>
          <a:bodyPr wrap="none" rtlCol="0">
            <a:spAutoFit/>
          </a:bodyPr>
          <a:lstStyle/>
          <a:p>
            <a:r>
              <a:rPr lang="en-US" dirty="0">
                <a:solidFill>
                  <a:schemeClr val="tx2"/>
                </a:solidFill>
              </a:rPr>
              <a:t>A2</a:t>
            </a:r>
          </a:p>
        </p:txBody>
      </p:sp>
      <p:sp>
        <p:nvSpPr>
          <p:cNvPr id="6" name="TextBox 5">
            <a:extLst>
              <a:ext uri="{FF2B5EF4-FFF2-40B4-BE49-F238E27FC236}">
                <a16:creationId xmlns:a16="http://schemas.microsoft.com/office/drawing/2014/main" id="{2B5D30BB-4B6B-6948-BFCD-80D5976B30B3}"/>
              </a:ext>
            </a:extLst>
          </p:cNvPr>
          <p:cNvSpPr txBox="1"/>
          <p:nvPr/>
        </p:nvSpPr>
        <p:spPr>
          <a:xfrm>
            <a:off x="8260148" y="3945523"/>
            <a:ext cx="423514" cy="338554"/>
          </a:xfrm>
          <a:prstGeom prst="rect">
            <a:avLst/>
          </a:prstGeom>
          <a:noFill/>
        </p:spPr>
        <p:txBody>
          <a:bodyPr wrap="none" rtlCol="0">
            <a:spAutoFit/>
          </a:bodyPr>
          <a:lstStyle/>
          <a:p>
            <a:r>
              <a:rPr lang="en-US" dirty="0">
                <a:solidFill>
                  <a:schemeClr val="tx2"/>
                </a:solidFill>
              </a:rPr>
              <a:t>B1</a:t>
            </a:r>
          </a:p>
        </p:txBody>
      </p:sp>
      <p:sp>
        <p:nvSpPr>
          <p:cNvPr id="8" name="TextBox 7">
            <a:extLst>
              <a:ext uri="{FF2B5EF4-FFF2-40B4-BE49-F238E27FC236}">
                <a16:creationId xmlns:a16="http://schemas.microsoft.com/office/drawing/2014/main" id="{9AA92775-7852-1A42-8C68-247AD75B0925}"/>
              </a:ext>
            </a:extLst>
          </p:cNvPr>
          <p:cNvSpPr txBox="1"/>
          <p:nvPr/>
        </p:nvSpPr>
        <p:spPr>
          <a:xfrm>
            <a:off x="4419600" y="1676400"/>
            <a:ext cx="332142" cy="338554"/>
          </a:xfrm>
          <a:prstGeom prst="rect">
            <a:avLst/>
          </a:prstGeom>
          <a:noFill/>
        </p:spPr>
        <p:txBody>
          <a:bodyPr wrap="none" rtlCol="0">
            <a:spAutoFit/>
          </a:bodyPr>
          <a:lstStyle/>
          <a:p>
            <a:r>
              <a:rPr lang="en-US" dirty="0">
                <a:solidFill>
                  <a:schemeClr val="tx2"/>
                </a:solidFill>
              </a:rPr>
              <a:t>C</a:t>
            </a:r>
          </a:p>
        </p:txBody>
      </p:sp>
      <p:sp>
        <p:nvSpPr>
          <p:cNvPr id="10" name="TextBox 9">
            <a:extLst>
              <a:ext uri="{FF2B5EF4-FFF2-40B4-BE49-F238E27FC236}">
                <a16:creationId xmlns:a16="http://schemas.microsoft.com/office/drawing/2014/main" id="{B2C68B54-0586-324F-B563-6947D0752871}"/>
              </a:ext>
            </a:extLst>
          </p:cNvPr>
          <p:cNvSpPr txBox="1"/>
          <p:nvPr/>
        </p:nvSpPr>
        <p:spPr>
          <a:xfrm>
            <a:off x="4408380" y="3128546"/>
            <a:ext cx="434734" cy="338554"/>
          </a:xfrm>
          <a:prstGeom prst="rect">
            <a:avLst/>
          </a:prstGeom>
          <a:noFill/>
        </p:spPr>
        <p:txBody>
          <a:bodyPr wrap="none" rtlCol="0">
            <a:spAutoFit/>
          </a:bodyPr>
          <a:lstStyle/>
          <a:p>
            <a:r>
              <a:rPr lang="en-US" dirty="0">
                <a:solidFill>
                  <a:schemeClr val="tx2"/>
                </a:solidFill>
              </a:rPr>
              <a:t>D1</a:t>
            </a:r>
          </a:p>
        </p:txBody>
      </p:sp>
      <p:sp>
        <p:nvSpPr>
          <p:cNvPr id="11" name="TextBox 10">
            <a:extLst>
              <a:ext uri="{FF2B5EF4-FFF2-40B4-BE49-F238E27FC236}">
                <a16:creationId xmlns:a16="http://schemas.microsoft.com/office/drawing/2014/main" id="{63EE9E73-7D40-2343-A526-C44575943B07}"/>
              </a:ext>
            </a:extLst>
          </p:cNvPr>
          <p:cNvSpPr txBox="1"/>
          <p:nvPr/>
        </p:nvSpPr>
        <p:spPr>
          <a:xfrm>
            <a:off x="4403478" y="3741269"/>
            <a:ext cx="434734" cy="338554"/>
          </a:xfrm>
          <a:prstGeom prst="rect">
            <a:avLst/>
          </a:prstGeom>
          <a:noFill/>
        </p:spPr>
        <p:txBody>
          <a:bodyPr wrap="none" rtlCol="0">
            <a:spAutoFit/>
          </a:bodyPr>
          <a:lstStyle/>
          <a:p>
            <a:r>
              <a:rPr lang="en-US" dirty="0">
                <a:solidFill>
                  <a:schemeClr val="tx2"/>
                </a:solidFill>
              </a:rPr>
              <a:t>D2</a:t>
            </a:r>
          </a:p>
        </p:txBody>
      </p:sp>
      <p:sp>
        <p:nvSpPr>
          <p:cNvPr id="12" name="TextBox 11">
            <a:extLst>
              <a:ext uri="{FF2B5EF4-FFF2-40B4-BE49-F238E27FC236}">
                <a16:creationId xmlns:a16="http://schemas.microsoft.com/office/drawing/2014/main" id="{C49D6A23-A5B9-8443-A65E-C1194D1956F6}"/>
              </a:ext>
            </a:extLst>
          </p:cNvPr>
          <p:cNvSpPr txBox="1"/>
          <p:nvPr/>
        </p:nvSpPr>
        <p:spPr>
          <a:xfrm>
            <a:off x="8229600" y="5791200"/>
            <a:ext cx="309700" cy="338554"/>
          </a:xfrm>
          <a:prstGeom prst="rect">
            <a:avLst/>
          </a:prstGeom>
          <a:noFill/>
        </p:spPr>
        <p:txBody>
          <a:bodyPr wrap="none" rtlCol="0">
            <a:spAutoFit/>
          </a:bodyPr>
          <a:lstStyle/>
          <a:p>
            <a:r>
              <a:rPr lang="en-US" dirty="0">
                <a:solidFill>
                  <a:schemeClr val="tx2"/>
                </a:solidFill>
              </a:rPr>
              <a:t>F</a:t>
            </a:r>
          </a:p>
        </p:txBody>
      </p:sp>
      <p:sp>
        <p:nvSpPr>
          <p:cNvPr id="15" name="TextBox 14">
            <a:extLst>
              <a:ext uri="{FF2B5EF4-FFF2-40B4-BE49-F238E27FC236}">
                <a16:creationId xmlns:a16="http://schemas.microsoft.com/office/drawing/2014/main" id="{FC89C786-D0E4-0148-B1C1-4743A5D62BA7}"/>
              </a:ext>
            </a:extLst>
          </p:cNvPr>
          <p:cNvSpPr txBox="1"/>
          <p:nvPr/>
        </p:nvSpPr>
        <p:spPr>
          <a:xfrm>
            <a:off x="8240833" y="2531477"/>
            <a:ext cx="434734" cy="338554"/>
          </a:xfrm>
          <a:prstGeom prst="rect">
            <a:avLst/>
          </a:prstGeom>
          <a:noFill/>
        </p:spPr>
        <p:txBody>
          <a:bodyPr wrap="none" rtlCol="0">
            <a:spAutoFit/>
          </a:bodyPr>
          <a:lstStyle/>
          <a:p>
            <a:r>
              <a:rPr lang="en-US" dirty="0">
                <a:solidFill>
                  <a:schemeClr val="tx2"/>
                </a:solidFill>
              </a:rPr>
              <a:t>A3</a:t>
            </a:r>
          </a:p>
        </p:txBody>
      </p:sp>
      <p:sp>
        <p:nvSpPr>
          <p:cNvPr id="16" name="TextBox 15">
            <a:extLst>
              <a:ext uri="{FF2B5EF4-FFF2-40B4-BE49-F238E27FC236}">
                <a16:creationId xmlns:a16="http://schemas.microsoft.com/office/drawing/2014/main" id="{CE86AB1E-A87E-9248-BC74-D2F6D9D612B2}"/>
              </a:ext>
            </a:extLst>
          </p:cNvPr>
          <p:cNvSpPr txBox="1"/>
          <p:nvPr/>
        </p:nvSpPr>
        <p:spPr>
          <a:xfrm>
            <a:off x="8177120" y="1701969"/>
            <a:ext cx="434734" cy="338554"/>
          </a:xfrm>
          <a:prstGeom prst="rect">
            <a:avLst/>
          </a:prstGeom>
          <a:noFill/>
        </p:spPr>
        <p:txBody>
          <a:bodyPr wrap="none" rtlCol="0">
            <a:spAutoFit/>
          </a:bodyPr>
          <a:lstStyle/>
          <a:p>
            <a:r>
              <a:rPr lang="en-US" dirty="0">
                <a:solidFill>
                  <a:schemeClr val="tx2"/>
                </a:solidFill>
              </a:rPr>
              <a:t>A1</a:t>
            </a:r>
          </a:p>
        </p:txBody>
      </p:sp>
      <p:sp>
        <p:nvSpPr>
          <p:cNvPr id="18" name="TextBox 17">
            <a:extLst>
              <a:ext uri="{FF2B5EF4-FFF2-40B4-BE49-F238E27FC236}">
                <a16:creationId xmlns:a16="http://schemas.microsoft.com/office/drawing/2014/main" id="{1AC0D8C6-D2EE-794C-80A0-C3DDF482C497}"/>
              </a:ext>
            </a:extLst>
          </p:cNvPr>
          <p:cNvSpPr txBox="1"/>
          <p:nvPr/>
        </p:nvSpPr>
        <p:spPr>
          <a:xfrm>
            <a:off x="8260148" y="4445859"/>
            <a:ext cx="423514" cy="338554"/>
          </a:xfrm>
          <a:prstGeom prst="rect">
            <a:avLst/>
          </a:prstGeom>
          <a:noFill/>
        </p:spPr>
        <p:txBody>
          <a:bodyPr wrap="none" rtlCol="0">
            <a:spAutoFit/>
          </a:bodyPr>
          <a:lstStyle/>
          <a:p>
            <a:r>
              <a:rPr lang="en-US" dirty="0">
                <a:solidFill>
                  <a:schemeClr val="tx2"/>
                </a:solidFill>
              </a:rPr>
              <a:t>B2</a:t>
            </a:r>
          </a:p>
        </p:txBody>
      </p:sp>
      <p:sp>
        <p:nvSpPr>
          <p:cNvPr id="19" name="TextBox 18">
            <a:extLst>
              <a:ext uri="{FF2B5EF4-FFF2-40B4-BE49-F238E27FC236}">
                <a16:creationId xmlns:a16="http://schemas.microsoft.com/office/drawing/2014/main" id="{061299E7-2B1F-BB43-85AF-998E55C61491}"/>
              </a:ext>
            </a:extLst>
          </p:cNvPr>
          <p:cNvSpPr txBox="1"/>
          <p:nvPr/>
        </p:nvSpPr>
        <p:spPr>
          <a:xfrm>
            <a:off x="4403478" y="4787399"/>
            <a:ext cx="423514" cy="338554"/>
          </a:xfrm>
          <a:prstGeom prst="rect">
            <a:avLst/>
          </a:prstGeom>
          <a:noFill/>
        </p:spPr>
        <p:txBody>
          <a:bodyPr wrap="none" rtlCol="0">
            <a:spAutoFit/>
          </a:bodyPr>
          <a:lstStyle/>
          <a:p>
            <a:r>
              <a:rPr lang="en-US" dirty="0">
                <a:solidFill>
                  <a:schemeClr val="tx2"/>
                </a:solidFill>
              </a:rPr>
              <a:t>E1</a:t>
            </a:r>
          </a:p>
        </p:txBody>
      </p:sp>
      <p:sp>
        <p:nvSpPr>
          <p:cNvPr id="20" name="TextBox 19">
            <a:extLst>
              <a:ext uri="{FF2B5EF4-FFF2-40B4-BE49-F238E27FC236}">
                <a16:creationId xmlns:a16="http://schemas.microsoft.com/office/drawing/2014/main" id="{044B1D73-3372-434E-B648-48459D3831C8}"/>
              </a:ext>
            </a:extLst>
          </p:cNvPr>
          <p:cNvSpPr txBox="1"/>
          <p:nvPr/>
        </p:nvSpPr>
        <p:spPr>
          <a:xfrm>
            <a:off x="4377086" y="5376446"/>
            <a:ext cx="423514" cy="338554"/>
          </a:xfrm>
          <a:prstGeom prst="rect">
            <a:avLst/>
          </a:prstGeom>
          <a:noFill/>
        </p:spPr>
        <p:txBody>
          <a:bodyPr wrap="none" rtlCol="0">
            <a:spAutoFit/>
          </a:bodyPr>
          <a:lstStyle/>
          <a:p>
            <a:r>
              <a:rPr lang="en-US" dirty="0">
                <a:solidFill>
                  <a:schemeClr val="tx2"/>
                </a:solidFill>
              </a:rPr>
              <a:t>E2</a:t>
            </a:r>
          </a:p>
        </p:txBody>
      </p:sp>
    </p:spTree>
    <p:extLst>
      <p:ext uri="{BB962C8B-B14F-4D97-AF65-F5344CB8AC3E}">
        <p14:creationId xmlns:p14="http://schemas.microsoft.com/office/powerpoint/2010/main" val="3251452308"/>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Handling of Failures - Site Failure</a:t>
            </a:r>
          </a:p>
        </p:txBody>
      </p:sp>
      <p:sp>
        <p:nvSpPr>
          <p:cNvPr id="300035" name="Rectangle 3"/>
          <p:cNvSpPr>
            <a:spLocks noGrp="1" noChangeArrowheads="1"/>
          </p:cNvSpPr>
          <p:nvPr>
            <p:ph type="body" idx="4294967295"/>
          </p:nvPr>
        </p:nvSpPr>
        <p:spPr>
          <a:xfrm>
            <a:off x="609601" y="838200"/>
            <a:ext cx="10820399" cy="5638801"/>
          </a:xfrm>
        </p:spPr>
        <p:txBody>
          <a:bodyPr>
            <a:noAutofit/>
          </a:bodyPr>
          <a:lstStyle/>
          <a:p>
            <a:pPr>
              <a:buFontTx/>
              <a:buNone/>
            </a:pPr>
            <a:r>
              <a:rPr lang="en-US" sz="2000" dirty="0"/>
              <a:t>When site </a:t>
            </a:r>
            <a:r>
              <a:rPr lang="en-US" sz="2000" i="1" dirty="0"/>
              <a:t>S</a:t>
            </a:r>
            <a:r>
              <a:rPr lang="en-US" sz="2000" i="1" baseline="-25000" dirty="0"/>
              <a:t>i</a:t>
            </a:r>
            <a:r>
              <a:rPr lang="en-US" sz="2000" i="1" dirty="0"/>
              <a:t> </a:t>
            </a:r>
            <a:r>
              <a:rPr lang="en-US" sz="2000" dirty="0"/>
              <a:t>recovers, it examines its log to determine the fate of transactions active at the time of the failure.</a:t>
            </a:r>
          </a:p>
          <a:p>
            <a:pPr marL="716142" lvl="1" indent="-342900">
              <a:lnSpc>
                <a:spcPct val="150000"/>
              </a:lnSpc>
              <a:spcBef>
                <a:spcPts val="0"/>
              </a:spcBef>
              <a:buClrTx/>
              <a:buFont typeface="Wingdings" panose="05000000000000000000" pitchFamily="2" charset="2"/>
              <a:buChar char="§"/>
            </a:pPr>
            <a:r>
              <a:rPr lang="en-US" sz="2000" dirty="0" err="1">
                <a:solidFill>
                  <a:schemeClr val="tx2"/>
                </a:solidFill>
              </a:rPr>
              <a:t>F:</a:t>
            </a:r>
            <a:r>
              <a:rPr lang="en-US" sz="2000" dirty="0" err="1"/>
              <a:t>Log</a:t>
            </a:r>
            <a:r>
              <a:rPr lang="en-US" sz="2000" dirty="0"/>
              <a:t> contain &lt;</a:t>
            </a:r>
            <a:r>
              <a:rPr lang="en-US" sz="2000" b="0" dirty="0"/>
              <a:t>commit </a:t>
            </a:r>
            <a:r>
              <a:rPr lang="en-US" sz="2000" i="1" dirty="0"/>
              <a:t>T</a:t>
            </a:r>
            <a:r>
              <a:rPr lang="en-US" sz="2000" dirty="0"/>
              <a:t>&gt; record: site executes </a:t>
            </a:r>
            <a:r>
              <a:rPr lang="en-US" sz="2000" b="0" dirty="0"/>
              <a:t>redo </a:t>
            </a:r>
            <a:r>
              <a:rPr lang="en-US" sz="2000" dirty="0"/>
              <a:t>(</a:t>
            </a:r>
            <a:r>
              <a:rPr lang="en-US" sz="2000" i="1" dirty="0"/>
              <a:t>T</a:t>
            </a:r>
            <a:r>
              <a:rPr lang="en-US" sz="2000" dirty="0"/>
              <a:t>)</a:t>
            </a:r>
            <a:r>
              <a:rPr lang="en-US" sz="2000" i="1" dirty="0"/>
              <a:t> *copies from log to </a:t>
            </a:r>
            <a:r>
              <a:rPr lang="en-US" sz="2000" i="1" dirty="0" err="1"/>
              <a:t>db</a:t>
            </a:r>
            <a:endParaRPr lang="en-US" sz="2000" i="1" dirty="0"/>
          </a:p>
          <a:p>
            <a:pPr marL="716142" lvl="1" indent="-342900">
              <a:lnSpc>
                <a:spcPct val="150000"/>
              </a:lnSpc>
              <a:spcBef>
                <a:spcPts val="0"/>
              </a:spcBef>
              <a:buClrTx/>
              <a:buFont typeface="Wingdings" panose="05000000000000000000" pitchFamily="2" charset="2"/>
              <a:buChar char="§"/>
            </a:pPr>
            <a:r>
              <a:rPr lang="en-US" sz="2000" dirty="0">
                <a:solidFill>
                  <a:schemeClr val="tx2"/>
                </a:solidFill>
              </a:rPr>
              <a:t>F: </a:t>
            </a:r>
            <a:r>
              <a:rPr lang="en-US" sz="2000" dirty="0"/>
              <a:t>Log contains &lt;</a:t>
            </a:r>
            <a:r>
              <a:rPr lang="en-US" sz="2000" b="0" dirty="0"/>
              <a:t>abort </a:t>
            </a:r>
            <a:r>
              <a:rPr lang="en-US" sz="2000" i="1" dirty="0"/>
              <a:t>T</a:t>
            </a:r>
            <a:r>
              <a:rPr lang="en-US" sz="2000" dirty="0"/>
              <a:t>&gt; record: site executes </a:t>
            </a:r>
            <a:r>
              <a:rPr lang="en-US" sz="2000" b="0" dirty="0"/>
              <a:t>undo </a:t>
            </a:r>
            <a:r>
              <a:rPr lang="en-US" sz="2000" dirty="0"/>
              <a:t>(</a:t>
            </a:r>
            <a:r>
              <a:rPr lang="en-US" sz="2000" i="1" dirty="0"/>
              <a:t>T</a:t>
            </a:r>
            <a:r>
              <a:rPr lang="en-US" sz="2000" dirty="0"/>
              <a:t>)</a:t>
            </a:r>
            <a:r>
              <a:rPr lang="en-US" sz="2000" i="1" dirty="0"/>
              <a:t> *remove from log </a:t>
            </a:r>
            <a:endParaRPr lang="en-US" sz="2000" dirty="0"/>
          </a:p>
          <a:p>
            <a:pPr marL="716142" lvl="1" indent="-342900">
              <a:lnSpc>
                <a:spcPct val="150000"/>
              </a:lnSpc>
              <a:spcBef>
                <a:spcPts val="0"/>
              </a:spcBef>
              <a:buClrTx/>
              <a:buFont typeface="Wingdings" panose="05000000000000000000" pitchFamily="2" charset="2"/>
              <a:buChar char="§"/>
            </a:pPr>
            <a:r>
              <a:rPr lang="en-US" sz="2000" dirty="0">
                <a:solidFill>
                  <a:schemeClr val="tx2"/>
                </a:solidFill>
              </a:rPr>
              <a:t>A3: </a:t>
            </a:r>
            <a:r>
              <a:rPr lang="en-US" sz="2000" dirty="0"/>
              <a:t>Log contains &lt;</a:t>
            </a:r>
            <a:r>
              <a:rPr lang="en-US" sz="2000" b="0" dirty="0"/>
              <a:t>ready </a:t>
            </a:r>
            <a:r>
              <a:rPr lang="en-US" sz="2000" i="1" dirty="0"/>
              <a:t>T</a:t>
            </a:r>
            <a:r>
              <a:rPr lang="en-US" sz="2000" dirty="0"/>
              <a:t>&gt; record: site must consult C</a:t>
            </a:r>
            <a:r>
              <a:rPr lang="en-US" sz="2000" i="1" baseline="-25000" dirty="0"/>
              <a:t>i</a:t>
            </a:r>
            <a:r>
              <a:rPr lang="en-US" sz="2000" dirty="0"/>
              <a:t> to determine the fate of </a:t>
            </a:r>
            <a:r>
              <a:rPr lang="en-US" sz="2000" i="1" dirty="0"/>
              <a:t>T</a:t>
            </a:r>
            <a:r>
              <a:rPr lang="en-US" sz="2000" dirty="0"/>
              <a:t>.</a:t>
            </a:r>
          </a:p>
          <a:p>
            <a:pPr lvl="3">
              <a:lnSpc>
                <a:spcPct val="150000"/>
              </a:lnSpc>
              <a:spcBef>
                <a:spcPts val="0"/>
              </a:spcBef>
              <a:buClr>
                <a:srgbClr val="000099"/>
              </a:buClr>
              <a:buFont typeface="Arial Narrow" panose="020B0606020202030204" pitchFamily="34" charset="0"/>
              <a:buChar char="–"/>
            </a:pPr>
            <a:r>
              <a:rPr lang="en-US" sz="2000" dirty="0">
                <a:solidFill>
                  <a:srgbClr val="000099"/>
                </a:solidFill>
              </a:rPr>
              <a:t>  If </a:t>
            </a:r>
            <a:r>
              <a:rPr lang="en-US" sz="2000" i="1" dirty="0">
                <a:solidFill>
                  <a:srgbClr val="000099"/>
                </a:solidFill>
              </a:rPr>
              <a:t>T</a:t>
            </a:r>
            <a:r>
              <a:rPr lang="en-US" sz="2000" dirty="0">
                <a:solidFill>
                  <a:srgbClr val="000099"/>
                </a:solidFill>
              </a:rPr>
              <a:t> committed, redo (</a:t>
            </a:r>
            <a:r>
              <a:rPr lang="en-US" sz="2000" i="1" dirty="0">
                <a:solidFill>
                  <a:srgbClr val="000099"/>
                </a:solidFill>
              </a:rPr>
              <a:t>T</a:t>
            </a:r>
            <a:r>
              <a:rPr lang="en-US" sz="2000" dirty="0">
                <a:solidFill>
                  <a:srgbClr val="000099"/>
                </a:solidFill>
              </a:rPr>
              <a:t>)</a:t>
            </a:r>
          </a:p>
          <a:p>
            <a:pPr lvl="3">
              <a:lnSpc>
                <a:spcPct val="150000"/>
              </a:lnSpc>
              <a:spcBef>
                <a:spcPts val="0"/>
              </a:spcBef>
              <a:buClr>
                <a:srgbClr val="000099"/>
              </a:buClr>
              <a:buFont typeface="Arial Narrow" panose="020B0606020202030204" pitchFamily="34" charset="0"/>
              <a:buChar char="–"/>
            </a:pPr>
            <a:r>
              <a:rPr lang="en-US" sz="2000" dirty="0">
                <a:solidFill>
                  <a:srgbClr val="000099"/>
                </a:solidFill>
              </a:rPr>
              <a:t>  If </a:t>
            </a:r>
            <a:r>
              <a:rPr lang="en-US" sz="2000" i="1" dirty="0">
                <a:solidFill>
                  <a:srgbClr val="000099"/>
                </a:solidFill>
              </a:rPr>
              <a:t>T </a:t>
            </a:r>
            <a:r>
              <a:rPr lang="en-US" sz="2000" dirty="0">
                <a:solidFill>
                  <a:srgbClr val="000099"/>
                </a:solidFill>
              </a:rPr>
              <a:t>aborted, undo (</a:t>
            </a:r>
            <a:r>
              <a:rPr lang="en-US" sz="2000" i="1" dirty="0">
                <a:solidFill>
                  <a:srgbClr val="000099"/>
                </a:solidFill>
              </a:rPr>
              <a:t>T</a:t>
            </a:r>
            <a:r>
              <a:rPr lang="en-US" sz="2000" dirty="0">
                <a:solidFill>
                  <a:srgbClr val="000099"/>
                </a:solidFill>
              </a:rPr>
              <a:t>)</a:t>
            </a:r>
          </a:p>
          <a:p>
            <a:pPr marL="716142" lvl="1" indent="-342900">
              <a:lnSpc>
                <a:spcPct val="150000"/>
              </a:lnSpc>
              <a:spcBef>
                <a:spcPts val="0"/>
              </a:spcBef>
              <a:buClrTx/>
              <a:buFont typeface="Wingdings" panose="05000000000000000000" pitchFamily="2" charset="2"/>
              <a:buChar char="§"/>
            </a:pPr>
            <a:r>
              <a:rPr lang="en-US" sz="2000" dirty="0">
                <a:solidFill>
                  <a:schemeClr val="tx2"/>
                </a:solidFill>
              </a:rPr>
              <a:t>A1 A2: (includes (a) After &lt;prepare T&gt; before &lt;ready t&gt; and (b) Before &lt;prepare T&gt;)</a:t>
            </a:r>
            <a:br>
              <a:rPr lang="en-US" sz="2000" dirty="0">
                <a:solidFill>
                  <a:schemeClr val="tx2"/>
                </a:solidFill>
              </a:rPr>
            </a:br>
            <a:r>
              <a:rPr lang="en-US" sz="2000" dirty="0"/>
              <a:t>The log contains no control records concerning </a:t>
            </a:r>
            <a:r>
              <a:rPr lang="en-US" sz="2000" i="1" dirty="0"/>
              <a:t>T</a:t>
            </a:r>
            <a:r>
              <a:rPr lang="en-US" sz="2000" dirty="0"/>
              <a:t> replies that </a:t>
            </a:r>
            <a:r>
              <a:rPr lang="en-US" sz="2000" dirty="0" err="1"/>
              <a:t>S</a:t>
            </a:r>
            <a:r>
              <a:rPr lang="en-US" sz="2000" baseline="-25000" dirty="0" err="1"/>
              <a:t>k</a:t>
            </a:r>
            <a:r>
              <a:rPr lang="en-US" sz="2000" dirty="0"/>
              <a:t> failed before responding to the  </a:t>
            </a:r>
            <a:r>
              <a:rPr lang="en-US" sz="2000" b="0" dirty="0"/>
              <a:t>prepare </a:t>
            </a:r>
            <a:r>
              <a:rPr lang="en-US" sz="2000" i="1" dirty="0"/>
              <a:t>T </a:t>
            </a:r>
            <a:r>
              <a:rPr lang="en-US" sz="2000" dirty="0"/>
              <a:t>message from C</a:t>
            </a:r>
            <a:r>
              <a:rPr lang="en-US" sz="2000" baseline="-25000" dirty="0"/>
              <a:t>i </a:t>
            </a:r>
            <a:endParaRPr lang="en-US" sz="2000" dirty="0"/>
          </a:p>
          <a:p>
            <a:pPr lvl="3">
              <a:lnSpc>
                <a:spcPct val="150000"/>
              </a:lnSpc>
              <a:spcBef>
                <a:spcPts val="0"/>
              </a:spcBef>
              <a:buClr>
                <a:srgbClr val="000099"/>
              </a:buClr>
              <a:buFont typeface="Arial Narrow" panose="020B0606020202030204" pitchFamily="34" charset="0"/>
              <a:buChar char="–"/>
            </a:pPr>
            <a:r>
              <a:rPr lang="en-US" sz="2000" dirty="0">
                <a:solidFill>
                  <a:srgbClr val="000099"/>
                </a:solidFill>
              </a:rPr>
              <a:t>  since the failure of </a:t>
            </a:r>
            <a:r>
              <a:rPr lang="en-US" sz="2000" i="1" dirty="0" err="1">
                <a:solidFill>
                  <a:srgbClr val="000099"/>
                </a:solidFill>
              </a:rPr>
              <a:t>S</a:t>
            </a:r>
            <a:r>
              <a:rPr lang="en-US" sz="2000" i="1" baseline="-25000" dirty="0" err="1">
                <a:solidFill>
                  <a:srgbClr val="000099"/>
                </a:solidFill>
              </a:rPr>
              <a:t>k</a:t>
            </a:r>
            <a:r>
              <a:rPr lang="en-US" sz="2000" i="1" baseline="-25000" dirty="0">
                <a:solidFill>
                  <a:srgbClr val="000099"/>
                </a:solidFill>
              </a:rPr>
              <a:t> </a:t>
            </a:r>
            <a:r>
              <a:rPr lang="en-US" sz="2000" dirty="0">
                <a:solidFill>
                  <a:srgbClr val="000099"/>
                </a:solidFill>
              </a:rPr>
              <a:t>precludes the sending of such a  response </a:t>
            </a:r>
            <a:r>
              <a:rPr lang="en-US" sz="2000" i="1" dirty="0">
                <a:solidFill>
                  <a:srgbClr val="000099"/>
                </a:solidFill>
              </a:rPr>
              <a:t>C</a:t>
            </a:r>
            <a:r>
              <a:rPr lang="en-US" sz="2000" i="1" baseline="-25000" dirty="0">
                <a:solidFill>
                  <a:srgbClr val="000099"/>
                </a:solidFill>
              </a:rPr>
              <a:t>1 </a:t>
            </a:r>
            <a:r>
              <a:rPr lang="en-US" sz="2000" dirty="0">
                <a:solidFill>
                  <a:srgbClr val="000099"/>
                </a:solidFill>
              </a:rPr>
              <a:t>must abort </a:t>
            </a:r>
            <a:r>
              <a:rPr lang="en-US" sz="2000" i="1" dirty="0">
                <a:solidFill>
                  <a:srgbClr val="000099"/>
                </a:solidFill>
              </a:rPr>
              <a:t>T</a:t>
            </a:r>
            <a:endParaRPr lang="en-US" sz="2000" dirty="0">
              <a:solidFill>
                <a:srgbClr val="000099"/>
              </a:solidFill>
            </a:endParaRPr>
          </a:p>
          <a:p>
            <a:pPr lvl="3">
              <a:lnSpc>
                <a:spcPct val="150000"/>
              </a:lnSpc>
              <a:spcBef>
                <a:spcPts val="0"/>
              </a:spcBef>
              <a:buClr>
                <a:srgbClr val="000099"/>
              </a:buClr>
              <a:buFont typeface="Arial Narrow" panose="020B0606020202030204" pitchFamily="34" charset="0"/>
              <a:buChar char="–"/>
            </a:pPr>
            <a:r>
              <a:rPr lang="en-US" sz="2000" i="1" dirty="0">
                <a:solidFill>
                  <a:srgbClr val="000099"/>
                </a:solidFill>
              </a:rPr>
              <a:t>  </a:t>
            </a:r>
            <a:r>
              <a:rPr lang="en-US" sz="2000" i="1" dirty="0" err="1">
                <a:solidFill>
                  <a:srgbClr val="000099"/>
                </a:solidFill>
              </a:rPr>
              <a:t>S</a:t>
            </a:r>
            <a:r>
              <a:rPr lang="en-US" sz="2000" i="1" baseline="-25000" dirty="0" err="1">
                <a:solidFill>
                  <a:srgbClr val="000099"/>
                </a:solidFill>
              </a:rPr>
              <a:t>k</a:t>
            </a:r>
            <a:r>
              <a:rPr lang="en-US" sz="2000" i="1" baseline="-25000" dirty="0">
                <a:solidFill>
                  <a:srgbClr val="000099"/>
                </a:solidFill>
              </a:rPr>
              <a:t> </a:t>
            </a:r>
            <a:r>
              <a:rPr lang="en-US" sz="2000" dirty="0">
                <a:solidFill>
                  <a:srgbClr val="000099"/>
                </a:solidFill>
              </a:rPr>
              <a:t>must execute </a:t>
            </a:r>
            <a:r>
              <a:rPr lang="en-US" sz="2000" b="0" dirty="0">
                <a:solidFill>
                  <a:srgbClr val="000099"/>
                </a:solidFill>
              </a:rPr>
              <a:t>undo </a:t>
            </a:r>
            <a:r>
              <a:rPr lang="en-US" sz="2000" dirty="0">
                <a:solidFill>
                  <a:srgbClr val="000099"/>
                </a:solidFill>
              </a:rPr>
              <a:t>(</a:t>
            </a:r>
            <a:r>
              <a:rPr lang="en-US" sz="2000" i="1" dirty="0">
                <a:solidFill>
                  <a:srgbClr val="000099"/>
                </a:solidFill>
              </a:rPr>
              <a:t>T</a:t>
            </a:r>
            <a:r>
              <a:rPr lang="en-US" sz="2000" dirty="0">
                <a:solidFill>
                  <a:srgbClr val="000099"/>
                </a:solidFill>
              </a:rPr>
              <a:t>) </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25</a:t>
            </a:fld>
            <a:endParaRPr lang="en-US"/>
          </a:p>
        </p:txBody>
      </p:sp>
    </p:spTree>
    <p:extLst>
      <p:ext uri="{BB962C8B-B14F-4D97-AF65-F5344CB8AC3E}">
        <p14:creationId xmlns:p14="http://schemas.microsoft.com/office/powerpoint/2010/main" val="1340207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Handling of Failures - Site Failure</a:t>
            </a:r>
          </a:p>
        </p:txBody>
      </p:sp>
      <p:sp>
        <p:nvSpPr>
          <p:cNvPr id="300035" name="Rectangle 3"/>
          <p:cNvSpPr>
            <a:spLocks noGrp="1" noChangeArrowheads="1"/>
          </p:cNvSpPr>
          <p:nvPr>
            <p:ph type="body" idx="4294967295"/>
          </p:nvPr>
        </p:nvSpPr>
        <p:spPr>
          <a:xfrm>
            <a:off x="609601" y="838200"/>
            <a:ext cx="10820399" cy="5638801"/>
          </a:xfrm>
        </p:spPr>
        <p:txBody>
          <a:bodyPr>
            <a:noAutofit/>
          </a:bodyPr>
          <a:lstStyle/>
          <a:p>
            <a:pPr>
              <a:buFontTx/>
              <a:buNone/>
            </a:pPr>
            <a:r>
              <a:rPr lang="en-US" sz="2400" dirty="0"/>
              <a:t>When site </a:t>
            </a:r>
            <a:r>
              <a:rPr lang="en-US" sz="2400" i="1" dirty="0"/>
              <a:t>S</a:t>
            </a:r>
            <a:r>
              <a:rPr lang="en-US" sz="2400" i="1" baseline="-25000" dirty="0"/>
              <a:t>i</a:t>
            </a:r>
            <a:r>
              <a:rPr lang="en-US" sz="2400" i="1" dirty="0"/>
              <a:t> </a:t>
            </a:r>
            <a:r>
              <a:rPr lang="en-US" sz="2400" dirty="0"/>
              <a:t>recovers, it examines its log to determine the fate of transactions active at the time of the failure.</a:t>
            </a:r>
          </a:p>
          <a:p>
            <a:pPr marL="716142" lvl="1" indent="-342900">
              <a:lnSpc>
                <a:spcPct val="150000"/>
              </a:lnSpc>
              <a:spcBef>
                <a:spcPts val="0"/>
              </a:spcBef>
              <a:buClrTx/>
              <a:buFont typeface="Wingdings" panose="05000000000000000000" pitchFamily="2" charset="2"/>
              <a:buChar char="§"/>
            </a:pPr>
            <a:r>
              <a:rPr lang="en-US" sz="2400" dirty="0">
                <a:solidFill>
                  <a:schemeClr val="tx2"/>
                </a:solidFill>
              </a:rPr>
              <a:t>B1:</a:t>
            </a:r>
            <a:r>
              <a:rPr lang="en-US" sz="2400" dirty="0"/>
              <a:t>Log contain &lt;pre-</a:t>
            </a:r>
            <a:r>
              <a:rPr lang="en-US" sz="2400" b="0" dirty="0"/>
              <a:t>commit </a:t>
            </a:r>
            <a:r>
              <a:rPr lang="en-US" sz="2400" i="1" dirty="0"/>
              <a:t>T</a:t>
            </a:r>
            <a:r>
              <a:rPr lang="en-US" sz="2400" dirty="0"/>
              <a:t>&gt; record: site needs to check with coordinator since on getting k acks the coordinator could have committed.</a:t>
            </a:r>
            <a:br>
              <a:rPr lang="en-US" sz="2400" dirty="0"/>
            </a:br>
            <a:r>
              <a:rPr lang="en-US" sz="2400" dirty="0"/>
              <a:t>The transaction can also be in an abort situation if the coordinator failed after sending </a:t>
            </a:r>
            <a:r>
              <a:rPr lang="en-US" sz="2400" dirty="0" err="1"/>
              <a:t>precommit</a:t>
            </a:r>
            <a:r>
              <a:rPr lang="en-US" sz="2400" dirty="0"/>
              <a:t> to site Si(Si also had failed). So remaining sites seeing no </a:t>
            </a:r>
            <a:r>
              <a:rPr lang="en-US" sz="2400" dirty="0" err="1"/>
              <a:t>precommit</a:t>
            </a:r>
            <a:r>
              <a:rPr lang="en-US" sz="2400" dirty="0"/>
              <a:t> </a:t>
            </a:r>
            <a:r>
              <a:rPr lang="en-US" sz="2400" dirty="0" err="1"/>
              <a:t>msgs</a:t>
            </a:r>
            <a:r>
              <a:rPr lang="en-US" sz="2400" dirty="0"/>
              <a:t> among them would abort.</a:t>
            </a:r>
            <a:endParaRPr lang="en-US" sz="1500" i="1" dirty="0"/>
          </a:p>
          <a:p>
            <a:pPr marL="716142" lvl="1" indent="-342900">
              <a:lnSpc>
                <a:spcPct val="150000"/>
              </a:lnSpc>
              <a:spcBef>
                <a:spcPts val="0"/>
              </a:spcBef>
              <a:buClrTx/>
              <a:buFont typeface="Wingdings" panose="05000000000000000000" pitchFamily="2" charset="2"/>
              <a:buChar char="§"/>
            </a:pPr>
            <a:r>
              <a:rPr lang="en-US" sz="2400" dirty="0">
                <a:solidFill>
                  <a:schemeClr val="tx2"/>
                </a:solidFill>
              </a:rPr>
              <a:t>B2: </a:t>
            </a:r>
            <a:r>
              <a:rPr lang="en-US" sz="2400" dirty="0"/>
              <a:t>Log contains &lt;</a:t>
            </a:r>
            <a:r>
              <a:rPr lang="en-US" sz="2400" b="0" dirty="0"/>
              <a:t>ack </a:t>
            </a:r>
            <a:r>
              <a:rPr lang="en-US" sz="2400" i="1" dirty="0"/>
              <a:t>T</a:t>
            </a:r>
            <a:r>
              <a:rPr lang="en-US" sz="2400" dirty="0"/>
              <a:t>&gt; record: same as B1</a:t>
            </a:r>
            <a:endParaRPr lang="en-US" sz="1500" dirty="0"/>
          </a:p>
        </p:txBody>
      </p:sp>
      <p:sp>
        <p:nvSpPr>
          <p:cNvPr id="3" name="Slide Number Placeholder 2"/>
          <p:cNvSpPr>
            <a:spLocks noGrp="1"/>
          </p:cNvSpPr>
          <p:nvPr>
            <p:ph type="sldNum" sz="quarter" idx="12"/>
          </p:nvPr>
        </p:nvSpPr>
        <p:spPr/>
        <p:txBody>
          <a:bodyPr/>
          <a:lstStyle/>
          <a:p>
            <a:fld id="{D57FF334-512C-4961-B74C-619F2984D5BF}" type="slidenum">
              <a:rPr lang="en-US" smtClean="0"/>
              <a:pPr/>
              <a:t>26</a:t>
            </a:fld>
            <a:endParaRPr lang="en-US"/>
          </a:p>
        </p:txBody>
      </p:sp>
    </p:spTree>
    <p:extLst>
      <p:ext uri="{BB962C8B-B14F-4D97-AF65-F5344CB8AC3E}">
        <p14:creationId xmlns:p14="http://schemas.microsoft.com/office/powerpoint/2010/main" val="1914341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noAutofit/>
          </a:bodyPr>
          <a:lstStyle/>
          <a:p>
            <a:r>
              <a:rPr lang="en-US" sz="3500" dirty="0"/>
              <a:t>Handling of Failures- Coordinator Failure</a:t>
            </a:r>
          </a:p>
        </p:txBody>
      </p:sp>
      <p:sp>
        <p:nvSpPr>
          <p:cNvPr id="301059" name="Rectangle 3"/>
          <p:cNvSpPr>
            <a:spLocks noGrp="1" noChangeArrowheads="1"/>
          </p:cNvSpPr>
          <p:nvPr>
            <p:ph type="body" idx="4294967295"/>
          </p:nvPr>
        </p:nvSpPr>
        <p:spPr>
          <a:xfrm>
            <a:off x="609601" y="685799"/>
            <a:ext cx="10972798" cy="5791201"/>
          </a:xfrm>
        </p:spPr>
        <p:txBody>
          <a:bodyPr>
            <a:noAutofit/>
          </a:bodyPr>
          <a:lstStyle/>
          <a:p>
            <a:pPr marL="381000" indent="-381000">
              <a:lnSpc>
                <a:spcPct val="150000"/>
              </a:lnSpc>
              <a:spcBef>
                <a:spcPts val="0"/>
              </a:spcBef>
              <a:buFont typeface="Wingdings" panose="05000000000000000000" pitchFamily="2" charset="2"/>
              <a:buChar char="§"/>
            </a:pPr>
            <a:r>
              <a:rPr lang="en-US" sz="2000" dirty="0"/>
              <a:t>If coordinator fails while the commit protocol for </a:t>
            </a:r>
            <a:r>
              <a:rPr lang="en-US" sz="2000" i="1" dirty="0"/>
              <a:t>T</a:t>
            </a:r>
            <a:r>
              <a:rPr lang="en-US" sz="2000" dirty="0"/>
              <a:t> is executing then participating sites must decide on </a:t>
            </a:r>
            <a:r>
              <a:rPr lang="en-US" sz="2000" i="1" dirty="0"/>
              <a:t>T</a:t>
            </a:r>
            <a:r>
              <a:rPr lang="en-US" sz="2000" dirty="0"/>
              <a:t>’s fate:</a:t>
            </a:r>
          </a:p>
          <a:p>
            <a:pPr marL="800100" lvl="1" indent="-342900">
              <a:lnSpc>
                <a:spcPct val="150000"/>
              </a:lnSpc>
              <a:spcBef>
                <a:spcPts val="0"/>
              </a:spcBef>
              <a:buClr>
                <a:srgbClr val="000099"/>
              </a:buClr>
              <a:buFont typeface="Monotype Sorts" charset="2"/>
              <a:buAutoNum type="arabicPeriod"/>
            </a:pPr>
            <a:r>
              <a:rPr lang="en-US" sz="2000" dirty="0">
                <a:solidFill>
                  <a:schemeClr val="tx2"/>
                </a:solidFill>
              </a:rPr>
              <a:t>E2:</a:t>
            </a:r>
            <a:r>
              <a:rPr lang="en-US" sz="2000" dirty="0">
                <a:solidFill>
                  <a:srgbClr val="000099"/>
                </a:solidFill>
              </a:rPr>
              <a:t>If an active site contains a &lt;</a:t>
            </a:r>
            <a:r>
              <a:rPr lang="en-US" sz="2000" b="0" dirty="0">
                <a:solidFill>
                  <a:srgbClr val="000099"/>
                </a:solidFill>
              </a:rPr>
              <a:t>commit </a:t>
            </a:r>
            <a:r>
              <a:rPr lang="en-US" sz="2000" i="1" dirty="0">
                <a:solidFill>
                  <a:srgbClr val="000099"/>
                </a:solidFill>
              </a:rPr>
              <a:t>T</a:t>
            </a:r>
            <a:r>
              <a:rPr lang="en-US" sz="2000" dirty="0">
                <a:solidFill>
                  <a:srgbClr val="000099"/>
                </a:solidFill>
              </a:rPr>
              <a:t>&gt; record in its log, then </a:t>
            </a:r>
            <a:r>
              <a:rPr lang="en-US" sz="2000" i="1" dirty="0">
                <a:solidFill>
                  <a:srgbClr val="000099"/>
                </a:solidFill>
              </a:rPr>
              <a:t>T</a:t>
            </a:r>
            <a:r>
              <a:rPr lang="en-US" sz="2000" dirty="0">
                <a:solidFill>
                  <a:srgbClr val="000099"/>
                </a:solidFill>
              </a:rPr>
              <a:t> must be committed.</a:t>
            </a:r>
            <a:endParaRPr lang="en-US" sz="2000" dirty="0">
              <a:solidFill>
                <a:schemeClr val="tx2"/>
              </a:solidFill>
            </a:endParaRPr>
          </a:p>
          <a:p>
            <a:pPr marL="800100" lvl="1" indent="-342900">
              <a:lnSpc>
                <a:spcPct val="150000"/>
              </a:lnSpc>
              <a:spcBef>
                <a:spcPts val="0"/>
              </a:spcBef>
              <a:buClr>
                <a:srgbClr val="000099"/>
              </a:buClr>
              <a:buFont typeface="Monotype Sorts" charset="2"/>
              <a:buAutoNum type="arabicPeriod"/>
            </a:pPr>
            <a:r>
              <a:rPr lang="en-US" sz="2000" dirty="0">
                <a:solidFill>
                  <a:schemeClr val="tx2"/>
                </a:solidFill>
              </a:rPr>
              <a:t>E2:</a:t>
            </a:r>
            <a:r>
              <a:rPr lang="en-US" sz="2000" dirty="0">
                <a:solidFill>
                  <a:srgbClr val="000099"/>
                </a:solidFill>
              </a:rPr>
              <a:t>If an active site contains an &lt;</a:t>
            </a:r>
            <a:r>
              <a:rPr lang="en-US" sz="2000" b="0" dirty="0">
                <a:solidFill>
                  <a:srgbClr val="000099"/>
                </a:solidFill>
              </a:rPr>
              <a:t>abort </a:t>
            </a:r>
            <a:r>
              <a:rPr lang="en-US" sz="2000" i="1" dirty="0">
                <a:solidFill>
                  <a:srgbClr val="000099"/>
                </a:solidFill>
              </a:rPr>
              <a:t>T</a:t>
            </a:r>
            <a:r>
              <a:rPr lang="en-US" sz="2000" dirty="0">
                <a:solidFill>
                  <a:srgbClr val="000099"/>
                </a:solidFill>
              </a:rPr>
              <a:t>&gt; record in its log, then </a:t>
            </a:r>
            <a:r>
              <a:rPr lang="en-US" sz="2000" i="1" dirty="0">
                <a:solidFill>
                  <a:srgbClr val="000099"/>
                </a:solidFill>
              </a:rPr>
              <a:t>T</a:t>
            </a:r>
            <a:r>
              <a:rPr lang="en-US" sz="2000" dirty="0">
                <a:solidFill>
                  <a:srgbClr val="000099"/>
                </a:solidFill>
              </a:rPr>
              <a:t> must be aborted.</a:t>
            </a:r>
          </a:p>
          <a:p>
            <a:pPr marL="800100" lvl="1" indent="-342900">
              <a:lnSpc>
                <a:spcPct val="150000"/>
              </a:lnSpc>
              <a:spcBef>
                <a:spcPts val="0"/>
              </a:spcBef>
              <a:buClr>
                <a:srgbClr val="000099"/>
              </a:buClr>
              <a:buFont typeface="Monotype Sorts" charset="2"/>
              <a:buAutoNum type="arabicPeriod"/>
            </a:pPr>
            <a:r>
              <a:rPr lang="en-US" sz="2000" dirty="0" err="1">
                <a:solidFill>
                  <a:schemeClr val="tx2"/>
                </a:solidFill>
              </a:rPr>
              <a:t>C:</a:t>
            </a:r>
            <a:r>
              <a:rPr lang="en-US" sz="2000" dirty="0" err="1">
                <a:solidFill>
                  <a:srgbClr val="000099"/>
                </a:solidFill>
              </a:rPr>
              <a:t>If</a:t>
            </a:r>
            <a:r>
              <a:rPr lang="en-US" sz="2000" dirty="0">
                <a:solidFill>
                  <a:srgbClr val="000099"/>
                </a:solidFill>
              </a:rPr>
              <a:t> some active participating site does not contain a &lt;</a:t>
            </a:r>
            <a:r>
              <a:rPr lang="en-US" sz="2000" b="0" dirty="0">
                <a:solidFill>
                  <a:srgbClr val="000099"/>
                </a:solidFill>
              </a:rPr>
              <a:t>ready </a:t>
            </a:r>
            <a:r>
              <a:rPr lang="en-US" sz="2000" i="1" dirty="0">
                <a:solidFill>
                  <a:srgbClr val="000099"/>
                </a:solidFill>
              </a:rPr>
              <a:t>T</a:t>
            </a:r>
            <a:r>
              <a:rPr lang="en-US" sz="2000" dirty="0">
                <a:solidFill>
                  <a:srgbClr val="000099"/>
                </a:solidFill>
              </a:rPr>
              <a:t>&gt; record in its log, then the failed coordinator </a:t>
            </a:r>
            <a:r>
              <a:rPr lang="en-US" sz="2000" i="1" dirty="0">
                <a:solidFill>
                  <a:srgbClr val="000099"/>
                </a:solidFill>
              </a:rPr>
              <a:t>C</a:t>
            </a:r>
            <a:r>
              <a:rPr lang="en-US" sz="2000" i="1" baseline="-25000" dirty="0">
                <a:solidFill>
                  <a:srgbClr val="000099"/>
                </a:solidFill>
              </a:rPr>
              <a:t>i</a:t>
            </a:r>
            <a:r>
              <a:rPr lang="en-US" sz="2000" dirty="0">
                <a:solidFill>
                  <a:srgbClr val="000099"/>
                </a:solidFill>
              </a:rPr>
              <a:t> cannot have decided to commit </a:t>
            </a:r>
            <a:r>
              <a:rPr lang="en-US" sz="2000" i="1" dirty="0">
                <a:solidFill>
                  <a:srgbClr val="000099"/>
                </a:solidFill>
              </a:rPr>
              <a:t>T</a:t>
            </a:r>
            <a:r>
              <a:rPr lang="en-US" sz="2000" dirty="0">
                <a:solidFill>
                  <a:srgbClr val="000099"/>
                </a:solidFill>
              </a:rPr>
              <a:t>. Can therefore abort </a:t>
            </a:r>
            <a:r>
              <a:rPr lang="en-US" sz="2000" i="1" dirty="0">
                <a:solidFill>
                  <a:srgbClr val="000099"/>
                </a:solidFill>
              </a:rPr>
              <a:t>T</a:t>
            </a:r>
            <a:r>
              <a:rPr lang="en-US" sz="2000" dirty="0">
                <a:solidFill>
                  <a:srgbClr val="000099"/>
                </a:solidFill>
              </a:rPr>
              <a:t>.</a:t>
            </a:r>
          </a:p>
          <a:p>
            <a:pPr marL="800100" lvl="1" indent="-342900">
              <a:lnSpc>
                <a:spcPct val="150000"/>
              </a:lnSpc>
              <a:spcBef>
                <a:spcPts val="0"/>
              </a:spcBef>
              <a:buClr>
                <a:srgbClr val="000099"/>
              </a:buClr>
              <a:buFont typeface="Monotype Sorts" charset="2"/>
              <a:buAutoNum type="arabicPeriod"/>
            </a:pPr>
            <a:r>
              <a:rPr lang="en-US" sz="2000" dirty="0">
                <a:solidFill>
                  <a:srgbClr val="000099"/>
                </a:solidFill>
              </a:rPr>
              <a:t>all active sites have a &lt;</a:t>
            </a:r>
            <a:r>
              <a:rPr lang="en-US" sz="2000" b="0" dirty="0">
                <a:solidFill>
                  <a:srgbClr val="000099"/>
                </a:solidFill>
              </a:rPr>
              <a:t>ready </a:t>
            </a:r>
            <a:r>
              <a:rPr lang="en-US" sz="2000" i="1" dirty="0">
                <a:solidFill>
                  <a:srgbClr val="000099"/>
                </a:solidFill>
              </a:rPr>
              <a:t>T</a:t>
            </a:r>
            <a:r>
              <a:rPr lang="en-US" sz="2000" dirty="0">
                <a:solidFill>
                  <a:srgbClr val="000099"/>
                </a:solidFill>
              </a:rPr>
              <a:t>&gt; record in their logs, but no additional control records (such as &lt;</a:t>
            </a:r>
            <a:r>
              <a:rPr lang="en-US" sz="2000" b="0" dirty="0">
                <a:solidFill>
                  <a:srgbClr val="000099"/>
                </a:solidFill>
              </a:rPr>
              <a:t>abort </a:t>
            </a:r>
            <a:r>
              <a:rPr lang="en-US" sz="2000" i="1" dirty="0">
                <a:solidFill>
                  <a:srgbClr val="000099"/>
                </a:solidFill>
              </a:rPr>
              <a:t>T</a:t>
            </a:r>
            <a:r>
              <a:rPr lang="en-US" sz="2000" dirty="0">
                <a:solidFill>
                  <a:srgbClr val="000099"/>
                </a:solidFill>
              </a:rPr>
              <a:t>&gt; of &lt;</a:t>
            </a:r>
            <a:r>
              <a:rPr lang="en-US" sz="2000" b="0" dirty="0">
                <a:solidFill>
                  <a:srgbClr val="000099"/>
                </a:solidFill>
              </a:rPr>
              <a:t>commit </a:t>
            </a:r>
            <a:r>
              <a:rPr lang="en-US" sz="2000" i="1" dirty="0">
                <a:solidFill>
                  <a:srgbClr val="000099"/>
                </a:solidFill>
              </a:rPr>
              <a:t>T</a:t>
            </a:r>
            <a:r>
              <a:rPr lang="en-US" sz="2000" dirty="0">
                <a:solidFill>
                  <a:srgbClr val="000099"/>
                </a:solidFill>
              </a:rPr>
              <a:t>&gt;). </a:t>
            </a:r>
            <a:br>
              <a:rPr lang="en-US" sz="2000" dirty="0">
                <a:solidFill>
                  <a:srgbClr val="000099"/>
                </a:solidFill>
              </a:rPr>
            </a:br>
            <a:r>
              <a:rPr lang="en-US" sz="2000" dirty="0">
                <a:solidFill>
                  <a:schemeClr val="tx2"/>
                </a:solidFill>
              </a:rPr>
              <a:t>D2,E1: </a:t>
            </a:r>
            <a:r>
              <a:rPr lang="en-US" sz="2000" dirty="0">
                <a:solidFill>
                  <a:srgbClr val="000099"/>
                </a:solidFill>
              </a:rPr>
              <a:t>If there is &lt;</a:t>
            </a:r>
            <a:r>
              <a:rPr lang="en-US" sz="2000" dirty="0" err="1">
                <a:solidFill>
                  <a:srgbClr val="000099"/>
                </a:solidFill>
              </a:rPr>
              <a:t>precommit</a:t>
            </a:r>
            <a:r>
              <a:rPr lang="en-US" sz="2000" dirty="0">
                <a:solidFill>
                  <a:srgbClr val="000099"/>
                </a:solidFill>
              </a:rPr>
              <a:t> T&gt; in someone’s log then vote for new coordinator. New coordinator behaves as if it received &lt;ready T&gt; from everyone. It sends &lt;</a:t>
            </a:r>
            <a:r>
              <a:rPr lang="en-US" sz="2000" dirty="0" err="1">
                <a:solidFill>
                  <a:srgbClr val="000099"/>
                </a:solidFill>
              </a:rPr>
              <a:t>precommit</a:t>
            </a:r>
            <a:r>
              <a:rPr lang="en-US" sz="2000" dirty="0">
                <a:solidFill>
                  <a:srgbClr val="000099"/>
                </a:solidFill>
              </a:rPr>
              <a:t> T&gt; to make sure k sites have the info.</a:t>
            </a:r>
            <a:br>
              <a:rPr lang="en-US" sz="2000" dirty="0">
                <a:solidFill>
                  <a:srgbClr val="000099"/>
                </a:solidFill>
              </a:rPr>
            </a:br>
            <a:r>
              <a:rPr lang="en-US" sz="2000" dirty="0">
                <a:solidFill>
                  <a:schemeClr val="tx2"/>
                </a:solidFill>
              </a:rPr>
              <a:t>D1:</a:t>
            </a:r>
            <a:r>
              <a:rPr lang="en-US" sz="2000" dirty="0">
                <a:solidFill>
                  <a:srgbClr val="000099"/>
                </a:solidFill>
              </a:rPr>
              <a:t> Abort</a:t>
            </a:r>
            <a:br>
              <a:rPr lang="en-US" sz="2000" dirty="0">
                <a:solidFill>
                  <a:srgbClr val="000099"/>
                </a:solidFill>
              </a:rPr>
            </a:br>
            <a:r>
              <a:rPr lang="en-US" sz="2000" dirty="0">
                <a:solidFill>
                  <a:srgbClr val="000099"/>
                </a:solidFill>
              </a:rPr>
              <a:t>.</a:t>
            </a:r>
            <a:endParaRPr lang="en-US" sz="1500" dirty="0">
              <a:solidFill>
                <a:srgbClr val="000099"/>
              </a:solidFill>
            </a:endParaRPr>
          </a:p>
        </p:txBody>
      </p:sp>
      <p:sp>
        <p:nvSpPr>
          <p:cNvPr id="3" name="Slide Number Placeholder 2"/>
          <p:cNvSpPr>
            <a:spLocks noGrp="1"/>
          </p:cNvSpPr>
          <p:nvPr>
            <p:ph type="sldNum" sz="quarter" idx="12"/>
          </p:nvPr>
        </p:nvSpPr>
        <p:spPr/>
        <p:txBody>
          <a:bodyPr/>
          <a:lstStyle/>
          <a:p>
            <a:fld id="{D57FF334-512C-4961-B74C-619F2984D5BF}" type="slidenum">
              <a:rPr lang="en-US" smtClean="0"/>
              <a:pPr/>
              <a:t>27</a:t>
            </a:fld>
            <a:endParaRPr lang="en-US"/>
          </a:p>
        </p:txBody>
      </p:sp>
    </p:spTree>
    <p:extLst>
      <p:ext uri="{BB962C8B-B14F-4D97-AF65-F5344CB8AC3E}">
        <p14:creationId xmlns:p14="http://schemas.microsoft.com/office/powerpoint/2010/main" val="3845166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a:extLst>
              <a:ext uri="{FF2B5EF4-FFF2-40B4-BE49-F238E27FC236}">
                <a16:creationId xmlns:a16="http://schemas.microsoft.com/office/drawing/2014/main" id="{BD0CC17D-4EB9-0B45-9856-99873486EFB5}"/>
              </a:ext>
            </a:extLst>
          </p:cNvPr>
          <p:cNvSpPr>
            <a:spLocks noGrp="1" noChangeArrowheads="1"/>
          </p:cNvSpPr>
          <p:nvPr>
            <p:ph type="title"/>
          </p:nvPr>
        </p:nvSpPr>
        <p:spPr>
          <a:xfrm>
            <a:off x="1752600" y="152400"/>
            <a:ext cx="7981950" cy="527050"/>
          </a:xfrm>
        </p:spPr>
        <p:txBody>
          <a:bodyPr/>
          <a:lstStyle/>
          <a:p>
            <a:pPr>
              <a:defRPr/>
            </a:pPr>
            <a:r>
              <a:rPr lang="en-US" altLang="en-US"/>
              <a:t>Coordinator of a Distributed Transaction</a:t>
            </a:r>
          </a:p>
        </p:txBody>
      </p:sp>
      <p:sp>
        <p:nvSpPr>
          <p:cNvPr id="11267" name="Rectangle 3">
            <a:extLst>
              <a:ext uri="{FF2B5EF4-FFF2-40B4-BE49-F238E27FC236}">
                <a16:creationId xmlns:a16="http://schemas.microsoft.com/office/drawing/2014/main" id="{D6FC4113-0E31-A349-81A3-6E94E63D69D4}"/>
              </a:ext>
            </a:extLst>
          </p:cNvPr>
          <p:cNvSpPr>
            <a:spLocks noGrp="1" noChangeArrowheads="1"/>
          </p:cNvSpPr>
          <p:nvPr>
            <p:ph type="body" idx="1"/>
          </p:nvPr>
        </p:nvSpPr>
        <p:spPr>
          <a:xfrm>
            <a:off x="1857376" y="1600200"/>
            <a:ext cx="8429625" cy="4876800"/>
          </a:xfrm>
        </p:spPr>
        <p:txBody>
          <a:bodyPr/>
          <a:lstStyle/>
          <a:p>
            <a:r>
              <a:rPr lang="en-US" altLang="en-US" sz="2800" dirty="0">
                <a:latin typeface="Arial" panose="020B0604020202020204" pitchFamily="34" charset="0"/>
              </a:rPr>
              <a:t>In a distributed environment, a coordinator is needed</a:t>
            </a:r>
          </a:p>
          <a:p>
            <a:r>
              <a:rPr lang="en-US" altLang="en-US" sz="2800" dirty="0">
                <a:latin typeface="Arial" panose="020B0604020202020204" pitchFamily="34" charset="0"/>
              </a:rPr>
              <a:t>Client sends an </a:t>
            </a:r>
            <a:r>
              <a:rPr lang="en-US" altLang="en-US" sz="2800" i="1" dirty="0" err="1">
                <a:latin typeface="Arial" panose="020B0604020202020204" pitchFamily="34" charset="0"/>
              </a:rPr>
              <a:t>openTransaction</a:t>
            </a:r>
            <a:r>
              <a:rPr lang="en-US" altLang="en-US" sz="2800" i="1" dirty="0">
                <a:latin typeface="Arial" panose="020B0604020202020204" pitchFamily="34" charset="0"/>
              </a:rPr>
              <a:t> </a:t>
            </a:r>
            <a:r>
              <a:rPr lang="en-US" altLang="en-US" sz="2800" dirty="0">
                <a:latin typeface="Arial" panose="020B0604020202020204" pitchFamily="34" charset="0"/>
              </a:rPr>
              <a:t>to the coordinator</a:t>
            </a:r>
          </a:p>
          <a:p>
            <a:pPr lvl="1"/>
            <a:r>
              <a:rPr lang="en-US" altLang="en-US" sz="2400" dirty="0">
                <a:latin typeface="Arial" panose="020B0604020202020204" pitchFamily="34" charset="0"/>
              </a:rPr>
              <a:t>Other servers that manage the objects accessed by the transaction become </a:t>
            </a:r>
            <a:r>
              <a:rPr lang="en-US" altLang="en-US" sz="2400" i="1" dirty="0">
                <a:latin typeface="Arial" panose="020B0604020202020204" pitchFamily="34" charset="0"/>
              </a:rPr>
              <a:t>participants.</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570700033"/>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77F8EFEB-E1C6-0245-8FEC-30F36AE4CCF7}"/>
              </a:ext>
            </a:extLst>
          </p:cNvPr>
          <p:cNvSpPr>
            <a:spLocks noGrp="1" noChangeArrowheads="1"/>
          </p:cNvSpPr>
          <p:nvPr>
            <p:ph type="title"/>
          </p:nvPr>
        </p:nvSpPr>
        <p:spPr>
          <a:xfrm>
            <a:off x="1725613" y="182564"/>
            <a:ext cx="6189662" cy="522287"/>
          </a:xfrm>
        </p:spPr>
        <p:txBody>
          <a:bodyPr>
            <a:normAutofit fontScale="90000"/>
          </a:bodyPr>
          <a:lstStyle/>
          <a:p>
            <a:pPr>
              <a:defRPr/>
            </a:pPr>
            <a:r>
              <a:rPr lang="en-GB">
                <a:ea typeface="+mj-ea"/>
              </a:rPr>
              <a:t>Distributed banking transaction</a:t>
            </a:r>
          </a:p>
        </p:txBody>
      </p:sp>
      <p:grpSp>
        <p:nvGrpSpPr>
          <p:cNvPr id="12291" name="Group 3">
            <a:extLst>
              <a:ext uri="{FF2B5EF4-FFF2-40B4-BE49-F238E27FC236}">
                <a16:creationId xmlns:a16="http://schemas.microsoft.com/office/drawing/2014/main" id="{BE71FDF1-44E5-5548-8E5D-94B33FB0B23E}"/>
              </a:ext>
            </a:extLst>
          </p:cNvPr>
          <p:cNvGrpSpPr>
            <a:grpSpLocks/>
          </p:cNvGrpSpPr>
          <p:nvPr/>
        </p:nvGrpSpPr>
        <p:grpSpPr bwMode="auto">
          <a:xfrm>
            <a:off x="1865314" y="1371600"/>
            <a:ext cx="8478837" cy="4706938"/>
            <a:chOff x="233" y="864"/>
            <a:chExt cx="5786" cy="2965"/>
          </a:xfrm>
        </p:grpSpPr>
        <p:sp>
          <p:nvSpPr>
            <p:cNvPr id="12293" name="Rectangle 4">
              <a:extLst>
                <a:ext uri="{FF2B5EF4-FFF2-40B4-BE49-F238E27FC236}">
                  <a16:creationId xmlns:a16="http://schemas.microsoft.com/office/drawing/2014/main" id="{C2A092B3-565E-3D47-B821-B2F18978AEEB}"/>
                </a:ext>
              </a:extLst>
            </p:cNvPr>
            <p:cNvSpPr>
              <a:spLocks noChangeArrowheads="1"/>
            </p:cNvSpPr>
            <p:nvPr/>
          </p:nvSpPr>
          <p:spPr bwMode="auto">
            <a:xfrm>
              <a:off x="1535" y="1385"/>
              <a:ext cx="935" cy="104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4" name="Rectangle 5">
              <a:extLst>
                <a:ext uri="{FF2B5EF4-FFF2-40B4-BE49-F238E27FC236}">
                  <a16:creationId xmlns:a16="http://schemas.microsoft.com/office/drawing/2014/main" id="{87941C2C-CBD6-6E4A-91FC-B52251F7DCA6}"/>
                </a:ext>
              </a:extLst>
            </p:cNvPr>
            <p:cNvSpPr>
              <a:spLocks noChangeArrowheads="1"/>
            </p:cNvSpPr>
            <p:nvPr/>
          </p:nvSpPr>
          <p:spPr bwMode="auto">
            <a:xfrm>
              <a:off x="1848" y="1825"/>
              <a:ext cx="304" cy="248"/>
            </a:xfrm>
            <a:prstGeom prst="rect">
              <a:avLst/>
            </a:prstGeom>
            <a:solidFill>
              <a:schemeClr val="bg1"/>
            </a:solidFill>
            <a:ln w="28575">
              <a:solidFill>
                <a:schemeClr val="tx1"/>
              </a:solidFill>
              <a:miter lim="800000"/>
              <a:headEnd/>
              <a:tailEnd/>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5" name="AutoShape 6">
              <a:extLst>
                <a:ext uri="{FF2B5EF4-FFF2-40B4-BE49-F238E27FC236}">
                  <a16:creationId xmlns:a16="http://schemas.microsoft.com/office/drawing/2014/main" id="{C6AC2AFA-010D-A045-9B35-95F0E1E680DD}"/>
                </a:ext>
              </a:extLst>
            </p:cNvPr>
            <p:cNvSpPr>
              <a:spLocks noChangeArrowheads="1"/>
            </p:cNvSpPr>
            <p:nvPr/>
          </p:nvSpPr>
          <p:spPr bwMode="auto">
            <a:xfrm>
              <a:off x="2546" y="864"/>
              <a:ext cx="153" cy="214"/>
            </a:xfrm>
            <a:prstGeom prst="roundRect">
              <a:avLst>
                <a:gd name="adj" fmla="val 42481"/>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6" name="AutoShape 7">
              <a:extLst>
                <a:ext uri="{FF2B5EF4-FFF2-40B4-BE49-F238E27FC236}">
                  <a16:creationId xmlns:a16="http://schemas.microsoft.com/office/drawing/2014/main" id="{9F1DFA82-D2DD-E546-8A80-01F11C960FF7}"/>
                </a:ext>
              </a:extLst>
            </p:cNvPr>
            <p:cNvSpPr>
              <a:spLocks noChangeArrowheads="1"/>
            </p:cNvSpPr>
            <p:nvPr/>
          </p:nvSpPr>
          <p:spPr bwMode="auto">
            <a:xfrm>
              <a:off x="2546" y="864"/>
              <a:ext cx="169" cy="230"/>
            </a:xfrm>
            <a:prstGeom prst="roundRect">
              <a:avLst>
                <a:gd name="adj" fmla="val 38463"/>
              </a:avLst>
            </a:prstGeom>
            <a:noFill/>
            <a:ln w="34925">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7" name="Rectangle 8">
              <a:extLst>
                <a:ext uri="{FF2B5EF4-FFF2-40B4-BE49-F238E27FC236}">
                  <a16:creationId xmlns:a16="http://schemas.microsoft.com/office/drawing/2014/main" id="{550A0451-5E9C-6440-9F9A-482A87443930}"/>
                </a:ext>
              </a:extLst>
            </p:cNvPr>
            <p:cNvSpPr>
              <a:spLocks noChangeArrowheads="1"/>
            </p:cNvSpPr>
            <p:nvPr/>
          </p:nvSpPr>
          <p:spPr bwMode="auto">
            <a:xfrm>
              <a:off x="2561" y="864"/>
              <a:ext cx="138"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8" name="Rectangle 9">
              <a:extLst>
                <a:ext uri="{FF2B5EF4-FFF2-40B4-BE49-F238E27FC236}">
                  <a16:creationId xmlns:a16="http://schemas.microsoft.com/office/drawing/2014/main" id="{8E2C22F0-66C5-E447-8DFA-6A9AA0F1085E}"/>
                </a:ext>
              </a:extLst>
            </p:cNvPr>
            <p:cNvSpPr>
              <a:spLocks noChangeArrowheads="1"/>
            </p:cNvSpPr>
            <p:nvPr/>
          </p:nvSpPr>
          <p:spPr bwMode="auto">
            <a:xfrm>
              <a:off x="2561" y="864"/>
              <a:ext cx="154" cy="122"/>
            </a:xfrm>
            <a:prstGeom prst="rect">
              <a:avLst/>
            </a:prstGeom>
            <a:noFill/>
            <a:ln w="349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9" name="AutoShape 10">
              <a:extLst>
                <a:ext uri="{FF2B5EF4-FFF2-40B4-BE49-F238E27FC236}">
                  <a16:creationId xmlns:a16="http://schemas.microsoft.com/office/drawing/2014/main" id="{150ABA42-793A-5542-B9A7-761D86190D6D}"/>
                </a:ext>
              </a:extLst>
            </p:cNvPr>
            <p:cNvSpPr>
              <a:spLocks noChangeArrowheads="1"/>
            </p:cNvSpPr>
            <p:nvPr/>
          </p:nvSpPr>
          <p:spPr bwMode="auto">
            <a:xfrm>
              <a:off x="2546" y="864"/>
              <a:ext cx="169" cy="230"/>
            </a:xfrm>
            <a:prstGeom prst="roundRect">
              <a:avLst>
                <a:gd name="adj" fmla="val 38463"/>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0" name="Line 11">
              <a:extLst>
                <a:ext uri="{FF2B5EF4-FFF2-40B4-BE49-F238E27FC236}">
                  <a16:creationId xmlns:a16="http://schemas.microsoft.com/office/drawing/2014/main" id="{5B9E540D-6E53-6A44-8F64-8B6A4DB2079E}"/>
                </a:ext>
              </a:extLst>
            </p:cNvPr>
            <p:cNvSpPr>
              <a:spLocks noChangeShapeType="1"/>
            </p:cNvSpPr>
            <p:nvPr/>
          </p:nvSpPr>
          <p:spPr bwMode="auto">
            <a:xfrm>
              <a:off x="2546" y="971"/>
              <a:ext cx="153"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Rectangle 12">
              <a:extLst>
                <a:ext uri="{FF2B5EF4-FFF2-40B4-BE49-F238E27FC236}">
                  <a16:creationId xmlns:a16="http://schemas.microsoft.com/office/drawing/2014/main" id="{1FE549CF-0C0F-764F-A315-D78E7D0BC72B}"/>
                </a:ext>
              </a:extLst>
            </p:cNvPr>
            <p:cNvSpPr>
              <a:spLocks noChangeArrowheads="1"/>
            </p:cNvSpPr>
            <p:nvPr/>
          </p:nvSpPr>
          <p:spPr bwMode="auto">
            <a:xfrm>
              <a:off x="4093" y="1905"/>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2" name="Rectangle 13">
              <a:extLst>
                <a:ext uri="{FF2B5EF4-FFF2-40B4-BE49-F238E27FC236}">
                  <a16:creationId xmlns:a16="http://schemas.microsoft.com/office/drawing/2014/main" id="{DD26F3E4-45E8-6547-9147-AACC4C553158}"/>
                </a:ext>
              </a:extLst>
            </p:cNvPr>
            <p:cNvSpPr>
              <a:spLocks noChangeArrowheads="1"/>
            </p:cNvSpPr>
            <p:nvPr/>
          </p:nvSpPr>
          <p:spPr bwMode="auto">
            <a:xfrm>
              <a:off x="4093" y="2916"/>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3" name="Rectangle 14">
              <a:extLst>
                <a:ext uri="{FF2B5EF4-FFF2-40B4-BE49-F238E27FC236}">
                  <a16:creationId xmlns:a16="http://schemas.microsoft.com/office/drawing/2014/main" id="{E8EB9E84-01D1-D046-ADCE-544292E6E3FD}"/>
                </a:ext>
              </a:extLst>
            </p:cNvPr>
            <p:cNvSpPr>
              <a:spLocks noChangeArrowheads="1"/>
            </p:cNvSpPr>
            <p:nvPr/>
          </p:nvSpPr>
          <p:spPr bwMode="auto">
            <a:xfrm>
              <a:off x="4093" y="925"/>
              <a:ext cx="934" cy="88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4" name="AutoShape 15">
              <a:extLst>
                <a:ext uri="{FF2B5EF4-FFF2-40B4-BE49-F238E27FC236}">
                  <a16:creationId xmlns:a16="http://schemas.microsoft.com/office/drawing/2014/main" id="{7370CC42-6CD9-054C-8E88-2C7364DD29D0}"/>
                </a:ext>
              </a:extLst>
            </p:cNvPr>
            <p:cNvSpPr>
              <a:spLocks noChangeArrowheads="1"/>
            </p:cNvSpPr>
            <p:nvPr/>
          </p:nvSpPr>
          <p:spPr bwMode="auto">
            <a:xfrm>
              <a:off x="4154" y="114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5" name="AutoShape 16">
              <a:extLst>
                <a:ext uri="{FF2B5EF4-FFF2-40B4-BE49-F238E27FC236}">
                  <a16:creationId xmlns:a16="http://schemas.microsoft.com/office/drawing/2014/main" id="{ECCA7AA3-D740-7041-A0D7-FFBBC600A882}"/>
                </a:ext>
              </a:extLst>
            </p:cNvPr>
            <p:cNvSpPr>
              <a:spLocks noChangeArrowheads="1"/>
            </p:cNvSpPr>
            <p:nvPr/>
          </p:nvSpPr>
          <p:spPr bwMode="auto">
            <a:xfrm>
              <a:off x="4154" y="1140"/>
              <a:ext cx="153" cy="214"/>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6" name="Rectangle 17">
              <a:extLst>
                <a:ext uri="{FF2B5EF4-FFF2-40B4-BE49-F238E27FC236}">
                  <a16:creationId xmlns:a16="http://schemas.microsoft.com/office/drawing/2014/main" id="{9E0F36E4-A7F6-6F4D-8B53-B74E4B3D360D}"/>
                </a:ext>
              </a:extLst>
            </p:cNvPr>
            <p:cNvSpPr>
              <a:spLocks noChangeArrowheads="1"/>
            </p:cNvSpPr>
            <p:nvPr/>
          </p:nvSpPr>
          <p:spPr bwMode="auto">
            <a:xfrm>
              <a:off x="4154" y="1247"/>
              <a:ext cx="138" cy="10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7" name="Rectangle 18">
              <a:extLst>
                <a:ext uri="{FF2B5EF4-FFF2-40B4-BE49-F238E27FC236}">
                  <a16:creationId xmlns:a16="http://schemas.microsoft.com/office/drawing/2014/main" id="{501D4B65-AD19-5545-854A-B4935C4184A9}"/>
                </a:ext>
              </a:extLst>
            </p:cNvPr>
            <p:cNvSpPr>
              <a:spLocks noChangeArrowheads="1"/>
            </p:cNvSpPr>
            <p:nvPr/>
          </p:nvSpPr>
          <p:spPr bwMode="auto">
            <a:xfrm>
              <a:off x="4154" y="1247"/>
              <a:ext cx="153" cy="122"/>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8" name="AutoShape 19">
              <a:extLst>
                <a:ext uri="{FF2B5EF4-FFF2-40B4-BE49-F238E27FC236}">
                  <a16:creationId xmlns:a16="http://schemas.microsoft.com/office/drawing/2014/main" id="{95F5E1FD-3832-6847-9086-D21C4C8492B0}"/>
                </a:ext>
              </a:extLst>
            </p:cNvPr>
            <p:cNvSpPr>
              <a:spLocks noChangeArrowheads="1"/>
            </p:cNvSpPr>
            <p:nvPr/>
          </p:nvSpPr>
          <p:spPr bwMode="auto">
            <a:xfrm>
              <a:off x="4154" y="1140"/>
              <a:ext cx="153" cy="214"/>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9" name="Line 20">
              <a:extLst>
                <a:ext uri="{FF2B5EF4-FFF2-40B4-BE49-F238E27FC236}">
                  <a16:creationId xmlns:a16="http://schemas.microsoft.com/office/drawing/2014/main" id="{B43A717A-A156-9E41-975B-D9BFE7C64AA7}"/>
                </a:ext>
              </a:extLst>
            </p:cNvPr>
            <p:cNvSpPr>
              <a:spLocks noChangeShapeType="1"/>
            </p:cNvSpPr>
            <p:nvPr/>
          </p:nvSpPr>
          <p:spPr bwMode="auto">
            <a:xfrm>
              <a:off x="4154" y="124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AutoShape 21">
              <a:extLst>
                <a:ext uri="{FF2B5EF4-FFF2-40B4-BE49-F238E27FC236}">
                  <a16:creationId xmlns:a16="http://schemas.microsoft.com/office/drawing/2014/main" id="{00909299-C02A-7547-8442-40E9C51429BF}"/>
                </a:ext>
              </a:extLst>
            </p:cNvPr>
            <p:cNvSpPr>
              <a:spLocks noChangeArrowheads="1"/>
            </p:cNvSpPr>
            <p:nvPr/>
          </p:nvSpPr>
          <p:spPr bwMode="auto">
            <a:xfrm>
              <a:off x="4736" y="117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1" name="AutoShape 22">
              <a:extLst>
                <a:ext uri="{FF2B5EF4-FFF2-40B4-BE49-F238E27FC236}">
                  <a16:creationId xmlns:a16="http://schemas.microsoft.com/office/drawing/2014/main" id="{4203A582-627D-7D4D-AF5D-776AD0B3E034}"/>
                </a:ext>
              </a:extLst>
            </p:cNvPr>
            <p:cNvSpPr>
              <a:spLocks noChangeArrowheads="1"/>
            </p:cNvSpPr>
            <p:nvPr/>
          </p:nvSpPr>
          <p:spPr bwMode="auto">
            <a:xfrm>
              <a:off x="4736" y="1170"/>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2" name="Rectangle 23">
              <a:extLst>
                <a:ext uri="{FF2B5EF4-FFF2-40B4-BE49-F238E27FC236}">
                  <a16:creationId xmlns:a16="http://schemas.microsoft.com/office/drawing/2014/main" id="{0E417F47-FA97-9241-ADDC-346CE022360E}"/>
                </a:ext>
              </a:extLst>
            </p:cNvPr>
            <p:cNvSpPr>
              <a:spLocks noChangeArrowheads="1"/>
            </p:cNvSpPr>
            <p:nvPr/>
          </p:nvSpPr>
          <p:spPr bwMode="auto">
            <a:xfrm>
              <a:off x="4736" y="1277"/>
              <a:ext cx="138" cy="10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3" name="Rectangle 24">
              <a:extLst>
                <a:ext uri="{FF2B5EF4-FFF2-40B4-BE49-F238E27FC236}">
                  <a16:creationId xmlns:a16="http://schemas.microsoft.com/office/drawing/2014/main" id="{A60FD952-432A-794B-927D-B6CAF30ACC10}"/>
                </a:ext>
              </a:extLst>
            </p:cNvPr>
            <p:cNvSpPr>
              <a:spLocks noChangeArrowheads="1"/>
            </p:cNvSpPr>
            <p:nvPr/>
          </p:nvSpPr>
          <p:spPr bwMode="auto">
            <a:xfrm>
              <a:off x="4736" y="1277"/>
              <a:ext cx="153" cy="12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4" name="AutoShape 25">
              <a:extLst>
                <a:ext uri="{FF2B5EF4-FFF2-40B4-BE49-F238E27FC236}">
                  <a16:creationId xmlns:a16="http://schemas.microsoft.com/office/drawing/2014/main" id="{501D43F2-CAFE-CA49-97FC-C3C43A27A0CE}"/>
                </a:ext>
              </a:extLst>
            </p:cNvPr>
            <p:cNvSpPr>
              <a:spLocks noChangeArrowheads="1"/>
            </p:cNvSpPr>
            <p:nvPr/>
          </p:nvSpPr>
          <p:spPr bwMode="auto">
            <a:xfrm>
              <a:off x="4736" y="1170"/>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5" name="Line 26">
              <a:extLst>
                <a:ext uri="{FF2B5EF4-FFF2-40B4-BE49-F238E27FC236}">
                  <a16:creationId xmlns:a16="http://schemas.microsoft.com/office/drawing/2014/main" id="{21C55807-A139-7A49-B7F5-1D5F32542A62}"/>
                </a:ext>
              </a:extLst>
            </p:cNvPr>
            <p:cNvSpPr>
              <a:spLocks noChangeShapeType="1"/>
            </p:cNvSpPr>
            <p:nvPr/>
          </p:nvSpPr>
          <p:spPr bwMode="auto">
            <a:xfrm>
              <a:off x="4736" y="127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AutoShape 27">
              <a:extLst>
                <a:ext uri="{FF2B5EF4-FFF2-40B4-BE49-F238E27FC236}">
                  <a16:creationId xmlns:a16="http://schemas.microsoft.com/office/drawing/2014/main" id="{6E65ACFF-F1C5-AA43-8D82-BEC9551E73AC}"/>
                </a:ext>
              </a:extLst>
            </p:cNvPr>
            <p:cNvSpPr>
              <a:spLocks noChangeArrowheads="1"/>
            </p:cNvSpPr>
            <p:nvPr/>
          </p:nvSpPr>
          <p:spPr bwMode="auto">
            <a:xfrm>
              <a:off x="4154" y="2104"/>
              <a:ext cx="138" cy="200"/>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7" name="AutoShape 28">
              <a:extLst>
                <a:ext uri="{FF2B5EF4-FFF2-40B4-BE49-F238E27FC236}">
                  <a16:creationId xmlns:a16="http://schemas.microsoft.com/office/drawing/2014/main" id="{59BD876E-9F49-D44D-9399-964C851986B9}"/>
                </a:ext>
              </a:extLst>
            </p:cNvPr>
            <p:cNvSpPr>
              <a:spLocks noChangeArrowheads="1"/>
            </p:cNvSpPr>
            <p:nvPr/>
          </p:nvSpPr>
          <p:spPr bwMode="auto">
            <a:xfrm>
              <a:off x="4154" y="2104"/>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8" name="Rectangle 29">
              <a:extLst>
                <a:ext uri="{FF2B5EF4-FFF2-40B4-BE49-F238E27FC236}">
                  <a16:creationId xmlns:a16="http://schemas.microsoft.com/office/drawing/2014/main" id="{ABA31A8F-1397-C84D-B9A3-B38DEB809E48}"/>
                </a:ext>
              </a:extLst>
            </p:cNvPr>
            <p:cNvSpPr>
              <a:spLocks noChangeArrowheads="1"/>
            </p:cNvSpPr>
            <p:nvPr/>
          </p:nvSpPr>
          <p:spPr bwMode="auto">
            <a:xfrm>
              <a:off x="4154" y="221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9" name="Rectangle 30">
              <a:extLst>
                <a:ext uri="{FF2B5EF4-FFF2-40B4-BE49-F238E27FC236}">
                  <a16:creationId xmlns:a16="http://schemas.microsoft.com/office/drawing/2014/main" id="{84F12BD2-3E35-1D40-B993-6A3B352F4D43}"/>
                </a:ext>
              </a:extLst>
            </p:cNvPr>
            <p:cNvSpPr>
              <a:spLocks noChangeArrowheads="1"/>
            </p:cNvSpPr>
            <p:nvPr/>
          </p:nvSpPr>
          <p:spPr bwMode="auto">
            <a:xfrm>
              <a:off x="4154" y="221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0" name="AutoShape 31">
              <a:extLst>
                <a:ext uri="{FF2B5EF4-FFF2-40B4-BE49-F238E27FC236}">
                  <a16:creationId xmlns:a16="http://schemas.microsoft.com/office/drawing/2014/main" id="{11E5FAA4-694A-D045-8F82-E5621A034922}"/>
                </a:ext>
              </a:extLst>
            </p:cNvPr>
            <p:cNvSpPr>
              <a:spLocks noChangeArrowheads="1"/>
            </p:cNvSpPr>
            <p:nvPr/>
          </p:nvSpPr>
          <p:spPr bwMode="auto">
            <a:xfrm>
              <a:off x="4154" y="2104"/>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1" name="Line 32">
              <a:extLst>
                <a:ext uri="{FF2B5EF4-FFF2-40B4-BE49-F238E27FC236}">
                  <a16:creationId xmlns:a16="http://schemas.microsoft.com/office/drawing/2014/main" id="{A93C0BA2-6892-BD4A-A41D-93B806AA685B}"/>
                </a:ext>
              </a:extLst>
            </p:cNvPr>
            <p:cNvSpPr>
              <a:spLocks noChangeShapeType="1"/>
            </p:cNvSpPr>
            <p:nvPr/>
          </p:nvSpPr>
          <p:spPr bwMode="auto">
            <a:xfrm>
              <a:off x="4154" y="219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AutoShape 33">
              <a:extLst>
                <a:ext uri="{FF2B5EF4-FFF2-40B4-BE49-F238E27FC236}">
                  <a16:creationId xmlns:a16="http://schemas.microsoft.com/office/drawing/2014/main" id="{91F041D7-AD7D-A445-A456-084DAE24862F}"/>
                </a:ext>
              </a:extLst>
            </p:cNvPr>
            <p:cNvSpPr>
              <a:spLocks noChangeArrowheads="1"/>
            </p:cNvSpPr>
            <p:nvPr/>
          </p:nvSpPr>
          <p:spPr bwMode="auto">
            <a:xfrm>
              <a:off x="4752" y="2227"/>
              <a:ext cx="137" cy="214"/>
            </a:xfrm>
            <a:prstGeom prst="roundRect">
              <a:avLst>
                <a:gd name="adj" fmla="val 47444"/>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3" name="AutoShape 34">
              <a:extLst>
                <a:ext uri="{FF2B5EF4-FFF2-40B4-BE49-F238E27FC236}">
                  <a16:creationId xmlns:a16="http://schemas.microsoft.com/office/drawing/2014/main" id="{5BA12655-31D1-894F-B535-5C9405203B33}"/>
                </a:ext>
              </a:extLst>
            </p:cNvPr>
            <p:cNvSpPr>
              <a:spLocks noChangeArrowheads="1"/>
            </p:cNvSpPr>
            <p:nvPr/>
          </p:nvSpPr>
          <p:spPr bwMode="auto">
            <a:xfrm>
              <a:off x="4752" y="2227"/>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4" name="Rectangle 35">
              <a:extLst>
                <a:ext uri="{FF2B5EF4-FFF2-40B4-BE49-F238E27FC236}">
                  <a16:creationId xmlns:a16="http://schemas.microsoft.com/office/drawing/2014/main" id="{01FC97E3-4532-7546-925E-FA39BE08DA13}"/>
                </a:ext>
              </a:extLst>
            </p:cNvPr>
            <p:cNvSpPr>
              <a:spLocks noChangeArrowheads="1"/>
            </p:cNvSpPr>
            <p:nvPr/>
          </p:nvSpPr>
          <p:spPr bwMode="auto">
            <a:xfrm>
              <a:off x="4752" y="2349"/>
              <a:ext cx="137"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5" name="Rectangle 36">
              <a:extLst>
                <a:ext uri="{FF2B5EF4-FFF2-40B4-BE49-F238E27FC236}">
                  <a16:creationId xmlns:a16="http://schemas.microsoft.com/office/drawing/2014/main" id="{D2E0704D-9384-DC40-B2DE-FB7D2C9C34C5}"/>
                </a:ext>
              </a:extLst>
            </p:cNvPr>
            <p:cNvSpPr>
              <a:spLocks noChangeArrowheads="1"/>
            </p:cNvSpPr>
            <p:nvPr/>
          </p:nvSpPr>
          <p:spPr bwMode="auto">
            <a:xfrm>
              <a:off x="4752" y="2349"/>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6" name="AutoShape 37">
              <a:extLst>
                <a:ext uri="{FF2B5EF4-FFF2-40B4-BE49-F238E27FC236}">
                  <a16:creationId xmlns:a16="http://schemas.microsoft.com/office/drawing/2014/main" id="{651072A2-37F2-4B4A-AB9A-60FEF7CE3856}"/>
                </a:ext>
              </a:extLst>
            </p:cNvPr>
            <p:cNvSpPr>
              <a:spLocks noChangeArrowheads="1"/>
            </p:cNvSpPr>
            <p:nvPr/>
          </p:nvSpPr>
          <p:spPr bwMode="auto">
            <a:xfrm>
              <a:off x="4752" y="2227"/>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7" name="Line 38">
              <a:extLst>
                <a:ext uri="{FF2B5EF4-FFF2-40B4-BE49-F238E27FC236}">
                  <a16:creationId xmlns:a16="http://schemas.microsoft.com/office/drawing/2014/main" id="{5B010CDB-D1FB-FF40-A1D9-B2CE79B221F5}"/>
                </a:ext>
              </a:extLst>
            </p:cNvPr>
            <p:cNvSpPr>
              <a:spLocks noChangeShapeType="1"/>
            </p:cNvSpPr>
            <p:nvPr/>
          </p:nvSpPr>
          <p:spPr bwMode="auto">
            <a:xfrm>
              <a:off x="4752" y="2334"/>
              <a:ext cx="13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AutoShape 39">
              <a:extLst>
                <a:ext uri="{FF2B5EF4-FFF2-40B4-BE49-F238E27FC236}">
                  <a16:creationId xmlns:a16="http://schemas.microsoft.com/office/drawing/2014/main" id="{5EA60F1F-B9CE-D14C-AF8E-FF836BD51E23}"/>
                </a:ext>
              </a:extLst>
            </p:cNvPr>
            <p:cNvSpPr>
              <a:spLocks noChangeArrowheads="1"/>
            </p:cNvSpPr>
            <p:nvPr/>
          </p:nvSpPr>
          <p:spPr bwMode="auto">
            <a:xfrm>
              <a:off x="4154" y="3069"/>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9" name="AutoShape 40">
              <a:extLst>
                <a:ext uri="{FF2B5EF4-FFF2-40B4-BE49-F238E27FC236}">
                  <a16:creationId xmlns:a16="http://schemas.microsoft.com/office/drawing/2014/main" id="{89D236C0-6A3F-894D-9C8E-21E95EC821CC}"/>
                </a:ext>
              </a:extLst>
            </p:cNvPr>
            <p:cNvSpPr>
              <a:spLocks noChangeArrowheads="1"/>
            </p:cNvSpPr>
            <p:nvPr/>
          </p:nvSpPr>
          <p:spPr bwMode="auto">
            <a:xfrm>
              <a:off x="4154" y="3069"/>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0" name="Rectangle 41">
              <a:extLst>
                <a:ext uri="{FF2B5EF4-FFF2-40B4-BE49-F238E27FC236}">
                  <a16:creationId xmlns:a16="http://schemas.microsoft.com/office/drawing/2014/main" id="{8867ABBF-FFA6-1C44-8A9E-6D2D4DF8FFB8}"/>
                </a:ext>
              </a:extLst>
            </p:cNvPr>
            <p:cNvSpPr>
              <a:spLocks noChangeArrowheads="1"/>
            </p:cNvSpPr>
            <p:nvPr/>
          </p:nvSpPr>
          <p:spPr bwMode="auto">
            <a:xfrm>
              <a:off x="4154" y="3176"/>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1" name="Rectangle 42">
              <a:extLst>
                <a:ext uri="{FF2B5EF4-FFF2-40B4-BE49-F238E27FC236}">
                  <a16:creationId xmlns:a16="http://schemas.microsoft.com/office/drawing/2014/main" id="{0520236F-92AB-7C48-8B61-798C88D9A10A}"/>
                </a:ext>
              </a:extLst>
            </p:cNvPr>
            <p:cNvSpPr>
              <a:spLocks noChangeArrowheads="1"/>
            </p:cNvSpPr>
            <p:nvPr/>
          </p:nvSpPr>
          <p:spPr bwMode="auto">
            <a:xfrm>
              <a:off x="4154" y="3176"/>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2" name="AutoShape 43">
              <a:extLst>
                <a:ext uri="{FF2B5EF4-FFF2-40B4-BE49-F238E27FC236}">
                  <a16:creationId xmlns:a16="http://schemas.microsoft.com/office/drawing/2014/main" id="{E4924682-2C73-3D41-9FF9-B76068386E43}"/>
                </a:ext>
              </a:extLst>
            </p:cNvPr>
            <p:cNvSpPr>
              <a:spLocks noChangeArrowheads="1"/>
            </p:cNvSpPr>
            <p:nvPr/>
          </p:nvSpPr>
          <p:spPr bwMode="auto">
            <a:xfrm>
              <a:off x="4154" y="3069"/>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3" name="Line 44">
              <a:extLst>
                <a:ext uri="{FF2B5EF4-FFF2-40B4-BE49-F238E27FC236}">
                  <a16:creationId xmlns:a16="http://schemas.microsoft.com/office/drawing/2014/main" id="{F6152304-11F1-0840-A4F7-BA414AA1D664}"/>
                </a:ext>
              </a:extLst>
            </p:cNvPr>
            <p:cNvSpPr>
              <a:spLocks noChangeShapeType="1"/>
            </p:cNvSpPr>
            <p:nvPr/>
          </p:nvSpPr>
          <p:spPr bwMode="auto">
            <a:xfrm>
              <a:off x="4154" y="3161"/>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4" name="AutoShape 45">
              <a:extLst>
                <a:ext uri="{FF2B5EF4-FFF2-40B4-BE49-F238E27FC236}">
                  <a16:creationId xmlns:a16="http://schemas.microsoft.com/office/drawing/2014/main" id="{276D61FE-156F-4241-8708-71583193B22F}"/>
                </a:ext>
              </a:extLst>
            </p:cNvPr>
            <p:cNvSpPr>
              <a:spLocks noChangeArrowheads="1"/>
            </p:cNvSpPr>
            <p:nvPr/>
          </p:nvSpPr>
          <p:spPr bwMode="auto">
            <a:xfrm>
              <a:off x="4736" y="3069"/>
              <a:ext cx="138" cy="215"/>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5" name="AutoShape 46">
              <a:extLst>
                <a:ext uri="{FF2B5EF4-FFF2-40B4-BE49-F238E27FC236}">
                  <a16:creationId xmlns:a16="http://schemas.microsoft.com/office/drawing/2014/main" id="{7B797B58-D5E6-3344-A64A-7BFE673B28D1}"/>
                </a:ext>
              </a:extLst>
            </p:cNvPr>
            <p:cNvSpPr>
              <a:spLocks noChangeArrowheads="1"/>
            </p:cNvSpPr>
            <p:nvPr/>
          </p:nvSpPr>
          <p:spPr bwMode="auto">
            <a:xfrm>
              <a:off x="4736" y="3069"/>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6" name="Rectangle 47">
              <a:extLst>
                <a:ext uri="{FF2B5EF4-FFF2-40B4-BE49-F238E27FC236}">
                  <a16:creationId xmlns:a16="http://schemas.microsoft.com/office/drawing/2014/main" id="{B1D772ED-D70F-D449-94C4-E2C83D63AAFC}"/>
                </a:ext>
              </a:extLst>
            </p:cNvPr>
            <p:cNvSpPr>
              <a:spLocks noChangeArrowheads="1"/>
            </p:cNvSpPr>
            <p:nvPr/>
          </p:nvSpPr>
          <p:spPr bwMode="auto">
            <a:xfrm>
              <a:off x="4736" y="319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7" name="Rectangle 48">
              <a:extLst>
                <a:ext uri="{FF2B5EF4-FFF2-40B4-BE49-F238E27FC236}">
                  <a16:creationId xmlns:a16="http://schemas.microsoft.com/office/drawing/2014/main" id="{594DAFAC-72EE-ED42-8636-7562190E7477}"/>
                </a:ext>
              </a:extLst>
            </p:cNvPr>
            <p:cNvSpPr>
              <a:spLocks noChangeArrowheads="1"/>
            </p:cNvSpPr>
            <p:nvPr/>
          </p:nvSpPr>
          <p:spPr bwMode="auto">
            <a:xfrm>
              <a:off x="4736" y="319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8" name="AutoShape 49">
              <a:extLst>
                <a:ext uri="{FF2B5EF4-FFF2-40B4-BE49-F238E27FC236}">
                  <a16:creationId xmlns:a16="http://schemas.microsoft.com/office/drawing/2014/main" id="{2A00C0CD-EE0A-6045-AA94-A9005C730F4A}"/>
                </a:ext>
              </a:extLst>
            </p:cNvPr>
            <p:cNvSpPr>
              <a:spLocks noChangeArrowheads="1"/>
            </p:cNvSpPr>
            <p:nvPr/>
          </p:nvSpPr>
          <p:spPr bwMode="auto">
            <a:xfrm>
              <a:off x="4736" y="3069"/>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9" name="Line 50">
              <a:extLst>
                <a:ext uri="{FF2B5EF4-FFF2-40B4-BE49-F238E27FC236}">
                  <a16:creationId xmlns:a16="http://schemas.microsoft.com/office/drawing/2014/main" id="{6077CCCC-191C-2D49-91E0-452825BB9E6A}"/>
                </a:ext>
              </a:extLst>
            </p:cNvPr>
            <p:cNvSpPr>
              <a:spLocks noChangeShapeType="1"/>
            </p:cNvSpPr>
            <p:nvPr/>
          </p:nvSpPr>
          <p:spPr bwMode="auto">
            <a:xfrm>
              <a:off x="4736" y="317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0" name="AutoShape 51">
              <a:extLst>
                <a:ext uri="{FF2B5EF4-FFF2-40B4-BE49-F238E27FC236}">
                  <a16:creationId xmlns:a16="http://schemas.microsoft.com/office/drawing/2014/main" id="{A135F818-5645-494F-9D70-6B6B8F2543F7}"/>
                </a:ext>
              </a:extLst>
            </p:cNvPr>
            <p:cNvSpPr>
              <a:spLocks noChangeArrowheads="1"/>
            </p:cNvSpPr>
            <p:nvPr/>
          </p:nvSpPr>
          <p:spPr bwMode="auto">
            <a:xfrm>
              <a:off x="4721" y="3376"/>
              <a:ext cx="138" cy="214"/>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1" name="AutoShape 52">
              <a:extLst>
                <a:ext uri="{FF2B5EF4-FFF2-40B4-BE49-F238E27FC236}">
                  <a16:creationId xmlns:a16="http://schemas.microsoft.com/office/drawing/2014/main" id="{33796495-E1F3-2A4A-BCF3-37AD98AB4050}"/>
                </a:ext>
              </a:extLst>
            </p:cNvPr>
            <p:cNvSpPr>
              <a:spLocks noChangeArrowheads="1"/>
            </p:cNvSpPr>
            <p:nvPr/>
          </p:nvSpPr>
          <p:spPr bwMode="auto">
            <a:xfrm>
              <a:off x="4721" y="3376"/>
              <a:ext cx="153" cy="229"/>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2" name="Rectangle 53">
              <a:extLst>
                <a:ext uri="{FF2B5EF4-FFF2-40B4-BE49-F238E27FC236}">
                  <a16:creationId xmlns:a16="http://schemas.microsoft.com/office/drawing/2014/main" id="{F2790FE6-4F52-404E-9C41-3D4A434C719D}"/>
                </a:ext>
              </a:extLst>
            </p:cNvPr>
            <p:cNvSpPr>
              <a:spLocks noChangeArrowheads="1"/>
            </p:cNvSpPr>
            <p:nvPr/>
          </p:nvSpPr>
          <p:spPr bwMode="auto">
            <a:xfrm>
              <a:off x="4736" y="3498"/>
              <a:ext cx="123"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3" name="Rectangle 54">
              <a:extLst>
                <a:ext uri="{FF2B5EF4-FFF2-40B4-BE49-F238E27FC236}">
                  <a16:creationId xmlns:a16="http://schemas.microsoft.com/office/drawing/2014/main" id="{9C2C31E5-2C68-264A-94A7-40AEAD3E3CA5}"/>
                </a:ext>
              </a:extLst>
            </p:cNvPr>
            <p:cNvSpPr>
              <a:spLocks noChangeArrowheads="1"/>
            </p:cNvSpPr>
            <p:nvPr/>
          </p:nvSpPr>
          <p:spPr bwMode="auto">
            <a:xfrm>
              <a:off x="4736" y="3498"/>
              <a:ext cx="138"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4" name="AutoShape 55">
              <a:extLst>
                <a:ext uri="{FF2B5EF4-FFF2-40B4-BE49-F238E27FC236}">
                  <a16:creationId xmlns:a16="http://schemas.microsoft.com/office/drawing/2014/main" id="{B187F98D-077E-AD47-B92F-2762AC53FEDF}"/>
                </a:ext>
              </a:extLst>
            </p:cNvPr>
            <p:cNvSpPr>
              <a:spLocks noChangeArrowheads="1"/>
            </p:cNvSpPr>
            <p:nvPr/>
          </p:nvSpPr>
          <p:spPr bwMode="auto">
            <a:xfrm>
              <a:off x="4721" y="3376"/>
              <a:ext cx="153" cy="229"/>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5" name="Line 56">
              <a:extLst>
                <a:ext uri="{FF2B5EF4-FFF2-40B4-BE49-F238E27FC236}">
                  <a16:creationId xmlns:a16="http://schemas.microsoft.com/office/drawing/2014/main" id="{C975824A-BDD4-C84A-9D1C-23B94E726226}"/>
                </a:ext>
              </a:extLst>
            </p:cNvPr>
            <p:cNvSpPr>
              <a:spLocks noChangeShapeType="1"/>
            </p:cNvSpPr>
            <p:nvPr/>
          </p:nvSpPr>
          <p:spPr bwMode="auto">
            <a:xfrm>
              <a:off x="4721" y="3483"/>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6" name="Rectangle 57">
              <a:extLst>
                <a:ext uri="{FF2B5EF4-FFF2-40B4-BE49-F238E27FC236}">
                  <a16:creationId xmlns:a16="http://schemas.microsoft.com/office/drawing/2014/main" id="{83A41599-C00F-324E-A17B-0D23EA01B8EA}"/>
                </a:ext>
              </a:extLst>
            </p:cNvPr>
            <p:cNvSpPr>
              <a:spLocks noChangeArrowheads="1"/>
            </p:cNvSpPr>
            <p:nvPr/>
          </p:nvSpPr>
          <p:spPr bwMode="auto">
            <a:xfrm>
              <a:off x="3282" y="1331"/>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endParaRPr lang="en-GB" altLang="en-US" sz="1400" b="0">
                <a:latin typeface="Times" pitchFamily="2" charset="0"/>
              </a:endParaRPr>
            </a:p>
          </p:txBody>
        </p:sp>
        <p:sp>
          <p:nvSpPr>
            <p:cNvPr id="12347" name="Rectangle 58">
              <a:extLst>
                <a:ext uri="{FF2B5EF4-FFF2-40B4-BE49-F238E27FC236}">
                  <a16:creationId xmlns:a16="http://schemas.microsoft.com/office/drawing/2014/main" id="{F12CA28A-8DFA-C345-9394-233F1AF9458D}"/>
                </a:ext>
              </a:extLst>
            </p:cNvPr>
            <p:cNvSpPr>
              <a:spLocks noChangeArrowheads="1"/>
            </p:cNvSpPr>
            <p:nvPr/>
          </p:nvSpPr>
          <p:spPr bwMode="auto">
            <a:xfrm>
              <a:off x="3282" y="1331"/>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endParaRPr lang="en-GB" altLang="en-US" sz="1400" b="0">
                <a:latin typeface="Times" pitchFamily="2" charset="0"/>
              </a:endParaRPr>
            </a:p>
          </p:txBody>
        </p:sp>
        <p:sp>
          <p:nvSpPr>
            <p:cNvPr id="12348" name="Rectangle 59">
              <a:extLst>
                <a:ext uri="{FF2B5EF4-FFF2-40B4-BE49-F238E27FC236}">
                  <a16:creationId xmlns:a16="http://schemas.microsoft.com/office/drawing/2014/main" id="{9B271196-0E52-634B-AC50-70870A53AAE7}"/>
                </a:ext>
              </a:extLst>
            </p:cNvPr>
            <p:cNvSpPr>
              <a:spLocks noChangeArrowheads="1"/>
            </p:cNvSpPr>
            <p:nvPr/>
          </p:nvSpPr>
          <p:spPr bwMode="auto">
            <a:xfrm>
              <a:off x="4446" y="3674"/>
              <a:ext cx="52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BranchZ</a:t>
              </a:r>
              <a:endParaRPr lang="en-GB" altLang="en-US" sz="1400" b="0">
                <a:latin typeface="Times" pitchFamily="2" charset="0"/>
              </a:endParaRPr>
            </a:p>
          </p:txBody>
        </p:sp>
        <p:sp>
          <p:nvSpPr>
            <p:cNvPr id="12349" name="Rectangle 60">
              <a:extLst>
                <a:ext uri="{FF2B5EF4-FFF2-40B4-BE49-F238E27FC236}">
                  <a16:creationId xmlns:a16="http://schemas.microsoft.com/office/drawing/2014/main" id="{00DC7093-C20B-014C-BCB8-074D2425CE42}"/>
                </a:ext>
              </a:extLst>
            </p:cNvPr>
            <p:cNvSpPr>
              <a:spLocks noChangeArrowheads="1"/>
            </p:cNvSpPr>
            <p:nvPr/>
          </p:nvSpPr>
          <p:spPr bwMode="auto">
            <a:xfrm>
              <a:off x="4430" y="1652"/>
              <a:ext cx="5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BranchX</a:t>
              </a:r>
              <a:endParaRPr lang="en-GB" altLang="en-US" sz="1400" b="0">
                <a:latin typeface="Times" pitchFamily="2" charset="0"/>
              </a:endParaRPr>
            </a:p>
          </p:txBody>
        </p:sp>
        <p:sp>
          <p:nvSpPr>
            <p:cNvPr id="12350" name="Rectangle 61">
              <a:extLst>
                <a:ext uri="{FF2B5EF4-FFF2-40B4-BE49-F238E27FC236}">
                  <a16:creationId xmlns:a16="http://schemas.microsoft.com/office/drawing/2014/main" id="{A893C43F-9B0E-564C-900B-2E49DE1BD84A}"/>
                </a:ext>
              </a:extLst>
            </p:cNvPr>
            <p:cNvSpPr>
              <a:spLocks noChangeArrowheads="1"/>
            </p:cNvSpPr>
            <p:nvPr/>
          </p:nvSpPr>
          <p:spPr bwMode="auto">
            <a:xfrm>
              <a:off x="4137" y="195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1" name="Rectangle 62">
              <a:extLst>
                <a:ext uri="{FF2B5EF4-FFF2-40B4-BE49-F238E27FC236}">
                  <a16:creationId xmlns:a16="http://schemas.microsoft.com/office/drawing/2014/main" id="{D1309192-09C0-7045-B62F-216BDDD6D491}"/>
                </a:ext>
              </a:extLst>
            </p:cNvPr>
            <p:cNvSpPr>
              <a:spLocks noChangeArrowheads="1"/>
            </p:cNvSpPr>
            <p:nvPr/>
          </p:nvSpPr>
          <p:spPr bwMode="auto">
            <a:xfrm>
              <a:off x="4113" y="293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2" name="Rectangle 63">
              <a:extLst>
                <a:ext uri="{FF2B5EF4-FFF2-40B4-BE49-F238E27FC236}">
                  <a16:creationId xmlns:a16="http://schemas.microsoft.com/office/drawing/2014/main" id="{30461F18-795A-AC45-BD0E-0A6917378513}"/>
                </a:ext>
              </a:extLst>
            </p:cNvPr>
            <p:cNvSpPr>
              <a:spLocks noChangeArrowheads="1"/>
            </p:cNvSpPr>
            <p:nvPr/>
          </p:nvSpPr>
          <p:spPr bwMode="auto">
            <a:xfrm>
              <a:off x="4507" y="321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C</a:t>
              </a:r>
              <a:endParaRPr lang="en-GB" altLang="en-US" sz="1400" b="0">
                <a:latin typeface="Times" pitchFamily="2" charset="0"/>
              </a:endParaRPr>
            </a:p>
          </p:txBody>
        </p:sp>
        <p:sp>
          <p:nvSpPr>
            <p:cNvPr id="12353" name="Rectangle 64">
              <a:extLst>
                <a:ext uri="{FF2B5EF4-FFF2-40B4-BE49-F238E27FC236}">
                  <a16:creationId xmlns:a16="http://schemas.microsoft.com/office/drawing/2014/main" id="{65E9A9C8-CE3C-BD40-AEAB-D6C83C5A458E}"/>
                </a:ext>
              </a:extLst>
            </p:cNvPr>
            <p:cNvSpPr>
              <a:spLocks noChangeArrowheads="1"/>
            </p:cNvSpPr>
            <p:nvPr/>
          </p:nvSpPr>
          <p:spPr bwMode="auto">
            <a:xfrm>
              <a:off x="4507" y="344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D</a:t>
              </a:r>
              <a:endParaRPr lang="en-GB" altLang="en-US" sz="1400" b="0">
                <a:latin typeface="Times" pitchFamily="2" charset="0"/>
              </a:endParaRPr>
            </a:p>
          </p:txBody>
        </p:sp>
        <p:sp>
          <p:nvSpPr>
            <p:cNvPr id="12354" name="Rectangle 65">
              <a:extLst>
                <a:ext uri="{FF2B5EF4-FFF2-40B4-BE49-F238E27FC236}">
                  <a16:creationId xmlns:a16="http://schemas.microsoft.com/office/drawing/2014/main" id="{4B958100-3B63-D34C-8267-E45D2D6E14F7}"/>
                </a:ext>
              </a:extLst>
            </p:cNvPr>
            <p:cNvSpPr>
              <a:spLocks noChangeArrowheads="1"/>
            </p:cNvSpPr>
            <p:nvPr/>
          </p:nvSpPr>
          <p:spPr bwMode="auto">
            <a:xfrm>
              <a:off x="1639" y="2280"/>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Client</a:t>
              </a:r>
              <a:endParaRPr lang="en-GB" altLang="en-US" sz="1400" b="0">
                <a:latin typeface="Times" pitchFamily="2" charset="0"/>
              </a:endParaRPr>
            </a:p>
          </p:txBody>
        </p:sp>
        <p:sp>
          <p:nvSpPr>
            <p:cNvPr id="12355" name="Rectangle 66">
              <a:extLst>
                <a:ext uri="{FF2B5EF4-FFF2-40B4-BE49-F238E27FC236}">
                  <a16:creationId xmlns:a16="http://schemas.microsoft.com/office/drawing/2014/main" id="{8F7F496E-6A9F-2441-B811-99C97C5506A7}"/>
                </a:ext>
              </a:extLst>
            </p:cNvPr>
            <p:cNvSpPr>
              <a:spLocks noChangeArrowheads="1"/>
            </p:cNvSpPr>
            <p:nvPr/>
          </p:nvSpPr>
          <p:spPr bwMode="auto">
            <a:xfrm>
              <a:off x="4430" y="2648"/>
              <a:ext cx="5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BranchY</a:t>
              </a:r>
              <a:endParaRPr lang="en-GB" altLang="en-US" sz="1400" b="0">
                <a:latin typeface="Times" pitchFamily="2" charset="0"/>
              </a:endParaRPr>
            </a:p>
          </p:txBody>
        </p:sp>
        <p:sp>
          <p:nvSpPr>
            <p:cNvPr id="12356" name="Rectangle 67">
              <a:extLst>
                <a:ext uri="{FF2B5EF4-FFF2-40B4-BE49-F238E27FC236}">
                  <a16:creationId xmlns:a16="http://schemas.microsoft.com/office/drawing/2014/main" id="{2A98CA51-F5BB-2D48-818F-514CDB6EEE14}"/>
                </a:ext>
              </a:extLst>
            </p:cNvPr>
            <p:cNvSpPr>
              <a:spLocks noChangeArrowheads="1"/>
            </p:cNvSpPr>
            <p:nvPr/>
          </p:nvSpPr>
          <p:spPr bwMode="auto">
            <a:xfrm>
              <a:off x="4507" y="2311"/>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a:t>
              </a:r>
              <a:endParaRPr lang="en-GB" altLang="en-US" sz="1400" b="0">
                <a:latin typeface="Times" pitchFamily="2" charset="0"/>
              </a:endParaRPr>
            </a:p>
          </p:txBody>
        </p:sp>
        <p:sp>
          <p:nvSpPr>
            <p:cNvPr id="12357" name="Rectangle 68">
              <a:extLst>
                <a:ext uri="{FF2B5EF4-FFF2-40B4-BE49-F238E27FC236}">
                  <a16:creationId xmlns:a16="http://schemas.microsoft.com/office/drawing/2014/main" id="{07B9F5E5-5B03-AD43-BED1-63C35C6F3D43}"/>
                </a:ext>
              </a:extLst>
            </p:cNvPr>
            <p:cNvSpPr>
              <a:spLocks noChangeArrowheads="1"/>
            </p:cNvSpPr>
            <p:nvPr/>
          </p:nvSpPr>
          <p:spPr bwMode="auto">
            <a:xfrm>
              <a:off x="4507" y="1254"/>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A</a:t>
              </a:r>
              <a:endParaRPr lang="en-GB" altLang="en-US" sz="1400" b="0">
                <a:latin typeface="Times" pitchFamily="2" charset="0"/>
              </a:endParaRPr>
            </a:p>
          </p:txBody>
        </p:sp>
        <p:sp>
          <p:nvSpPr>
            <p:cNvPr id="12358" name="Rectangle 69">
              <a:extLst>
                <a:ext uri="{FF2B5EF4-FFF2-40B4-BE49-F238E27FC236}">
                  <a16:creationId xmlns:a16="http://schemas.microsoft.com/office/drawing/2014/main" id="{DE972095-0054-E44D-A05A-B69CDB912F0D}"/>
                </a:ext>
              </a:extLst>
            </p:cNvPr>
            <p:cNvSpPr>
              <a:spLocks noChangeArrowheads="1"/>
            </p:cNvSpPr>
            <p:nvPr/>
          </p:nvSpPr>
          <p:spPr bwMode="auto">
            <a:xfrm>
              <a:off x="4107" y="994"/>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9" name="Freeform 70">
              <a:extLst>
                <a:ext uri="{FF2B5EF4-FFF2-40B4-BE49-F238E27FC236}">
                  <a16:creationId xmlns:a16="http://schemas.microsoft.com/office/drawing/2014/main" id="{653E0D03-ADB6-714C-88BA-9E7D8A2B3C60}"/>
                </a:ext>
              </a:extLst>
            </p:cNvPr>
            <p:cNvSpPr>
              <a:spLocks/>
            </p:cNvSpPr>
            <p:nvPr/>
          </p:nvSpPr>
          <p:spPr bwMode="auto">
            <a:xfrm>
              <a:off x="2699" y="941"/>
              <a:ext cx="62" cy="61"/>
            </a:xfrm>
            <a:custGeom>
              <a:avLst/>
              <a:gdLst>
                <a:gd name="T0" fmla="*/ 62 w 62"/>
                <a:gd name="T1" fmla="*/ 30 h 61"/>
                <a:gd name="T2" fmla="*/ 46 w 62"/>
                <a:gd name="T3" fmla="*/ 61 h 61"/>
                <a:gd name="T4" fmla="*/ 0 w 62"/>
                <a:gd name="T5" fmla="*/ 15 h 61"/>
                <a:gd name="T6" fmla="*/ 62 w 62"/>
                <a:gd name="T7" fmla="*/ 0 h 61"/>
                <a:gd name="T8" fmla="*/ 62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62" y="30"/>
                  </a:moveTo>
                  <a:lnTo>
                    <a:pt x="46" y="61"/>
                  </a:lnTo>
                  <a:lnTo>
                    <a:pt x="0" y="15"/>
                  </a:lnTo>
                  <a:lnTo>
                    <a:pt x="62" y="0"/>
                  </a:lnTo>
                  <a:lnTo>
                    <a:pt x="62" y="30"/>
                  </a:lnTo>
                  <a:close/>
                </a:path>
              </a:pathLst>
            </a:custGeom>
            <a:solidFill>
              <a:srgbClr val="000000"/>
            </a:solidFill>
            <a:ln w="34925">
              <a:solidFill>
                <a:srgbClr val="000000"/>
              </a:solidFill>
              <a:round/>
              <a:headEnd/>
              <a:tailEnd/>
            </a:ln>
          </p:spPr>
          <p:txBody>
            <a:bodyPr/>
            <a:lstStyle/>
            <a:p>
              <a:endParaRPr lang="en-US"/>
            </a:p>
          </p:txBody>
        </p:sp>
        <p:sp>
          <p:nvSpPr>
            <p:cNvPr id="12360" name="Line 71">
              <a:extLst>
                <a:ext uri="{FF2B5EF4-FFF2-40B4-BE49-F238E27FC236}">
                  <a16:creationId xmlns:a16="http://schemas.microsoft.com/office/drawing/2014/main" id="{214ADAA1-127E-5543-BF5A-0BAE1038CEBD}"/>
                </a:ext>
              </a:extLst>
            </p:cNvPr>
            <p:cNvSpPr>
              <a:spLocks noChangeShapeType="1"/>
            </p:cNvSpPr>
            <p:nvPr/>
          </p:nvSpPr>
          <p:spPr bwMode="auto">
            <a:xfrm flipH="1" flipV="1">
              <a:off x="2761" y="971"/>
              <a:ext cx="1393" cy="26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1" name="Freeform 72">
              <a:extLst>
                <a:ext uri="{FF2B5EF4-FFF2-40B4-BE49-F238E27FC236}">
                  <a16:creationId xmlns:a16="http://schemas.microsoft.com/office/drawing/2014/main" id="{C2B5DABB-7EFE-164B-8792-5ADD5C5A150F}"/>
                </a:ext>
              </a:extLst>
            </p:cNvPr>
            <p:cNvSpPr>
              <a:spLocks/>
            </p:cNvSpPr>
            <p:nvPr/>
          </p:nvSpPr>
          <p:spPr bwMode="auto">
            <a:xfrm>
              <a:off x="2699" y="1048"/>
              <a:ext cx="62" cy="61"/>
            </a:xfrm>
            <a:custGeom>
              <a:avLst/>
              <a:gdLst>
                <a:gd name="T0" fmla="*/ 46 w 62"/>
                <a:gd name="T1" fmla="*/ 30 h 61"/>
                <a:gd name="T2" fmla="*/ 16 w 62"/>
                <a:gd name="T3" fmla="*/ 61 h 61"/>
                <a:gd name="T4" fmla="*/ 0 w 62"/>
                <a:gd name="T5" fmla="*/ 0 h 61"/>
                <a:gd name="T6" fmla="*/ 62 w 62"/>
                <a:gd name="T7" fmla="*/ 0 h 61"/>
                <a:gd name="T8" fmla="*/ 46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46" y="30"/>
                  </a:moveTo>
                  <a:lnTo>
                    <a:pt x="16" y="61"/>
                  </a:lnTo>
                  <a:lnTo>
                    <a:pt x="0" y="0"/>
                  </a:lnTo>
                  <a:lnTo>
                    <a:pt x="62" y="0"/>
                  </a:lnTo>
                  <a:lnTo>
                    <a:pt x="46" y="30"/>
                  </a:lnTo>
                  <a:close/>
                </a:path>
              </a:pathLst>
            </a:custGeom>
            <a:solidFill>
              <a:srgbClr val="000000"/>
            </a:solidFill>
            <a:ln w="34925">
              <a:solidFill>
                <a:srgbClr val="000000"/>
              </a:solidFill>
              <a:round/>
              <a:headEnd/>
              <a:tailEnd/>
            </a:ln>
          </p:spPr>
          <p:txBody>
            <a:bodyPr/>
            <a:lstStyle/>
            <a:p>
              <a:endParaRPr lang="en-US"/>
            </a:p>
          </p:txBody>
        </p:sp>
        <p:sp>
          <p:nvSpPr>
            <p:cNvPr id="12362" name="Line 73">
              <a:extLst>
                <a:ext uri="{FF2B5EF4-FFF2-40B4-BE49-F238E27FC236}">
                  <a16:creationId xmlns:a16="http://schemas.microsoft.com/office/drawing/2014/main" id="{DC46226B-D84F-BC4A-A0F0-40B512E2C0EA}"/>
                </a:ext>
              </a:extLst>
            </p:cNvPr>
            <p:cNvSpPr>
              <a:spLocks noChangeShapeType="1"/>
            </p:cNvSpPr>
            <p:nvPr/>
          </p:nvSpPr>
          <p:spPr bwMode="auto">
            <a:xfrm flipH="1" flipV="1">
              <a:off x="2745" y="1078"/>
              <a:ext cx="1409" cy="113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3" name="Freeform 74">
              <a:extLst>
                <a:ext uri="{FF2B5EF4-FFF2-40B4-BE49-F238E27FC236}">
                  <a16:creationId xmlns:a16="http://schemas.microsoft.com/office/drawing/2014/main" id="{0AA6F973-2E81-6041-BE08-0E7FD956ECEC}"/>
                </a:ext>
              </a:extLst>
            </p:cNvPr>
            <p:cNvSpPr>
              <a:spLocks/>
            </p:cNvSpPr>
            <p:nvPr/>
          </p:nvSpPr>
          <p:spPr bwMode="auto">
            <a:xfrm>
              <a:off x="2638" y="1078"/>
              <a:ext cx="61" cy="62"/>
            </a:xfrm>
            <a:custGeom>
              <a:avLst/>
              <a:gdLst>
                <a:gd name="T0" fmla="*/ 31 w 61"/>
                <a:gd name="T1" fmla="*/ 46 h 62"/>
                <a:gd name="T2" fmla="*/ 0 w 61"/>
                <a:gd name="T3" fmla="*/ 62 h 62"/>
                <a:gd name="T4" fmla="*/ 0 w 61"/>
                <a:gd name="T5" fmla="*/ 0 h 62"/>
                <a:gd name="T6" fmla="*/ 61 w 61"/>
                <a:gd name="T7" fmla="*/ 31 h 62"/>
                <a:gd name="T8" fmla="*/ 31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1" y="46"/>
                  </a:moveTo>
                  <a:lnTo>
                    <a:pt x="0" y="62"/>
                  </a:lnTo>
                  <a:lnTo>
                    <a:pt x="0" y="0"/>
                  </a:lnTo>
                  <a:lnTo>
                    <a:pt x="61" y="31"/>
                  </a:lnTo>
                  <a:lnTo>
                    <a:pt x="31" y="46"/>
                  </a:lnTo>
                  <a:close/>
                </a:path>
              </a:pathLst>
            </a:custGeom>
            <a:solidFill>
              <a:srgbClr val="000000"/>
            </a:solidFill>
            <a:ln w="34925">
              <a:solidFill>
                <a:srgbClr val="000000"/>
              </a:solidFill>
              <a:round/>
              <a:headEnd/>
              <a:tailEnd/>
            </a:ln>
          </p:spPr>
          <p:txBody>
            <a:bodyPr/>
            <a:lstStyle/>
            <a:p>
              <a:endParaRPr lang="en-US"/>
            </a:p>
          </p:txBody>
        </p:sp>
        <p:sp>
          <p:nvSpPr>
            <p:cNvPr id="12364" name="Line 75">
              <a:extLst>
                <a:ext uri="{FF2B5EF4-FFF2-40B4-BE49-F238E27FC236}">
                  <a16:creationId xmlns:a16="http://schemas.microsoft.com/office/drawing/2014/main" id="{B35D034B-2E4D-1143-B3A4-E22D64245069}"/>
                </a:ext>
              </a:extLst>
            </p:cNvPr>
            <p:cNvSpPr>
              <a:spLocks noChangeShapeType="1"/>
            </p:cNvSpPr>
            <p:nvPr/>
          </p:nvSpPr>
          <p:spPr bwMode="auto">
            <a:xfrm flipH="1" flipV="1">
              <a:off x="2669" y="1124"/>
              <a:ext cx="1470" cy="203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5" name="Rectangle 76">
              <a:extLst>
                <a:ext uri="{FF2B5EF4-FFF2-40B4-BE49-F238E27FC236}">
                  <a16:creationId xmlns:a16="http://schemas.microsoft.com/office/drawing/2014/main" id="{7019A94A-81CF-CC4C-A724-687085E636A9}"/>
                </a:ext>
              </a:extLst>
            </p:cNvPr>
            <p:cNvSpPr>
              <a:spLocks noChangeArrowheads="1"/>
            </p:cNvSpPr>
            <p:nvPr/>
          </p:nvSpPr>
          <p:spPr bwMode="auto">
            <a:xfrm>
              <a:off x="3291" y="948"/>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6" name="Rectangle 77">
              <a:extLst>
                <a:ext uri="{FF2B5EF4-FFF2-40B4-BE49-F238E27FC236}">
                  <a16:creationId xmlns:a16="http://schemas.microsoft.com/office/drawing/2014/main" id="{47698C97-06DE-F84D-B3EC-B2328AE67358}"/>
                </a:ext>
              </a:extLst>
            </p:cNvPr>
            <p:cNvSpPr>
              <a:spLocks noChangeArrowheads="1"/>
            </p:cNvSpPr>
            <p:nvPr/>
          </p:nvSpPr>
          <p:spPr bwMode="auto">
            <a:xfrm>
              <a:off x="3246" y="1392"/>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7" name="Rectangle 78">
              <a:extLst>
                <a:ext uri="{FF2B5EF4-FFF2-40B4-BE49-F238E27FC236}">
                  <a16:creationId xmlns:a16="http://schemas.microsoft.com/office/drawing/2014/main" id="{69C2C5B7-A07E-8F43-A8EB-29D3418FAC63}"/>
                </a:ext>
              </a:extLst>
            </p:cNvPr>
            <p:cNvSpPr>
              <a:spLocks noChangeArrowheads="1"/>
            </p:cNvSpPr>
            <p:nvPr/>
          </p:nvSpPr>
          <p:spPr bwMode="auto">
            <a:xfrm>
              <a:off x="3470" y="2709"/>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8" name="Rectangle 79">
              <a:extLst>
                <a:ext uri="{FF2B5EF4-FFF2-40B4-BE49-F238E27FC236}">
                  <a16:creationId xmlns:a16="http://schemas.microsoft.com/office/drawing/2014/main" id="{5F36FA9A-54C2-C34E-826F-4C6A4E3DCA3B}"/>
                </a:ext>
              </a:extLst>
            </p:cNvPr>
            <p:cNvSpPr>
              <a:spLocks noChangeArrowheads="1"/>
            </p:cNvSpPr>
            <p:nvPr/>
          </p:nvSpPr>
          <p:spPr bwMode="auto">
            <a:xfrm>
              <a:off x="1968" y="1882"/>
              <a:ext cx="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T</a:t>
              </a:r>
              <a:endParaRPr lang="en-GB" altLang="en-US" sz="1400" b="0">
                <a:latin typeface="Times" pitchFamily="2" charset="0"/>
              </a:endParaRPr>
            </a:p>
          </p:txBody>
        </p:sp>
        <p:sp>
          <p:nvSpPr>
            <p:cNvPr id="12369" name="Rectangle 80">
              <a:extLst>
                <a:ext uri="{FF2B5EF4-FFF2-40B4-BE49-F238E27FC236}">
                  <a16:creationId xmlns:a16="http://schemas.microsoft.com/office/drawing/2014/main" id="{61D3CBF4-56DD-024A-A004-637CED8B8724}"/>
                </a:ext>
              </a:extLst>
            </p:cNvPr>
            <p:cNvSpPr>
              <a:spLocks noChangeArrowheads="1"/>
            </p:cNvSpPr>
            <p:nvPr/>
          </p:nvSpPr>
          <p:spPr bwMode="auto">
            <a:xfrm>
              <a:off x="4888" y="1254"/>
              <a:ext cx="11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A.withdraw(4);</a:t>
              </a:r>
              <a:endParaRPr lang="en-GB" altLang="en-US" sz="1400" b="0" i="1">
                <a:latin typeface="Times" pitchFamily="2" charset="0"/>
              </a:endParaRPr>
            </a:p>
          </p:txBody>
        </p:sp>
        <p:sp>
          <p:nvSpPr>
            <p:cNvPr id="12370" name="Rectangle 81">
              <a:extLst>
                <a:ext uri="{FF2B5EF4-FFF2-40B4-BE49-F238E27FC236}">
                  <a16:creationId xmlns:a16="http://schemas.microsoft.com/office/drawing/2014/main" id="{6A86E018-72A3-974F-B736-0A22BC5041ED}"/>
                </a:ext>
              </a:extLst>
            </p:cNvPr>
            <p:cNvSpPr>
              <a:spLocks noChangeArrowheads="1"/>
            </p:cNvSpPr>
            <p:nvPr/>
          </p:nvSpPr>
          <p:spPr bwMode="auto">
            <a:xfrm>
              <a:off x="4921" y="3153"/>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C.deposit(4);</a:t>
              </a:r>
              <a:endParaRPr lang="en-GB" altLang="en-US" sz="1400" b="0" i="1">
                <a:latin typeface="Times" pitchFamily="2" charset="0"/>
              </a:endParaRPr>
            </a:p>
          </p:txBody>
        </p:sp>
        <p:sp>
          <p:nvSpPr>
            <p:cNvPr id="12371" name="Rectangle 82">
              <a:extLst>
                <a:ext uri="{FF2B5EF4-FFF2-40B4-BE49-F238E27FC236}">
                  <a16:creationId xmlns:a16="http://schemas.microsoft.com/office/drawing/2014/main" id="{632FCDE2-DA2A-C64C-A541-C24B643AFF77}"/>
                </a:ext>
              </a:extLst>
            </p:cNvPr>
            <p:cNvSpPr>
              <a:spLocks noChangeArrowheads="1"/>
            </p:cNvSpPr>
            <p:nvPr/>
          </p:nvSpPr>
          <p:spPr bwMode="auto">
            <a:xfrm>
              <a:off x="4888" y="2311"/>
              <a:ext cx="11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B.withdraw(3);</a:t>
              </a:r>
              <a:endParaRPr lang="en-GB" altLang="en-US" sz="1400" b="0" i="1">
                <a:latin typeface="Times" pitchFamily="2" charset="0"/>
              </a:endParaRPr>
            </a:p>
          </p:txBody>
        </p:sp>
        <p:sp>
          <p:nvSpPr>
            <p:cNvPr id="12372" name="Rectangle 83">
              <a:extLst>
                <a:ext uri="{FF2B5EF4-FFF2-40B4-BE49-F238E27FC236}">
                  <a16:creationId xmlns:a16="http://schemas.microsoft.com/office/drawing/2014/main" id="{81190C42-76D0-664E-B8DF-D77BE5921EF8}"/>
                </a:ext>
              </a:extLst>
            </p:cNvPr>
            <p:cNvSpPr>
              <a:spLocks noChangeArrowheads="1"/>
            </p:cNvSpPr>
            <p:nvPr/>
          </p:nvSpPr>
          <p:spPr bwMode="auto">
            <a:xfrm>
              <a:off x="4877" y="3459"/>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D.deposit(3);</a:t>
              </a:r>
              <a:endParaRPr lang="en-GB" altLang="en-US" sz="1400" b="0" i="1">
                <a:latin typeface="Times" pitchFamily="2" charset="0"/>
              </a:endParaRPr>
            </a:p>
          </p:txBody>
        </p:sp>
        <p:sp>
          <p:nvSpPr>
            <p:cNvPr id="12375" name="Freeform 86">
              <a:extLst>
                <a:ext uri="{FF2B5EF4-FFF2-40B4-BE49-F238E27FC236}">
                  <a16:creationId xmlns:a16="http://schemas.microsoft.com/office/drawing/2014/main" id="{B29B19EC-1E37-494F-A003-AAB4AFB74045}"/>
                </a:ext>
              </a:extLst>
            </p:cNvPr>
            <p:cNvSpPr>
              <a:spLocks/>
            </p:cNvSpPr>
            <p:nvPr/>
          </p:nvSpPr>
          <p:spPr bwMode="auto">
            <a:xfrm>
              <a:off x="2485" y="986"/>
              <a:ext cx="61" cy="62"/>
            </a:xfrm>
            <a:custGeom>
              <a:avLst/>
              <a:gdLst>
                <a:gd name="T0" fmla="*/ 30 w 61"/>
                <a:gd name="T1" fmla="*/ 46 h 62"/>
                <a:gd name="T2" fmla="*/ 0 w 61"/>
                <a:gd name="T3" fmla="*/ 16 h 62"/>
                <a:gd name="T4" fmla="*/ 61 w 61"/>
                <a:gd name="T5" fmla="*/ 0 h 62"/>
                <a:gd name="T6" fmla="*/ 46 w 61"/>
                <a:gd name="T7" fmla="*/ 62 h 62"/>
                <a:gd name="T8" fmla="*/ 30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0" y="46"/>
                  </a:moveTo>
                  <a:lnTo>
                    <a:pt x="0" y="16"/>
                  </a:lnTo>
                  <a:lnTo>
                    <a:pt x="61" y="0"/>
                  </a:lnTo>
                  <a:lnTo>
                    <a:pt x="46" y="62"/>
                  </a:lnTo>
                  <a:lnTo>
                    <a:pt x="30" y="46"/>
                  </a:lnTo>
                  <a:close/>
                </a:path>
              </a:pathLst>
            </a:custGeom>
            <a:solidFill>
              <a:srgbClr val="000000"/>
            </a:solidFill>
            <a:ln w="34925">
              <a:solidFill>
                <a:srgbClr val="000000"/>
              </a:solidFill>
              <a:round/>
              <a:headEnd/>
              <a:tailEnd/>
            </a:ln>
          </p:spPr>
          <p:txBody>
            <a:bodyPr/>
            <a:lstStyle/>
            <a:p>
              <a:endParaRPr lang="en-US"/>
            </a:p>
          </p:txBody>
        </p:sp>
        <p:sp>
          <p:nvSpPr>
            <p:cNvPr id="12376" name="Line 87">
              <a:extLst>
                <a:ext uri="{FF2B5EF4-FFF2-40B4-BE49-F238E27FC236}">
                  <a16:creationId xmlns:a16="http://schemas.microsoft.com/office/drawing/2014/main" id="{A3DA964B-C6B1-EC4D-AB75-176CCC0CD638}"/>
                </a:ext>
              </a:extLst>
            </p:cNvPr>
            <p:cNvSpPr>
              <a:spLocks noChangeShapeType="1"/>
            </p:cNvSpPr>
            <p:nvPr/>
          </p:nvSpPr>
          <p:spPr bwMode="auto">
            <a:xfrm flipV="1">
              <a:off x="1995" y="1032"/>
              <a:ext cx="505" cy="75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0" name="Rectangle 91">
              <a:extLst>
                <a:ext uri="{FF2B5EF4-FFF2-40B4-BE49-F238E27FC236}">
                  <a16:creationId xmlns:a16="http://schemas.microsoft.com/office/drawing/2014/main" id="{38A9D85F-F2EA-A74E-983A-A04AF259FE7F}"/>
                </a:ext>
              </a:extLst>
            </p:cNvPr>
            <p:cNvSpPr>
              <a:spLocks noChangeArrowheads="1"/>
            </p:cNvSpPr>
            <p:nvPr/>
          </p:nvSpPr>
          <p:spPr bwMode="auto">
            <a:xfrm>
              <a:off x="396" y="2592"/>
              <a:ext cx="22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T </a:t>
              </a:r>
              <a:r>
                <a:rPr lang="en-GB" altLang="en-US" sz="1500" b="0">
                  <a:solidFill>
                    <a:srgbClr val="000000"/>
                  </a:solidFill>
                </a:rPr>
                <a:t>= </a:t>
              </a:r>
              <a:endParaRPr lang="en-GB" altLang="en-US" sz="1400" b="0">
                <a:latin typeface="Times" pitchFamily="2" charset="0"/>
              </a:endParaRPr>
            </a:p>
          </p:txBody>
        </p:sp>
        <p:sp>
          <p:nvSpPr>
            <p:cNvPr id="12381" name="Rectangle 92">
              <a:extLst>
                <a:ext uri="{FF2B5EF4-FFF2-40B4-BE49-F238E27FC236}">
                  <a16:creationId xmlns:a16="http://schemas.microsoft.com/office/drawing/2014/main" id="{0C79335C-12C6-2940-961B-DD9E248D0DC0}"/>
                </a:ext>
              </a:extLst>
            </p:cNvPr>
            <p:cNvSpPr>
              <a:spLocks noChangeArrowheads="1"/>
            </p:cNvSpPr>
            <p:nvPr/>
          </p:nvSpPr>
          <p:spPr bwMode="auto">
            <a:xfrm>
              <a:off x="605" y="2592"/>
              <a:ext cx="9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openTransaction</a:t>
              </a:r>
              <a:endParaRPr lang="en-GB" altLang="en-US" sz="1400" b="0" i="1">
                <a:latin typeface="Times" pitchFamily="2" charset="0"/>
              </a:endParaRPr>
            </a:p>
          </p:txBody>
        </p:sp>
        <p:sp>
          <p:nvSpPr>
            <p:cNvPr id="12382" name="Rectangle 93">
              <a:extLst>
                <a:ext uri="{FF2B5EF4-FFF2-40B4-BE49-F238E27FC236}">
                  <a16:creationId xmlns:a16="http://schemas.microsoft.com/office/drawing/2014/main" id="{F024B374-0487-FD43-A0D1-1660EB3ECB26}"/>
                </a:ext>
              </a:extLst>
            </p:cNvPr>
            <p:cNvSpPr>
              <a:spLocks noChangeArrowheads="1"/>
            </p:cNvSpPr>
            <p:nvPr/>
          </p:nvSpPr>
          <p:spPr bwMode="auto">
            <a:xfrm>
              <a:off x="439" y="2742"/>
              <a:ext cx="109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dirty="0">
                  <a:solidFill>
                    <a:srgbClr val="000000"/>
                  </a:solidFill>
                </a:rPr>
                <a:t>      </a:t>
              </a:r>
              <a:r>
                <a:rPr lang="en-GB" altLang="en-US" sz="1500" b="0" i="1" dirty="0" err="1">
                  <a:solidFill>
                    <a:srgbClr val="000000"/>
                  </a:solidFill>
                </a:rPr>
                <a:t>A.withdraw</a:t>
              </a:r>
              <a:r>
                <a:rPr lang="en-GB" altLang="en-US" sz="1500" b="0" i="1" dirty="0">
                  <a:solidFill>
                    <a:srgbClr val="000000"/>
                  </a:solidFill>
                </a:rPr>
                <a:t>(4);</a:t>
              </a:r>
              <a:endParaRPr lang="en-GB" altLang="en-US" sz="1400" b="0" i="1" dirty="0">
                <a:latin typeface="Times" pitchFamily="2" charset="0"/>
              </a:endParaRPr>
            </a:p>
          </p:txBody>
        </p:sp>
        <p:sp>
          <p:nvSpPr>
            <p:cNvPr id="12383" name="Rectangle 94">
              <a:extLst>
                <a:ext uri="{FF2B5EF4-FFF2-40B4-BE49-F238E27FC236}">
                  <a16:creationId xmlns:a16="http://schemas.microsoft.com/office/drawing/2014/main" id="{CFF91315-AADC-4145-9FC7-12F1780E7410}"/>
                </a:ext>
              </a:extLst>
            </p:cNvPr>
            <p:cNvSpPr>
              <a:spLocks noChangeArrowheads="1"/>
            </p:cNvSpPr>
            <p:nvPr/>
          </p:nvSpPr>
          <p:spPr bwMode="auto">
            <a:xfrm>
              <a:off x="439" y="2906"/>
              <a:ext cx="9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C.deposit(4);</a:t>
              </a:r>
              <a:endParaRPr lang="en-GB" altLang="en-US" sz="1400" b="0" i="1">
                <a:latin typeface="Times" pitchFamily="2" charset="0"/>
              </a:endParaRPr>
            </a:p>
          </p:txBody>
        </p:sp>
        <p:sp>
          <p:nvSpPr>
            <p:cNvPr id="12384" name="Rectangle 95">
              <a:extLst>
                <a:ext uri="{FF2B5EF4-FFF2-40B4-BE49-F238E27FC236}">
                  <a16:creationId xmlns:a16="http://schemas.microsoft.com/office/drawing/2014/main" id="{F3488A19-751C-B649-95F0-54A12FD3A7A9}"/>
                </a:ext>
              </a:extLst>
            </p:cNvPr>
            <p:cNvSpPr>
              <a:spLocks noChangeArrowheads="1"/>
            </p:cNvSpPr>
            <p:nvPr/>
          </p:nvSpPr>
          <p:spPr bwMode="auto">
            <a:xfrm>
              <a:off x="439" y="3040"/>
              <a:ext cx="10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B.withdraw(3);</a:t>
              </a:r>
              <a:endParaRPr lang="en-GB" altLang="en-US" sz="1400" b="0" i="1">
                <a:latin typeface="Times" pitchFamily="2" charset="0"/>
              </a:endParaRPr>
            </a:p>
          </p:txBody>
        </p:sp>
        <p:sp>
          <p:nvSpPr>
            <p:cNvPr id="12385" name="Rectangle 96">
              <a:extLst>
                <a:ext uri="{FF2B5EF4-FFF2-40B4-BE49-F238E27FC236}">
                  <a16:creationId xmlns:a16="http://schemas.microsoft.com/office/drawing/2014/main" id="{BF46C293-3885-0F43-BE12-BC3B5F61763F}"/>
                </a:ext>
              </a:extLst>
            </p:cNvPr>
            <p:cNvSpPr>
              <a:spLocks noChangeArrowheads="1"/>
            </p:cNvSpPr>
            <p:nvPr/>
          </p:nvSpPr>
          <p:spPr bwMode="auto">
            <a:xfrm>
              <a:off x="439" y="3175"/>
              <a:ext cx="9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D.deposit(3);</a:t>
              </a:r>
              <a:endParaRPr lang="en-GB" altLang="en-US" sz="1400" b="0" i="1">
                <a:latin typeface="Times" pitchFamily="2" charset="0"/>
              </a:endParaRPr>
            </a:p>
          </p:txBody>
        </p:sp>
        <p:sp>
          <p:nvSpPr>
            <p:cNvPr id="12386" name="Rectangle 97">
              <a:extLst>
                <a:ext uri="{FF2B5EF4-FFF2-40B4-BE49-F238E27FC236}">
                  <a16:creationId xmlns:a16="http://schemas.microsoft.com/office/drawing/2014/main" id="{8BD876A8-8CC5-A64A-87F5-C61179BCA1A0}"/>
                </a:ext>
              </a:extLst>
            </p:cNvPr>
            <p:cNvSpPr>
              <a:spLocks noChangeArrowheads="1"/>
            </p:cNvSpPr>
            <p:nvPr/>
          </p:nvSpPr>
          <p:spPr bwMode="auto">
            <a:xfrm>
              <a:off x="364" y="3324"/>
              <a:ext cx="11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a:solidFill>
                    <a:srgbClr val="000000"/>
                  </a:solidFill>
                </a:rPr>
                <a:t>      </a:t>
              </a:r>
              <a:r>
                <a:rPr lang="en-GB" altLang="en-US" sz="1500" b="0" i="1">
                  <a:solidFill>
                    <a:srgbClr val="000000"/>
                  </a:solidFill>
                </a:rPr>
                <a:t>closeTransaction</a:t>
              </a:r>
              <a:endParaRPr lang="en-GB" altLang="en-US" sz="1400" b="0">
                <a:latin typeface="Times" pitchFamily="2" charset="0"/>
              </a:endParaRPr>
            </a:p>
          </p:txBody>
        </p:sp>
        <p:sp>
          <p:nvSpPr>
            <p:cNvPr id="12387" name="Rectangle 98">
              <a:extLst>
                <a:ext uri="{FF2B5EF4-FFF2-40B4-BE49-F238E27FC236}">
                  <a16:creationId xmlns:a16="http://schemas.microsoft.com/office/drawing/2014/main" id="{95673DC8-4C61-ED4C-B98A-88A335A5715B}"/>
                </a:ext>
              </a:extLst>
            </p:cNvPr>
            <p:cNvSpPr>
              <a:spLocks noChangeArrowheads="1"/>
            </p:cNvSpPr>
            <p:nvPr/>
          </p:nvSpPr>
          <p:spPr bwMode="auto">
            <a:xfrm>
              <a:off x="233" y="3547"/>
              <a:ext cx="380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400" b="0">
                  <a:latin typeface="Times" pitchFamily="2" charset="0"/>
                </a:rPr>
                <a:t> </a:t>
              </a:r>
              <a:r>
                <a:rPr lang="en-GB" altLang="en-US" sz="1600" b="0"/>
                <a:t>Note: the coordinator is in one of the servers, e.g. BranchX</a:t>
              </a:r>
              <a:endParaRPr lang="en-GB" altLang="en-US" sz="1400" b="0">
                <a:latin typeface="Times" pitchFamily="2" charset="0"/>
              </a:endParaRPr>
            </a:p>
          </p:txBody>
        </p:sp>
      </p:grpSp>
      <p:sp>
        <p:nvSpPr>
          <p:cNvPr id="12292" name="TextBox 1">
            <a:extLst>
              <a:ext uri="{FF2B5EF4-FFF2-40B4-BE49-F238E27FC236}">
                <a16:creationId xmlns:a16="http://schemas.microsoft.com/office/drawing/2014/main" id="{370D51CE-A7FF-5242-90BB-DCEA585E5CCA}"/>
              </a:ext>
            </a:extLst>
          </p:cNvPr>
          <p:cNvSpPr txBox="1">
            <a:spLocks noChangeArrowheads="1"/>
          </p:cNvSpPr>
          <p:nvPr/>
        </p:nvSpPr>
        <p:spPr bwMode="auto">
          <a:xfrm>
            <a:off x="5181601" y="1066801"/>
            <a:ext cx="11223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1400" b="0">
                <a:solidFill>
                  <a:schemeClr val="accent2"/>
                </a:solidFill>
                <a:latin typeface="Helvetica" pitchFamily="2" charset="0"/>
              </a:rPr>
              <a:t>Coordinator</a:t>
            </a:r>
          </a:p>
        </p:txBody>
      </p:sp>
      <p:sp>
        <p:nvSpPr>
          <p:cNvPr id="2" name="TextBox 1">
            <a:extLst>
              <a:ext uri="{FF2B5EF4-FFF2-40B4-BE49-F238E27FC236}">
                <a16:creationId xmlns:a16="http://schemas.microsoft.com/office/drawing/2014/main" id="{66BCB38C-EBBD-0B4D-8003-A24E540E8A80}"/>
              </a:ext>
            </a:extLst>
          </p:cNvPr>
          <p:cNvSpPr txBox="1"/>
          <p:nvPr/>
        </p:nvSpPr>
        <p:spPr>
          <a:xfrm>
            <a:off x="7813395" y="6484492"/>
            <a:ext cx="3988464" cy="338554"/>
          </a:xfrm>
          <a:prstGeom prst="rect">
            <a:avLst/>
          </a:prstGeom>
          <a:noFill/>
        </p:spPr>
        <p:txBody>
          <a:bodyPr wrap="none" rtlCol="0">
            <a:spAutoFit/>
          </a:bodyPr>
          <a:lstStyle/>
          <a:p>
            <a:r>
              <a:rPr lang="en-US" dirty="0"/>
              <a:t>https://</a:t>
            </a:r>
            <a:r>
              <a:rPr lang="en-US" dirty="0" err="1"/>
              <a:t>www.iitg.ac.in</a:t>
            </a:r>
            <a:r>
              <a:rPr lang="en-US" dirty="0"/>
              <a:t>/</a:t>
            </a:r>
            <a:r>
              <a:rPr lang="en-US" dirty="0" err="1"/>
              <a:t>dgoswami</a:t>
            </a:r>
            <a:r>
              <a:rPr lang="en-US" dirty="0"/>
              <a:t>/cs542.html</a:t>
            </a:r>
          </a:p>
        </p:txBody>
      </p:sp>
    </p:spTree>
    <p:extLst>
      <p:ext uri="{BB962C8B-B14F-4D97-AF65-F5344CB8AC3E}">
        <p14:creationId xmlns:p14="http://schemas.microsoft.com/office/powerpoint/2010/main" val="1782006536"/>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B5C2-15A6-2D46-B13E-E8A74BC59907}"/>
              </a:ext>
            </a:extLst>
          </p:cNvPr>
          <p:cNvSpPr>
            <a:spLocks noGrp="1"/>
          </p:cNvSpPr>
          <p:nvPr>
            <p:ph type="title"/>
          </p:nvPr>
        </p:nvSpPr>
        <p:spPr/>
        <p:txBody>
          <a:bodyPr/>
          <a:lstStyle/>
          <a:p>
            <a:r>
              <a:rPr lang="en-US" dirty="0"/>
              <a:t>Transaction needs to follow the ACID properties</a:t>
            </a:r>
          </a:p>
        </p:txBody>
      </p:sp>
      <p:sp>
        <p:nvSpPr>
          <p:cNvPr id="4" name="Slide Number Placeholder 3">
            <a:extLst>
              <a:ext uri="{FF2B5EF4-FFF2-40B4-BE49-F238E27FC236}">
                <a16:creationId xmlns:a16="http://schemas.microsoft.com/office/drawing/2014/main" id="{ABE561E5-F5A7-9D4D-9F43-AB7336E28262}"/>
              </a:ext>
            </a:extLst>
          </p:cNvPr>
          <p:cNvSpPr>
            <a:spLocks noGrp="1"/>
          </p:cNvSpPr>
          <p:nvPr>
            <p:ph type="sldNum" sz="quarter" idx="12"/>
          </p:nvPr>
        </p:nvSpPr>
        <p:spPr/>
        <p:txBody>
          <a:bodyPr/>
          <a:lstStyle/>
          <a:p>
            <a:fld id="{D57FF334-512C-4961-B74C-619F2984D5BF}" type="slidenum">
              <a:rPr lang="en-US" smtClean="0"/>
              <a:pPr/>
              <a:t>5</a:t>
            </a:fld>
            <a:endParaRPr lang="en-US"/>
          </a:p>
        </p:txBody>
      </p:sp>
      <p:sp>
        <p:nvSpPr>
          <p:cNvPr id="5" name="TextBox 4">
            <a:extLst>
              <a:ext uri="{FF2B5EF4-FFF2-40B4-BE49-F238E27FC236}">
                <a16:creationId xmlns:a16="http://schemas.microsoft.com/office/drawing/2014/main" id="{687B7EEF-06C0-F942-AFA9-AF2DB23A2D19}"/>
              </a:ext>
            </a:extLst>
          </p:cNvPr>
          <p:cNvSpPr txBox="1"/>
          <p:nvPr/>
        </p:nvSpPr>
        <p:spPr>
          <a:xfrm>
            <a:off x="626733" y="914400"/>
            <a:ext cx="11113812" cy="4992136"/>
          </a:xfrm>
          <a:prstGeom prst="rect">
            <a:avLst/>
          </a:prstGeom>
          <a:noFill/>
        </p:spPr>
        <p:txBody>
          <a:bodyPr wrap="none" rtlCol="0">
            <a:spAutoFit/>
          </a:bodyPr>
          <a:lstStyle/>
          <a:p>
            <a:pPr lvl="1" eaLnBrk="1" hangingPunct="1">
              <a:lnSpc>
                <a:spcPct val="90000"/>
              </a:lnSpc>
            </a:pPr>
            <a:r>
              <a:rPr lang="en-US" altLang="en-US" sz="2400" i="1" dirty="0"/>
              <a:t>Atomicity</a:t>
            </a:r>
            <a:r>
              <a:rPr lang="en-US" altLang="en-US" sz="2400" dirty="0"/>
              <a:t>—all or none—Transaction is an atomic unit. It is performed</a:t>
            </a:r>
            <a:br>
              <a:rPr lang="en-US" altLang="en-US" sz="2400" dirty="0"/>
            </a:br>
            <a:r>
              <a:rPr lang="en-US" altLang="en-US" sz="2400" dirty="0"/>
              <a:t>either to entirety or  not performed at all.</a:t>
            </a:r>
            <a:br>
              <a:rPr lang="en-US" altLang="en-US" sz="2400" dirty="0"/>
            </a:br>
            <a:br>
              <a:rPr lang="en-US" altLang="en-US" sz="2400" dirty="0"/>
            </a:br>
            <a:r>
              <a:rPr lang="en-US" altLang="en-US" sz="2400" i="1" dirty="0"/>
              <a:t>Consistency</a:t>
            </a:r>
            <a:r>
              <a:rPr lang="en-US" altLang="en-US" sz="2400" dirty="0"/>
              <a:t>—don't violate DB integrity constraints: execution of the operation</a:t>
            </a:r>
            <a:br>
              <a:rPr lang="en-US" altLang="en-US" sz="2400" dirty="0"/>
            </a:br>
            <a:r>
              <a:rPr lang="en-US" altLang="en-US" sz="2400" dirty="0"/>
              <a:t>should be correct taking from one consistent state to another.</a:t>
            </a:r>
            <a:br>
              <a:rPr lang="en-US" altLang="en-US" sz="2400" dirty="0"/>
            </a:br>
            <a:r>
              <a:rPr lang="en-US" altLang="en-US" sz="2400" dirty="0"/>
              <a:t>Example: Amount cant be negative, total amount in the bank remains the same </a:t>
            </a:r>
            <a:br>
              <a:rPr lang="en-US" altLang="en-US" sz="2400" dirty="0"/>
            </a:br>
            <a:r>
              <a:rPr lang="en-US" altLang="en-US" sz="2400" dirty="0"/>
              <a:t>after within bank transfer, etc.</a:t>
            </a:r>
            <a:br>
              <a:rPr lang="en-US" altLang="en-US" sz="2400" dirty="0"/>
            </a:br>
            <a:endParaRPr lang="en-US" altLang="en-US" sz="2400" dirty="0"/>
          </a:p>
          <a:p>
            <a:pPr lvl="1" eaLnBrk="1" hangingPunct="1">
              <a:lnSpc>
                <a:spcPct val="90000"/>
              </a:lnSpc>
            </a:pPr>
            <a:r>
              <a:rPr lang="en-US" altLang="en-US" sz="2400" i="1" dirty="0"/>
              <a:t>Isolation</a:t>
            </a:r>
            <a:r>
              <a:rPr lang="en-US" altLang="en-US" sz="2400" dirty="0"/>
              <a:t> (Atomicity)—partial results are hidden. That is, execution of a </a:t>
            </a:r>
            <a:br>
              <a:rPr lang="en-US" altLang="en-US" sz="2400" dirty="0"/>
            </a:br>
            <a:r>
              <a:rPr lang="en-US" altLang="en-US" sz="2400" dirty="0"/>
              <a:t>transaction should not be interfered with by other transactions executing </a:t>
            </a:r>
            <a:br>
              <a:rPr lang="en-US" altLang="en-US" sz="2400" dirty="0"/>
            </a:br>
            <a:r>
              <a:rPr lang="en-US" altLang="en-US" sz="2400" dirty="0"/>
              <a:t>concurrently.</a:t>
            </a:r>
            <a:br>
              <a:rPr lang="en-US" altLang="en-US" sz="2400" dirty="0"/>
            </a:br>
            <a:endParaRPr lang="en-US" altLang="en-US" sz="2400" dirty="0"/>
          </a:p>
          <a:p>
            <a:pPr lvl="1" eaLnBrk="1" hangingPunct="1">
              <a:lnSpc>
                <a:spcPct val="90000"/>
              </a:lnSpc>
            </a:pPr>
            <a:r>
              <a:rPr lang="en-US" altLang="en-US" sz="2400" i="1" dirty="0"/>
              <a:t>Durability</a:t>
            </a:r>
            <a:r>
              <a:rPr lang="en-US" altLang="en-US" sz="2400" dirty="0"/>
              <a:t>—effects (of transactions that "happened" or committed) are forever. </a:t>
            </a:r>
            <a:br>
              <a:rPr lang="en-US" altLang="en-US" sz="2400" dirty="0"/>
            </a:br>
            <a:r>
              <a:rPr lang="en-US" altLang="en-US" sz="2400" dirty="0"/>
              <a:t>They should not be lost due to failure</a:t>
            </a:r>
          </a:p>
          <a:p>
            <a:endParaRPr lang="en-US" dirty="0"/>
          </a:p>
        </p:txBody>
      </p:sp>
    </p:spTree>
    <p:extLst>
      <p:ext uri="{BB962C8B-B14F-4D97-AF65-F5344CB8AC3E}">
        <p14:creationId xmlns:p14="http://schemas.microsoft.com/office/powerpoint/2010/main" val="2092794178"/>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5388-455C-1541-8EBC-0779FD508A8E}"/>
              </a:ext>
            </a:extLst>
          </p:cNvPr>
          <p:cNvSpPr>
            <a:spLocks noGrp="1"/>
          </p:cNvSpPr>
          <p:nvPr>
            <p:ph type="title"/>
          </p:nvPr>
        </p:nvSpPr>
        <p:spPr/>
        <p:txBody>
          <a:bodyPr/>
          <a:lstStyle/>
          <a:p>
            <a:r>
              <a:rPr lang="en-US" dirty="0"/>
              <a:t>What do we want to do?</a:t>
            </a:r>
          </a:p>
        </p:txBody>
      </p:sp>
      <p:sp>
        <p:nvSpPr>
          <p:cNvPr id="4" name="Slide Number Placeholder 3">
            <a:extLst>
              <a:ext uri="{FF2B5EF4-FFF2-40B4-BE49-F238E27FC236}">
                <a16:creationId xmlns:a16="http://schemas.microsoft.com/office/drawing/2014/main" id="{EFEA9F95-EAB5-BB4A-B176-6BE02D8229D2}"/>
              </a:ext>
            </a:extLst>
          </p:cNvPr>
          <p:cNvSpPr>
            <a:spLocks noGrp="1"/>
          </p:cNvSpPr>
          <p:nvPr>
            <p:ph type="sldNum" sz="quarter" idx="12"/>
          </p:nvPr>
        </p:nvSpPr>
        <p:spPr/>
        <p:txBody>
          <a:bodyPr/>
          <a:lstStyle/>
          <a:p>
            <a:fld id="{D57FF334-512C-4961-B74C-619F2984D5BF}" type="slidenum">
              <a:rPr lang="en-US" smtClean="0"/>
              <a:pPr/>
              <a:t>6</a:t>
            </a:fld>
            <a:endParaRPr lang="en-US"/>
          </a:p>
        </p:txBody>
      </p:sp>
      <p:sp>
        <p:nvSpPr>
          <p:cNvPr id="5" name="TextBox 4">
            <a:extLst>
              <a:ext uri="{FF2B5EF4-FFF2-40B4-BE49-F238E27FC236}">
                <a16:creationId xmlns:a16="http://schemas.microsoft.com/office/drawing/2014/main" id="{88BA3519-F11D-494C-8DBE-D8378D9FB667}"/>
              </a:ext>
            </a:extLst>
          </p:cNvPr>
          <p:cNvSpPr txBox="1"/>
          <p:nvPr/>
        </p:nvSpPr>
        <p:spPr>
          <a:xfrm>
            <a:off x="685800" y="762000"/>
            <a:ext cx="10539232" cy="5632311"/>
          </a:xfrm>
          <a:prstGeom prst="rect">
            <a:avLst/>
          </a:prstGeom>
          <a:noFill/>
        </p:spPr>
        <p:txBody>
          <a:bodyPr wrap="none" rtlCol="0">
            <a:spAutoFit/>
          </a:bodyPr>
          <a:lstStyle/>
          <a:p>
            <a:r>
              <a:rPr lang="en-US" sz="2000" dirty="0"/>
              <a:t>Consider T1 and T2</a:t>
            </a:r>
            <a:br>
              <a:rPr lang="en-US" sz="2000" dirty="0"/>
            </a:br>
            <a:br>
              <a:rPr lang="en-US" sz="2000" dirty="0"/>
            </a:br>
            <a:r>
              <a:rPr lang="en-US" sz="2000" dirty="0"/>
              <a:t>T1</a:t>
            </a:r>
            <a:br>
              <a:rPr lang="en-US" sz="2000" dirty="0"/>
            </a:br>
            <a:r>
              <a:rPr lang="en-US" sz="2000" dirty="0"/>
              <a:t>ADD(X,100)</a:t>
            </a:r>
            <a:br>
              <a:rPr lang="en-US" sz="2000" dirty="0"/>
            </a:br>
            <a:r>
              <a:rPr lang="en-US" sz="2000" dirty="0"/>
              <a:t>REMOVE(Y,100)</a:t>
            </a:r>
            <a:br>
              <a:rPr lang="en-US" sz="2000" dirty="0"/>
            </a:br>
            <a:br>
              <a:rPr lang="en-US" sz="2000" dirty="0"/>
            </a:br>
            <a:r>
              <a:rPr lang="en-US" sz="2000" dirty="0"/>
              <a:t>T2</a:t>
            </a:r>
            <a:br>
              <a:rPr lang="en-US" sz="2000" dirty="0"/>
            </a:br>
            <a:r>
              <a:rPr lang="en-US" sz="2000" dirty="0"/>
              <a:t>Get( X + Y)</a:t>
            </a:r>
            <a:br>
              <a:rPr lang="en-US" sz="2000" dirty="0"/>
            </a:br>
            <a:br>
              <a:rPr lang="en-US" sz="2000" dirty="0"/>
            </a:br>
            <a:r>
              <a:rPr lang="en-US" sz="2000" dirty="0"/>
              <a:t>Ensure isolation, atomicity, durability and consistency to these transactions given X and Y</a:t>
            </a:r>
            <a:br>
              <a:rPr lang="en-US" sz="2000" dirty="0"/>
            </a:br>
            <a:r>
              <a:rPr lang="en-US" sz="2000" dirty="0"/>
              <a:t>are on different locations.</a:t>
            </a:r>
            <a:br>
              <a:rPr lang="en-US" sz="2000" dirty="0"/>
            </a:br>
            <a:br>
              <a:rPr lang="en-US" sz="2000" dirty="0"/>
            </a:br>
            <a:br>
              <a:rPr lang="en-US" sz="2000" dirty="0"/>
            </a:br>
            <a:r>
              <a:rPr lang="en-US" sz="2000" dirty="0"/>
              <a:t>In 2PC, each sub transaction locks the data before doing any work on it. The locks are released</a:t>
            </a:r>
            <a:br>
              <a:rPr lang="en-US" sz="2000" dirty="0"/>
            </a:br>
            <a:r>
              <a:rPr lang="en-US" sz="2000" dirty="0"/>
              <a:t>only after the transaction is completed.</a:t>
            </a:r>
            <a:br>
              <a:rPr lang="en-US" sz="2000" dirty="0"/>
            </a:br>
            <a:r>
              <a:rPr lang="en-US" sz="2000" dirty="0"/>
              <a:t>This ensures isolation.</a:t>
            </a:r>
            <a:br>
              <a:rPr lang="en-US" sz="2000" dirty="0"/>
            </a:br>
            <a:br>
              <a:rPr lang="en-US" sz="2000" dirty="0"/>
            </a:br>
            <a:r>
              <a:rPr lang="en-US" sz="2000" dirty="0"/>
              <a:t>Can this lead to a deadlock?</a:t>
            </a:r>
          </a:p>
        </p:txBody>
      </p:sp>
    </p:spTree>
    <p:extLst>
      <p:ext uri="{BB962C8B-B14F-4D97-AF65-F5344CB8AC3E}">
        <p14:creationId xmlns:p14="http://schemas.microsoft.com/office/powerpoint/2010/main" val="3569798298"/>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5388-455C-1541-8EBC-0779FD508A8E}"/>
              </a:ext>
            </a:extLst>
          </p:cNvPr>
          <p:cNvSpPr>
            <a:spLocks noGrp="1"/>
          </p:cNvSpPr>
          <p:nvPr>
            <p:ph type="title"/>
          </p:nvPr>
        </p:nvSpPr>
        <p:spPr/>
        <p:txBody>
          <a:bodyPr/>
          <a:lstStyle/>
          <a:p>
            <a:r>
              <a:rPr lang="en-US" dirty="0"/>
              <a:t>What is an ABORT ?</a:t>
            </a:r>
          </a:p>
        </p:txBody>
      </p:sp>
      <p:sp>
        <p:nvSpPr>
          <p:cNvPr id="4" name="Slide Number Placeholder 3">
            <a:extLst>
              <a:ext uri="{FF2B5EF4-FFF2-40B4-BE49-F238E27FC236}">
                <a16:creationId xmlns:a16="http://schemas.microsoft.com/office/drawing/2014/main" id="{EFEA9F95-EAB5-BB4A-B176-6BE02D8229D2}"/>
              </a:ext>
            </a:extLst>
          </p:cNvPr>
          <p:cNvSpPr>
            <a:spLocks noGrp="1"/>
          </p:cNvSpPr>
          <p:nvPr>
            <p:ph type="sldNum" sz="quarter" idx="12"/>
          </p:nvPr>
        </p:nvSpPr>
        <p:spPr/>
        <p:txBody>
          <a:bodyPr/>
          <a:lstStyle/>
          <a:p>
            <a:fld id="{D57FF334-512C-4961-B74C-619F2984D5BF}" type="slidenum">
              <a:rPr lang="en-US" smtClean="0"/>
              <a:pPr/>
              <a:t>7</a:t>
            </a:fld>
            <a:endParaRPr lang="en-US"/>
          </a:p>
        </p:txBody>
      </p:sp>
      <p:sp>
        <p:nvSpPr>
          <p:cNvPr id="5" name="TextBox 4">
            <a:extLst>
              <a:ext uri="{FF2B5EF4-FFF2-40B4-BE49-F238E27FC236}">
                <a16:creationId xmlns:a16="http://schemas.microsoft.com/office/drawing/2014/main" id="{88BA3519-F11D-494C-8DBE-D8378D9FB667}"/>
              </a:ext>
            </a:extLst>
          </p:cNvPr>
          <p:cNvSpPr txBox="1"/>
          <p:nvPr/>
        </p:nvSpPr>
        <p:spPr>
          <a:xfrm>
            <a:off x="661416" y="914400"/>
            <a:ext cx="10516982" cy="2554545"/>
          </a:xfrm>
          <a:prstGeom prst="rect">
            <a:avLst/>
          </a:prstGeom>
          <a:noFill/>
        </p:spPr>
        <p:txBody>
          <a:bodyPr wrap="none" rtlCol="0">
            <a:spAutoFit/>
          </a:bodyPr>
          <a:lstStyle/>
          <a:p>
            <a:r>
              <a:rPr lang="en-US" sz="2000" dirty="0"/>
              <a:t>Sub Transactions on certain sites may want to decide to fail(abort) in certain situations</a:t>
            </a:r>
            <a:br>
              <a:rPr lang="en-US" sz="2000" dirty="0"/>
            </a:br>
            <a:br>
              <a:rPr lang="en-US" sz="2000" dirty="0"/>
            </a:br>
            <a:r>
              <a:rPr lang="en-US" sz="2000" dirty="0"/>
              <a:t>Some Examples</a:t>
            </a:r>
            <a:br>
              <a:rPr lang="en-US" sz="2000" dirty="0"/>
            </a:br>
            <a:r>
              <a:rPr lang="en-US" sz="2000" dirty="0"/>
              <a:t>- if in a deadlock, the process may need to abort to break the deadlock and release the resource</a:t>
            </a:r>
          </a:p>
          <a:p>
            <a:r>
              <a:rPr lang="en-US" sz="2000" dirty="0"/>
              <a:t>- Abort might be needed in case the transaction goes into an error like account does not</a:t>
            </a:r>
            <a:br>
              <a:rPr lang="en-US" sz="2000" dirty="0"/>
            </a:br>
            <a:r>
              <a:rPr lang="en-US" sz="2000" dirty="0"/>
              <a:t>exist or no money in account.</a:t>
            </a:r>
          </a:p>
          <a:p>
            <a:r>
              <a:rPr lang="en-US" sz="2000" dirty="0"/>
              <a:t>- Issues like divide by 0 situation encountered. </a:t>
            </a:r>
            <a:br>
              <a:rPr lang="en-US" sz="2000" dirty="0"/>
            </a:br>
            <a:r>
              <a:rPr lang="en-US" sz="2000" dirty="0"/>
              <a:t>- Node failure so unable to decide.</a:t>
            </a:r>
          </a:p>
        </p:txBody>
      </p:sp>
      <p:sp>
        <p:nvSpPr>
          <p:cNvPr id="6" name="Title 1">
            <a:extLst>
              <a:ext uri="{FF2B5EF4-FFF2-40B4-BE49-F238E27FC236}">
                <a16:creationId xmlns:a16="http://schemas.microsoft.com/office/drawing/2014/main" id="{324B64DF-5EE0-F649-893A-3BF76F91E2BD}"/>
              </a:ext>
            </a:extLst>
          </p:cNvPr>
          <p:cNvSpPr txBox="1">
            <a:spLocks/>
          </p:cNvSpPr>
          <p:nvPr/>
        </p:nvSpPr>
        <p:spPr>
          <a:xfrm>
            <a:off x="685800" y="3524270"/>
            <a:ext cx="11379200" cy="609282"/>
          </a:xfrm>
          <a:prstGeom prst="rect">
            <a:avLst/>
          </a:prstGeom>
        </p:spPr>
        <p:txBody>
          <a:bodyPr vert="horz" lIns="102870" tIns="51435" rIns="102870" bIns="51435" rtlCol="0" anchor="b">
            <a:normAutofit/>
          </a:bodyPr>
          <a:lstStyle>
            <a:lvl1pPr algn="l" defTabSz="746484" rtl="0" eaLnBrk="1" latinLnBrk="0" hangingPunct="1">
              <a:spcBef>
                <a:spcPct val="0"/>
              </a:spcBef>
              <a:buNone/>
              <a:defRPr sz="2975" b="1" kern="1200" cap="none" spc="-50" baseline="0">
                <a:solidFill>
                  <a:schemeClr val="tx2"/>
                </a:solidFill>
                <a:latin typeface="Arial Narrow" panose="020B0606020202030204" pitchFamily="34" charset="0"/>
                <a:ea typeface="+mj-ea"/>
                <a:cs typeface="+mj-cs"/>
              </a:defRPr>
            </a:lvl1pPr>
          </a:lstStyle>
          <a:p>
            <a:pPr fontAlgn="auto">
              <a:spcAft>
                <a:spcPts val="0"/>
              </a:spcAft>
            </a:pPr>
            <a:r>
              <a:rPr lang="en-US" dirty="0"/>
              <a:t>Concurrency Control</a:t>
            </a:r>
          </a:p>
        </p:txBody>
      </p:sp>
      <p:sp>
        <p:nvSpPr>
          <p:cNvPr id="7" name="TextBox 6">
            <a:extLst>
              <a:ext uri="{FF2B5EF4-FFF2-40B4-BE49-F238E27FC236}">
                <a16:creationId xmlns:a16="http://schemas.microsoft.com/office/drawing/2014/main" id="{73942309-3FF3-2B42-A559-273C82B7CA55}"/>
              </a:ext>
            </a:extLst>
          </p:cNvPr>
          <p:cNvSpPr txBox="1"/>
          <p:nvPr/>
        </p:nvSpPr>
        <p:spPr>
          <a:xfrm>
            <a:off x="716280" y="4296598"/>
            <a:ext cx="10393679" cy="2246769"/>
          </a:xfrm>
          <a:prstGeom prst="rect">
            <a:avLst/>
          </a:prstGeom>
          <a:noFill/>
        </p:spPr>
        <p:txBody>
          <a:bodyPr wrap="none" rtlCol="0">
            <a:spAutoFit/>
          </a:bodyPr>
          <a:lstStyle/>
          <a:p>
            <a:r>
              <a:rPr lang="en-US" sz="2000" dirty="0"/>
              <a:t>A. Lock based which is a very careful approach. </a:t>
            </a:r>
            <a:br>
              <a:rPr lang="en-US" sz="2000" dirty="0"/>
            </a:br>
            <a:r>
              <a:rPr lang="en-US" sz="2000" dirty="0"/>
              <a:t>However, might be slower as you wait for locks to be released but needed if too many conflicts</a:t>
            </a:r>
            <a:br>
              <a:rPr lang="en-US" sz="2000" dirty="0"/>
            </a:br>
            <a:br>
              <a:rPr lang="en-US" sz="2000" dirty="0"/>
            </a:br>
            <a:br>
              <a:rPr lang="en-US" sz="2000" dirty="0"/>
            </a:br>
            <a:r>
              <a:rPr lang="en-US" sz="2000" dirty="0"/>
              <a:t>B.  Don’t bother about concurrent transactions. If you lucky then no conflicts. That saves you</a:t>
            </a:r>
            <a:br>
              <a:rPr lang="en-US" sz="2000" dirty="0"/>
            </a:br>
            <a:r>
              <a:rPr lang="en-US" sz="2000" dirty="0"/>
              <a:t>waiting on locks. If not lucky, then abort and retry. </a:t>
            </a:r>
            <a:br>
              <a:rPr lang="en-US" sz="2000" dirty="0"/>
            </a:br>
            <a:r>
              <a:rPr lang="en-US" sz="2000" dirty="0"/>
              <a:t>If conflicts not frequent then this can be used.</a:t>
            </a:r>
          </a:p>
        </p:txBody>
      </p:sp>
    </p:spTree>
    <p:extLst>
      <p:ext uri="{BB962C8B-B14F-4D97-AF65-F5344CB8AC3E}">
        <p14:creationId xmlns:p14="http://schemas.microsoft.com/office/powerpoint/2010/main" val="2409162925"/>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noAutofit/>
          </a:bodyPr>
          <a:lstStyle/>
          <a:p>
            <a:r>
              <a:rPr lang="en-US" sz="3500" dirty="0"/>
              <a:t>Two Phase Commit Protocol (2PC)</a:t>
            </a:r>
          </a:p>
        </p:txBody>
      </p:sp>
      <p:sp>
        <p:nvSpPr>
          <p:cNvPr id="296963" name="Rectangle 3"/>
          <p:cNvSpPr>
            <a:spLocks noGrp="1" noChangeArrowheads="1"/>
          </p:cNvSpPr>
          <p:nvPr>
            <p:ph type="body" idx="4294967295"/>
          </p:nvPr>
        </p:nvSpPr>
        <p:spPr>
          <a:xfrm>
            <a:off x="914400" y="1066800"/>
            <a:ext cx="10363200" cy="5029200"/>
          </a:xfrm>
        </p:spPr>
        <p:txBody>
          <a:bodyPr>
            <a:normAutofit/>
          </a:bodyPr>
          <a:lstStyle/>
          <a:p>
            <a:pPr marL="342900" indent="-342900">
              <a:buFont typeface="Wingdings" panose="05000000000000000000" pitchFamily="2" charset="2"/>
              <a:buChar char="§"/>
            </a:pPr>
            <a:r>
              <a:rPr lang="en-US" sz="2400" dirty="0"/>
              <a:t>Acquires locks before accessing any record</a:t>
            </a:r>
          </a:p>
          <a:p>
            <a:pPr marL="342900" indent="-342900">
              <a:buFont typeface="Wingdings" panose="05000000000000000000" pitchFamily="2" charset="2"/>
              <a:buChar char="§"/>
            </a:pPr>
            <a:r>
              <a:rPr lang="en-US" sz="2400" dirty="0"/>
              <a:t>Lock released only after transaction is either committed or aborted</a:t>
            </a:r>
          </a:p>
          <a:p>
            <a:pPr marL="342900" indent="-342900">
              <a:buFont typeface="Wingdings" panose="05000000000000000000" pitchFamily="2" charset="2"/>
              <a:buChar char="§"/>
            </a:pPr>
            <a:r>
              <a:rPr lang="en-US" sz="2400" dirty="0"/>
              <a:t>This can land in deadlock situations</a:t>
            </a:r>
          </a:p>
          <a:p>
            <a:pPr marL="342900" indent="-342900">
              <a:buFont typeface="Wingdings" panose="05000000000000000000" pitchFamily="2" charset="2"/>
              <a:buChar char="§"/>
            </a:pPr>
            <a:r>
              <a:rPr lang="en-US" sz="2400" dirty="0"/>
              <a:t>Why do we need to keep the locks?</a:t>
            </a:r>
          </a:p>
        </p:txBody>
      </p:sp>
      <p:sp>
        <p:nvSpPr>
          <p:cNvPr id="3" name="Slide Number Placeholder 2"/>
          <p:cNvSpPr>
            <a:spLocks noGrp="1"/>
          </p:cNvSpPr>
          <p:nvPr>
            <p:ph type="sldNum" sz="quarter" idx="12"/>
          </p:nvPr>
        </p:nvSpPr>
        <p:spPr/>
        <p:txBody>
          <a:bodyPr/>
          <a:lstStyle/>
          <a:p>
            <a:fld id="{D57FF334-512C-4961-B74C-619F2984D5BF}" type="slidenum">
              <a:rPr lang="en-US" smtClean="0"/>
              <a:pPr/>
              <a:t>8</a:t>
            </a:fld>
            <a:endParaRPr lang="en-US"/>
          </a:p>
        </p:txBody>
      </p:sp>
    </p:spTree>
    <p:extLst>
      <p:ext uri="{BB962C8B-B14F-4D97-AF65-F5344CB8AC3E}">
        <p14:creationId xmlns:p14="http://schemas.microsoft.com/office/powerpoint/2010/main" val="1809905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noAutofit/>
          </a:bodyPr>
          <a:lstStyle/>
          <a:p>
            <a:r>
              <a:rPr lang="en-US" sz="3400" dirty="0"/>
              <a:t>System Failure Modes</a:t>
            </a:r>
          </a:p>
        </p:txBody>
      </p:sp>
      <p:sp>
        <p:nvSpPr>
          <p:cNvPr id="294915" name="Rectangle 3"/>
          <p:cNvSpPr>
            <a:spLocks noGrp="1" noChangeArrowheads="1"/>
          </p:cNvSpPr>
          <p:nvPr>
            <p:ph type="body" idx="4294967295"/>
          </p:nvPr>
        </p:nvSpPr>
        <p:spPr>
          <a:xfrm>
            <a:off x="609601" y="990600"/>
            <a:ext cx="10896599" cy="5105400"/>
          </a:xfrm>
        </p:spPr>
        <p:txBody>
          <a:bodyPr>
            <a:normAutofit fontScale="92500" lnSpcReduction="10000"/>
          </a:bodyPr>
          <a:lstStyle/>
          <a:p>
            <a:pPr marL="342900" indent="-342900">
              <a:buFont typeface="Wingdings" panose="05000000000000000000" pitchFamily="2" charset="2"/>
              <a:buChar char="§"/>
            </a:pPr>
            <a:r>
              <a:rPr lang="en-US" sz="2400" b="0" dirty="0"/>
              <a:t>Failures unique to distributed systems:</a:t>
            </a:r>
          </a:p>
          <a:p>
            <a:pPr lvl="2">
              <a:buClr>
                <a:srgbClr val="000099"/>
              </a:buClr>
              <a:buFont typeface="Arial Narrow" panose="020B0606020202030204" pitchFamily="34" charset="0"/>
              <a:buChar char="–"/>
            </a:pPr>
            <a:r>
              <a:rPr lang="en-US" sz="2400" b="0" dirty="0">
                <a:solidFill>
                  <a:srgbClr val="000099"/>
                </a:solidFill>
              </a:rPr>
              <a:t>  Failure of a site.</a:t>
            </a:r>
          </a:p>
          <a:p>
            <a:pPr lvl="2">
              <a:buClr>
                <a:srgbClr val="000099"/>
              </a:buClr>
              <a:buFont typeface="Arial Narrow" panose="020B0606020202030204" pitchFamily="34" charset="0"/>
              <a:buChar char="–"/>
            </a:pPr>
            <a:r>
              <a:rPr lang="en-US" sz="2400" b="0" dirty="0">
                <a:solidFill>
                  <a:srgbClr val="000099"/>
                </a:solidFill>
              </a:rPr>
              <a:t>  Loss of messages</a:t>
            </a:r>
          </a:p>
          <a:p>
            <a:pPr lvl="4"/>
            <a:r>
              <a:rPr lang="en-US" sz="2400" b="0" dirty="0">
                <a:solidFill>
                  <a:srgbClr val="C00000"/>
                </a:solidFill>
              </a:rPr>
              <a:t> Handled by network transmission control protocols such as TCP-IP</a:t>
            </a:r>
          </a:p>
          <a:p>
            <a:pPr lvl="2">
              <a:buClr>
                <a:srgbClr val="000099"/>
              </a:buClr>
              <a:buFont typeface="Arial Narrow" panose="020B0606020202030204" pitchFamily="34" charset="0"/>
              <a:buChar char="–"/>
            </a:pPr>
            <a:r>
              <a:rPr lang="en-US" sz="2400" b="0" dirty="0">
                <a:solidFill>
                  <a:srgbClr val="000099"/>
                </a:solidFill>
              </a:rPr>
              <a:t>  Failure of a communication link</a:t>
            </a:r>
          </a:p>
          <a:p>
            <a:pPr lvl="2">
              <a:buClr>
                <a:srgbClr val="000099"/>
              </a:buClr>
            </a:pPr>
            <a:r>
              <a:rPr lang="en-US" sz="2400" b="0" dirty="0"/>
              <a:t>	 Handled by network protocols, by routing messages via alternative links</a:t>
            </a:r>
          </a:p>
          <a:p>
            <a:pPr lvl="2">
              <a:buClr>
                <a:srgbClr val="000099"/>
              </a:buClr>
              <a:buFont typeface="Arial Narrow" panose="020B0606020202030204" pitchFamily="34" charset="0"/>
              <a:buChar char="–"/>
            </a:pPr>
            <a:r>
              <a:rPr lang="en-US" sz="2400" b="0" dirty="0">
                <a:solidFill>
                  <a:srgbClr val="000099"/>
                </a:solidFill>
              </a:rPr>
              <a:t>  Network partition</a:t>
            </a:r>
          </a:p>
          <a:p>
            <a:pPr lvl="4"/>
            <a:r>
              <a:rPr lang="en-US" sz="2400" b="0" dirty="0">
                <a:solidFill>
                  <a:srgbClr val="C00000"/>
                </a:solidFill>
              </a:rPr>
              <a:t> A network is said to be partitioned when it has been split into two or more subsystems that lack any connection between them</a:t>
            </a:r>
          </a:p>
          <a:p>
            <a:pPr lvl="6">
              <a:buClr>
                <a:srgbClr val="006600"/>
              </a:buClr>
              <a:buFont typeface="Arial" panose="020B0604020202020204" pitchFamily="34" charset="0"/>
              <a:buChar char="–"/>
            </a:pPr>
            <a:r>
              <a:rPr lang="en-US" sz="2037" dirty="0"/>
              <a:t>  </a:t>
            </a:r>
            <a:r>
              <a:rPr lang="en-US" sz="2037" dirty="0">
                <a:solidFill>
                  <a:srgbClr val="005200"/>
                </a:solidFill>
              </a:rPr>
              <a:t>Note: a subsystem may consist of a single node </a:t>
            </a:r>
          </a:p>
          <a:p>
            <a:pPr marL="342900" indent="-342900">
              <a:buFont typeface="Wingdings" panose="05000000000000000000" pitchFamily="2" charset="2"/>
              <a:buChar char="§"/>
            </a:pPr>
            <a:r>
              <a:rPr lang="en-US" sz="2400" b="0" dirty="0"/>
              <a:t>Network partitioning and site failures are generally indistinguishable.</a:t>
            </a:r>
          </a:p>
          <a:p>
            <a:pPr marL="342900" indent="-342900">
              <a:buFont typeface="Wingdings" panose="05000000000000000000" pitchFamily="2" charset="2"/>
              <a:buChar char="§"/>
            </a:pPr>
            <a:r>
              <a:rPr lang="en-US" sz="2400" b="0" dirty="0"/>
              <a:t>Site A commits as it completes its work but site B realizes there is an error so has to abort – violates atomicity</a:t>
            </a:r>
          </a:p>
        </p:txBody>
      </p:sp>
      <p:sp>
        <p:nvSpPr>
          <p:cNvPr id="3" name="Slide Number Placeholder 2"/>
          <p:cNvSpPr>
            <a:spLocks noGrp="1"/>
          </p:cNvSpPr>
          <p:nvPr>
            <p:ph type="sldNum" sz="quarter" idx="12"/>
          </p:nvPr>
        </p:nvSpPr>
        <p:spPr/>
        <p:txBody>
          <a:bodyPr/>
          <a:lstStyle/>
          <a:p>
            <a:fld id="{D57FF334-512C-4961-B74C-619F2984D5BF}"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Presentation1" id="{B537056D-0AFD-4BF0-87DD-172C79D57557}" vid="{DFCBE75B-5C31-4176-835E-117672E43D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1515</TotalTime>
  <Words>2940</Words>
  <Application>Microsoft Macintosh PowerPoint</Application>
  <PresentationFormat>Widescreen</PresentationFormat>
  <Paragraphs>271</Paragraphs>
  <Slides>27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Arial Narrow</vt:lpstr>
      <vt:lpstr>Helvetica</vt:lpstr>
      <vt:lpstr>Monotype Sorts</vt:lpstr>
      <vt:lpstr>Times</vt:lpstr>
      <vt:lpstr>Times New Roman</vt:lpstr>
      <vt:lpstr>Wingdings</vt:lpstr>
      <vt:lpstr>Essential</vt:lpstr>
      <vt:lpstr>PowerPoint Presentation</vt:lpstr>
      <vt:lpstr>Distributed Transactions </vt:lpstr>
      <vt:lpstr>Coordinator of a Distributed Transaction</vt:lpstr>
      <vt:lpstr>Distributed banking transaction</vt:lpstr>
      <vt:lpstr>Transaction needs to follow the ACID properties</vt:lpstr>
      <vt:lpstr>What do we want to do?</vt:lpstr>
      <vt:lpstr>What is an ABORT ?</vt:lpstr>
      <vt:lpstr>Two Phase Commit Protocol (2PC)</vt:lpstr>
      <vt:lpstr>System Failure Modes</vt:lpstr>
      <vt:lpstr>Commit Protocols</vt:lpstr>
      <vt:lpstr>Distributed Transactions</vt:lpstr>
      <vt:lpstr>Transaction System Architecture</vt:lpstr>
      <vt:lpstr>Distributed banking transaction</vt:lpstr>
      <vt:lpstr>Two Phase Commit Protocol (2PC)</vt:lpstr>
      <vt:lpstr>Phase 1: Obtaining a Decision</vt:lpstr>
      <vt:lpstr>Phase 2: Recording the Decision</vt:lpstr>
      <vt:lpstr>PowerPoint Presentation</vt:lpstr>
      <vt:lpstr>Handling of Failures - Site Failure</vt:lpstr>
      <vt:lpstr>Handling of Failures- Coordinator Failure</vt:lpstr>
      <vt:lpstr>Handling of Failures - Network Partition</vt:lpstr>
      <vt:lpstr>Recovery and Concurrency Control</vt:lpstr>
      <vt:lpstr>Three Phase Commit (3PC)</vt:lpstr>
      <vt:lpstr>Three Phase Commit (3PC)</vt:lpstr>
      <vt:lpstr>PowerPoint Presentation</vt:lpstr>
      <vt:lpstr>Handling of Failures - Site Failure</vt:lpstr>
      <vt:lpstr>Handling of Failures - Site Failure</vt:lpstr>
      <vt:lpstr>Handling of Failures- Coordinator Failure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Lini Thomas</dc:creator>
  <cp:lastModifiedBy>Lini Thomas</cp:lastModifiedBy>
  <cp:revision>8</cp:revision>
  <dcterms:created xsi:type="dcterms:W3CDTF">2022-03-31T16:35:42Z</dcterms:created>
  <dcterms:modified xsi:type="dcterms:W3CDTF">2023-03-27T10:36:53Z</dcterms:modified>
</cp:coreProperties>
</file>