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9"/>
  </p:notesMasterIdLst>
  <p:handoutMasterIdLst>
    <p:handoutMasterId r:id="rId30"/>
  </p:handoutMasterIdLst>
  <p:sldIdLst>
    <p:sldId id="271" r:id="rId2"/>
    <p:sldId id="445" r:id="rId3"/>
    <p:sldId id="485" r:id="rId4"/>
    <p:sldId id="486" r:id="rId5"/>
    <p:sldId id="447" r:id="rId6"/>
    <p:sldId id="446" r:id="rId7"/>
    <p:sldId id="448" r:id="rId8"/>
    <p:sldId id="449" r:id="rId9"/>
    <p:sldId id="450" r:id="rId10"/>
    <p:sldId id="452" r:id="rId11"/>
    <p:sldId id="453" r:id="rId12"/>
    <p:sldId id="454" r:id="rId13"/>
    <p:sldId id="472" r:id="rId14"/>
    <p:sldId id="455" r:id="rId15"/>
    <p:sldId id="462" r:id="rId16"/>
    <p:sldId id="463" r:id="rId17"/>
    <p:sldId id="456" r:id="rId18"/>
    <p:sldId id="457" r:id="rId19"/>
    <p:sldId id="476" r:id="rId20"/>
    <p:sldId id="458" r:id="rId21"/>
    <p:sldId id="465" r:id="rId22"/>
    <p:sldId id="464" r:id="rId23"/>
    <p:sldId id="459" r:id="rId24"/>
    <p:sldId id="483" r:id="rId25"/>
    <p:sldId id="460" r:id="rId26"/>
    <p:sldId id="461" r:id="rId27"/>
    <p:sldId id="466" r:id="rId28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0000"/>
    <a:srgbClr val="006600"/>
    <a:srgbClr val="000066"/>
    <a:srgbClr val="660033"/>
    <a:srgbClr val="9DFFFF"/>
    <a:srgbClr val="004600"/>
    <a:srgbClr val="00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8" autoAdjust="0"/>
    <p:restoredTop sz="84574" autoAdjust="0"/>
  </p:normalViewPr>
  <p:slideViewPr>
    <p:cSldViewPr>
      <p:cViewPr varScale="1">
        <p:scale>
          <a:sx n="93" d="100"/>
          <a:sy n="93" d="100"/>
        </p:scale>
        <p:origin x="78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9" rIns="96635" bIns="48319" numCol="1" anchor="t" anchorCtr="0" compatLnSpc="1">
            <a:prstTxWarp prst="textNoShape">
              <a:avLst/>
            </a:prstTxWarp>
          </a:bodyPr>
          <a:lstStyle>
            <a:lvl1pPr defTabSz="965200">
              <a:defRPr sz="1200" b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9" rIns="96635" bIns="4831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b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9" rIns="96635" bIns="48319" numCol="1" anchor="b" anchorCtr="0" compatLnSpc="1">
            <a:prstTxWarp prst="textNoShape">
              <a:avLst/>
            </a:prstTxWarp>
          </a:bodyPr>
          <a:lstStyle>
            <a:lvl1pPr defTabSz="965200">
              <a:defRPr sz="1200" b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9" rIns="96635" bIns="4831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b="0">
                <a:latin typeface="Arial" panose="020B0604020202020204" pitchFamily="34" charset="0"/>
              </a:defRPr>
            </a:lvl1pPr>
          </a:lstStyle>
          <a:p>
            <a:fld id="{AFB3AEE9-2A7D-4958-8584-FE986896D4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79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91256-E24A-43CA-BC05-8EAE1A8432B4}" type="datetimeFigureOut">
              <a:rPr lang="en-US" smtClean="0"/>
              <a:pPr/>
              <a:t>3/8/22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EE11-61B7-4F5F-B1F4-76B93489F6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6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Here , p considers q as father and q considers p as father. So when q gets the report he gives it to p and p sends it to q. </a:t>
            </a:r>
          </a:p>
          <a:p>
            <a:r>
              <a:rPr lang="en-IN" dirty="0"/>
              <a:t>Hence though p sends it to his father q, the node q is receiving it from his father p. Hence if report is received from</a:t>
            </a:r>
            <a:r>
              <a:rPr lang="en-IN" baseline="0" dirty="0"/>
              <a:t> father it is the core edge.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77000"/>
            <a:ext cx="6538340" cy="381000"/>
          </a:xfrm>
          <a:solidFill>
            <a:srgbClr val="C00000"/>
          </a:solidFill>
          <a:ln>
            <a:noFill/>
          </a:ln>
        </p:spPr>
        <p:txBody>
          <a:bodyPr/>
          <a:lstStyle>
            <a:lvl1pPr algn="r">
              <a:defRPr sz="1905">
                <a:solidFill>
                  <a:schemeClr val="bg1"/>
                </a:solidFill>
              </a:defRPr>
            </a:lvl1pPr>
          </a:lstStyle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1" y="4846320"/>
            <a:ext cx="1291167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598" y="838200"/>
            <a:ext cx="10011403" cy="1143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72" spc="-65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7213" y="1989967"/>
            <a:ext cx="8284202" cy="685800"/>
          </a:xfrm>
        </p:spPr>
        <p:txBody>
          <a:bodyPr>
            <a:normAutofit/>
          </a:bodyPr>
          <a:lstStyle>
            <a:lvl1pPr marL="0" indent="0" algn="l">
              <a:buNone/>
              <a:defRPr sz="2667" b="1" cap="all" spc="98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373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6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9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2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39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2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85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defTabSz="979734">
              <a:spcAft>
                <a:spcPts val="643"/>
              </a:spcAft>
            </a:pPr>
            <a:r>
              <a:rPr lang="en-US" sz="2571" i="1" cap="none" spc="129" dirty="0">
                <a:solidFill>
                  <a:srgbClr val="D1282E"/>
                </a:solidFill>
              </a:rPr>
              <a:t>CS60002: Distributed Systems</a:t>
            </a:r>
            <a:endParaRPr lang="en-IN" sz="2571" i="1" cap="none" spc="129" dirty="0">
              <a:solidFill>
                <a:srgbClr val="D1282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2" cy="53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445551" y="6292692"/>
            <a:ext cx="580571" cy="368617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98868F1C-62E2-4AA8-A07C-461E412925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1" descr="iit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4" y="5773802"/>
            <a:ext cx="1054102" cy="99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-1" y="0"/>
            <a:ext cx="1291167" cy="53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14" name="TextBox 13"/>
          <p:cNvSpPr txBox="1"/>
          <p:nvPr/>
        </p:nvSpPr>
        <p:spPr>
          <a:xfrm>
            <a:off x="3991429" y="2888238"/>
            <a:ext cx="4695049" cy="1447503"/>
          </a:xfrm>
          <a:prstGeom prst="rect">
            <a:avLst/>
          </a:prstGeom>
          <a:noFill/>
        </p:spPr>
        <p:txBody>
          <a:bodyPr wrap="none" lIns="97971" tIns="48986" rIns="97971" bIns="48986" rtlCol="0">
            <a:spAutoFit/>
          </a:bodyPr>
          <a:lstStyle/>
          <a:p>
            <a:r>
              <a:rPr lang="en-US" sz="2191" b="1" dirty="0" err="1">
                <a:latin typeface="Arial Narrow" panose="020B0606020202030204" pitchFamily="34" charset="0"/>
              </a:rPr>
              <a:t>Pallab</a:t>
            </a:r>
            <a:r>
              <a:rPr lang="en-US" sz="2191" b="1" dirty="0">
                <a:latin typeface="Arial Narrow" panose="020B0606020202030204" pitchFamily="34" charset="0"/>
              </a:rPr>
              <a:t> </a:t>
            </a:r>
            <a:r>
              <a:rPr lang="en-US" sz="2191" b="1" dirty="0" err="1">
                <a:latin typeface="Arial Narrow" panose="020B0606020202030204" pitchFamily="34" charset="0"/>
              </a:rPr>
              <a:t>Dasgupta</a:t>
            </a:r>
            <a:endParaRPr lang="en-US" sz="2191" b="1" dirty="0">
              <a:latin typeface="Arial Narrow" panose="020B0606020202030204" pitchFamily="34" charset="0"/>
            </a:endParaRPr>
          </a:p>
          <a:p>
            <a:r>
              <a:rPr lang="en-US" sz="2191" b="1" dirty="0">
                <a:latin typeface="Arial Narrow" panose="020B0606020202030204" pitchFamily="34" charset="0"/>
              </a:rPr>
              <a:t>Professor, </a:t>
            </a:r>
          </a:p>
          <a:p>
            <a:r>
              <a:rPr lang="en-US" sz="2191" b="1" dirty="0">
                <a:latin typeface="Arial Narrow" panose="020B0606020202030204" pitchFamily="34" charset="0"/>
              </a:rPr>
              <a:t>Dept. of Computer Sc. &amp; </a:t>
            </a:r>
            <a:r>
              <a:rPr lang="en-US" sz="2191" b="1" dirty="0" err="1">
                <a:latin typeface="Arial Narrow" panose="020B0606020202030204" pitchFamily="34" charset="0"/>
              </a:rPr>
              <a:t>Engg</a:t>
            </a:r>
            <a:r>
              <a:rPr lang="en-US" sz="2191" b="1" dirty="0">
                <a:latin typeface="Arial Narrow" panose="020B0606020202030204" pitchFamily="34" charset="0"/>
              </a:rPr>
              <a:t>.,</a:t>
            </a:r>
          </a:p>
          <a:p>
            <a:r>
              <a:rPr lang="en-US" sz="2191" b="1" dirty="0">
                <a:latin typeface="Arial Narrow" panose="020B0606020202030204" pitchFamily="34" charset="0"/>
              </a:rPr>
              <a:t>Indian Institute of Technology </a:t>
            </a:r>
            <a:r>
              <a:rPr lang="en-US" sz="2191" b="1" dirty="0" err="1">
                <a:latin typeface="Arial Narrow" panose="020B0606020202030204" pitchFamily="34" charset="0"/>
              </a:rPr>
              <a:t>Kharagpur</a:t>
            </a:r>
            <a:endParaRPr lang="en-US" sz="2191" b="1" dirty="0"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20145" y="2888238"/>
            <a:ext cx="171284" cy="144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71" tIns="48986" rIns="97971" bIns="48986" spcCol="0" rtlCol="0" anchor="ctr"/>
          <a:lstStyle/>
          <a:p>
            <a:pPr algn="ctr"/>
            <a:endParaRPr lang="en-IN" sz="1524"/>
          </a:p>
        </p:txBody>
      </p:sp>
    </p:spTree>
    <p:extLst>
      <p:ext uri="{BB962C8B-B14F-4D97-AF65-F5344CB8AC3E}">
        <p14:creationId xmlns:p14="http://schemas.microsoft.com/office/powerpoint/2010/main" val="3611836879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A20-3EB4-40AB-B3D9-295DB8BFFE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3117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43"/>
            <a:ext cx="274320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4312-3FF1-47BE-8478-D80DFD510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14116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CD6783A1-845E-44EC-8D91-256E52878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46196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184" b="0" cap="all" spc="-65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1670" b="0" cap="all" spc="98" baseline="0">
                <a:solidFill>
                  <a:schemeClr val="tx2"/>
                </a:solidFill>
                <a:latin typeface="+mj-lt"/>
              </a:defRPr>
            </a:lvl1pPr>
            <a:lvl2pPr marL="373242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2pPr>
            <a:lvl3pPr marL="746484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3pPr>
            <a:lvl4pPr marL="1119725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4pPr>
            <a:lvl5pPr marL="1492968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5pPr>
            <a:lvl6pPr marL="1866210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6pPr>
            <a:lvl7pPr marL="2239451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7pPr>
            <a:lvl8pPr marL="2612693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8pPr>
            <a:lvl9pPr marL="2985935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261B5-1923-470C-8F66-D970F5D2CF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96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1" y="1574802"/>
            <a:ext cx="4389120" cy="4525963"/>
          </a:xfrm>
        </p:spPr>
        <p:txBody>
          <a:bodyPr/>
          <a:lstStyle>
            <a:lvl1pPr>
              <a:defRPr sz="2322"/>
            </a:lvl1pPr>
            <a:lvl2pPr>
              <a:defRPr sz="1959"/>
            </a:lvl2pPr>
            <a:lvl3pPr>
              <a:defRPr sz="1670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1" y="1574802"/>
            <a:ext cx="4389120" cy="4525963"/>
          </a:xfrm>
        </p:spPr>
        <p:txBody>
          <a:bodyPr/>
          <a:lstStyle>
            <a:lvl1pPr>
              <a:defRPr sz="2322"/>
            </a:lvl1pPr>
            <a:lvl2pPr>
              <a:defRPr sz="1959"/>
            </a:lvl2pPr>
            <a:lvl3pPr>
              <a:defRPr sz="1670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4BDF-8DC0-4537-B252-FFD54573F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41275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451" b="0" cap="all" spc="82" baseline="0">
                <a:solidFill>
                  <a:schemeClr val="tx1"/>
                </a:solidFill>
                <a:latin typeface="+mj-lt"/>
              </a:defRPr>
            </a:lvl1pPr>
            <a:lvl2pPr marL="373242" indent="0">
              <a:buNone/>
              <a:defRPr sz="1670" b="1"/>
            </a:lvl2pPr>
            <a:lvl3pPr marL="746484" indent="0">
              <a:buNone/>
              <a:defRPr sz="1451" b="1"/>
            </a:lvl3pPr>
            <a:lvl4pPr marL="1119725" indent="0">
              <a:buNone/>
              <a:defRPr sz="1307" b="1"/>
            </a:lvl4pPr>
            <a:lvl5pPr marL="1492968" indent="0">
              <a:buNone/>
              <a:defRPr sz="1307" b="1"/>
            </a:lvl5pPr>
            <a:lvl6pPr marL="1866210" indent="0">
              <a:buNone/>
              <a:defRPr sz="1307" b="1"/>
            </a:lvl6pPr>
            <a:lvl7pPr marL="2239451" indent="0">
              <a:buNone/>
              <a:defRPr sz="1307" b="1"/>
            </a:lvl7pPr>
            <a:lvl8pPr marL="2612693" indent="0">
              <a:buNone/>
              <a:defRPr sz="1307" b="1"/>
            </a:lvl8pPr>
            <a:lvl9pPr marL="2985935" indent="0">
              <a:buNone/>
              <a:defRPr sz="13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1959"/>
            </a:lvl1pPr>
            <a:lvl2pPr>
              <a:defRPr sz="1670"/>
            </a:lvl2pPr>
            <a:lvl3pPr>
              <a:defRPr sz="1451"/>
            </a:lvl3pPr>
            <a:lvl4pPr>
              <a:defRPr sz="1307"/>
            </a:lvl4pPr>
            <a:lvl5pPr>
              <a:defRPr sz="1307"/>
            </a:lvl5pPr>
            <a:lvl6pPr>
              <a:defRPr sz="1307"/>
            </a:lvl6pPr>
            <a:lvl7pPr>
              <a:defRPr sz="1307"/>
            </a:lvl7pPr>
            <a:lvl8pPr>
              <a:defRPr sz="1307"/>
            </a:lvl8pPr>
            <a:lvl9pPr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451" b="0" kern="1200" cap="all" spc="82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73242" indent="0">
              <a:buNone/>
              <a:defRPr sz="1670" b="1"/>
            </a:lvl2pPr>
            <a:lvl3pPr marL="746484" indent="0">
              <a:buNone/>
              <a:defRPr sz="1451" b="1"/>
            </a:lvl3pPr>
            <a:lvl4pPr marL="1119725" indent="0">
              <a:buNone/>
              <a:defRPr sz="1307" b="1"/>
            </a:lvl4pPr>
            <a:lvl5pPr marL="1492968" indent="0">
              <a:buNone/>
              <a:defRPr sz="1307" b="1"/>
            </a:lvl5pPr>
            <a:lvl6pPr marL="1866210" indent="0">
              <a:buNone/>
              <a:defRPr sz="1307" b="1"/>
            </a:lvl6pPr>
            <a:lvl7pPr marL="2239451" indent="0">
              <a:buNone/>
              <a:defRPr sz="1307" b="1"/>
            </a:lvl7pPr>
            <a:lvl8pPr marL="2612693" indent="0">
              <a:buNone/>
              <a:defRPr sz="1307" b="1"/>
            </a:lvl8pPr>
            <a:lvl9pPr marL="2985935" indent="0">
              <a:buNone/>
              <a:defRPr sz="1307" b="1"/>
            </a:lvl9pPr>
          </a:lstStyle>
          <a:p>
            <a:pPr marL="0" lvl="0" indent="0" algn="l" defTabSz="746484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1959"/>
            </a:lvl1pPr>
            <a:lvl2pPr>
              <a:defRPr sz="1670"/>
            </a:lvl2pPr>
            <a:lvl3pPr>
              <a:defRPr sz="1451"/>
            </a:lvl3pPr>
            <a:lvl4pPr>
              <a:defRPr sz="1307"/>
            </a:lvl4pPr>
            <a:lvl5pPr>
              <a:defRPr sz="1307"/>
            </a:lvl5pPr>
            <a:lvl6pPr>
              <a:defRPr sz="1307"/>
            </a:lvl6pPr>
            <a:lvl7pPr>
              <a:defRPr sz="1307"/>
            </a:lvl7pPr>
            <a:lvl8pPr>
              <a:defRPr sz="1307"/>
            </a:lvl8pPr>
            <a:lvl9pPr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60C-9DF3-4926-A61B-3016B14EE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68508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2ADB-063F-4838-8116-BFAA8C17F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9760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6592-4B3B-405E-8216-71C947EA0F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95788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1600200"/>
            <a:ext cx="6815668" cy="4480560"/>
          </a:xfrm>
        </p:spPr>
        <p:txBody>
          <a:bodyPr/>
          <a:lstStyle>
            <a:lvl1pPr>
              <a:defRPr sz="2612"/>
            </a:lvl1pPr>
            <a:lvl2pPr>
              <a:defRPr sz="2322"/>
            </a:lvl2pPr>
            <a:lvl3pPr>
              <a:defRPr sz="1959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600200"/>
            <a:ext cx="4011085" cy="4480560"/>
          </a:xfrm>
        </p:spPr>
        <p:txBody>
          <a:bodyPr>
            <a:normAutofit/>
          </a:bodyPr>
          <a:lstStyle>
            <a:lvl1pPr marL="0" indent="0">
              <a:buNone/>
              <a:defRPr sz="1307"/>
            </a:lvl1pPr>
            <a:lvl2pPr marL="373242" indent="0">
              <a:buNone/>
              <a:defRPr sz="1016"/>
            </a:lvl2pPr>
            <a:lvl3pPr marL="746484" indent="0">
              <a:buNone/>
              <a:defRPr sz="798"/>
            </a:lvl3pPr>
            <a:lvl4pPr marL="1119725" indent="0">
              <a:buNone/>
              <a:defRPr sz="726"/>
            </a:lvl4pPr>
            <a:lvl5pPr marL="1492968" indent="0">
              <a:buNone/>
              <a:defRPr sz="726"/>
            </a:lvl5pPr>
            <a:lvl6pPr marL="1866210" indent="0">
              <a:buNone/>
              <a:defRPr sz="726"/>
            </a:lvl6pPr>
            <a:lvl7pPr marL="2239451" indent="0">
              <a:buNone/>
              <a:defRPr sz="726"/>
            </a:lvl7pPr>
            <a:lvl8pPr marL="2612693" indent="0">
              <a:buNone/>
              <a:defRPr sz="726"/>
            </a:lvl8pPr>
            <a:lvl9pPr marL="2985935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D212-9E9B-4499-83A1-FA5E03347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3133964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70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612"/>
            </a:lvl1pPr>
            <a:lvl2pPr marL="373242" indent="0">
              <a:buNone/>
              <a:defRPr sz="2322"/>
            </a:lvl2pPr>
            <a:lvl3pPr marL="746484" indent="0">
              <a:buNone/>
              <a:defRPr sz="1959"/>
            </a:lvl3pPr>
            <a:lvl4pPr marL="1119725" indent="0">
              <a:buNone/>
              <a:defRPr sz="1670"/>
            </a:lvl4pPr>
            <a:lvl5pPr marL="1492968" indent="0">
              <a:buNone/>
              <a:defRPr sz="1670"/>
            </a:lvl5pPr>
            <a:lvl6pPr marL="1866210" indent="0">
              <a:buNone/>
              <a:defRPr sz="1670"/>
            </a:lvl6pPr>
            <a:lvl7pPr marL="2239451" indent="0">
              <a:buNone/>
              <a:defRPr sz="1670"/>
            </a:lvl7pPr>
            <a:lvl8pPr marL="2612693" indent="0">
              <a:buNone/>
              <a:defRPr sz="1670"/>
            </a:lvl8pPr>
            <a:lvl9pPr marL="2985935" indent="0">
              <a:buNone/>
              <a:defRPr sz="167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5715000"/>
            <a:ext cx="10871201" cy="457200"/>
          </a:xfrm>
        </p:spPr>
        <p:txBody>
          <a:bodyPr/>
          <a:lstStyle>
            <a:lvl1pPr marL="0" indent="0">
              <a:buNone/>
              <a:defRPr sz="1307"/>
            </a:lvl1pPr>
            <a:lvl2pPr marL="373242" indent="0">
              <a:buNone/>
              <a:defRPr sz="1016"/>
            </a:lvl2pPr>
            <a:lvl3pPr marL="746484" indent="0">
              <a:buNone/>
              <a:defRPr sz="798"/>
            </a:lvl3pPr>
            <a:lvl4pPr marL="1119725" indent="0">
              <a:buNone/>
              <a:defRPr sz="726"/>
            </a:lvl4pPr>
            <a:lvl5pPr marL="1492968" indent="0">
              <a:buNone/>
              <a:defRPr sz="726"/>
            </a:lvl5pPr>
            <a:lvl6pPr marL="1866210" indent="0">
              <a:buNone/>
              <a:defRPr sz="726"/>
            </a:lvl6pPr>
            <a:lvl7pPr marL="2239451" indent="0">
              <a:buNone/>
              <a:defRPr sz="726"/>
            </a:lvl7pPr>
            <a:lvl8pPr marL="2612693" indent="0">
              <a:buNone/>
              <a:defRPr sz="726"/>
            </a:lvl8pPr>
            <a:lvl9pPr marL="2985935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7ACCFA9-63F3-49F0-B806-4F15CC50B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1" y="4953000"/>
            <a:ext cx="10871201" cy="762000"/>
          </a:xfrm>
        </p:spPr>
        <p:txBody>
          <a:bodyPr anchor="t">
            <a:normAutofit/>
          </a:bodyPr>
          <a:lstStyle>
            <a:lvl1pPr>
              <a:defRPr sz="26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2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</p:spTree>
    <p:extLst>
      <p:ext uri="{BB962C8B-B14F-4D97-AF65-F5344CB8AC3E}">
        <p14:creationId xmlns:p14="http://schemas.microsoft.com/office/powerpoint/2010/main" val="216684910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999" y="152718"/>
            <a:ext cx="11379200" cy="609282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066801"/>
            <a:ext cx="11176000" cy="5059363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2400" y="6438904"/>
            <a:ext cx="1625600" cy="342900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016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477001"/>
            <a:ext cx="7416800" cy="299720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161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381740" y="6276342"/>
            <a:ext cx="706120" cy="30480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1670" b="1">
                <a:solidFill>
                  <a:schemeClr val="tx2"/>
                </a:solidFill>
              </a:defRPr>
            </a:lvl1pPr>
          </a:lstStyle>
          <a:p>
            <a:fld id="{31040AEC-CFE9-41A4-A6DF-5E4CD2C13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2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8" name="Rectangle 7"/>
          <p:cNvSpPr/>
          <p:nvPr/>
        </p:nvSpPr>
        <p:spPr>
          <a:xfrm>
            <a:off x="12001499" y="1066800"/>
            <a:ext cx="190502" cy="579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9" name="Rectangle 8"/>
          <p:cNvSpPr/>
          <p:nvPr/>
        </p:nvSpPr>
        <p:spPr>
          <a:xfrm>
            <a:off x="1" y="12700"/>
            <a:ext cx="4064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10" name="Rectangle 9"/>
          <p:cNvSpPr/>
          <p:nvPr/>
        </p:nvSpPr>
        <p:spPr>
          <a:xfrm>
            <a:off x="1" y="1066800"/>
            <a:ext cx="406401" cy="580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</p:spTree>
    <p:extLst>
      <p:ext uri="{BB962C8B-B14F-4D97-AF65-F5344CB8AC3E}">
        <p14:creationId xmlns:p14="http://schemas.microsoft.com/office/powerpoint/2010/main" val="174106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hf hdr="0" dt="0"/>
  <p:txStyles>
    <p:titleStyle>
      <a:lvl1pPr algn="l" defTabSz="746484" rtl="0" eaLnBrk="1" latinLnBrk="0" hangingPunct="1">
        <a:spcBef>
          <a:spcPct val="0"/>
        </a:spcBef>
        <a:buNone/>
        <a:defRPr sz="2975" b="1" kern="1200" cap="none" spc="-50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746484" rtl="0" eaLnBrk="1" latinLnBrk="0" hangingPunct="1">
        <a:spcBef>
          <a:spcPct val="20000"/>
        </a:spcBef>
        <a:spcAft>
          <a:spcPts val="490"/>
        </a:spcAft>
        <a:buFont typeface="Arial" pitchFamily="34" charset="0"/>
        <a:buNone/>
        <a:defRPr sz="167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373242" indent="-149296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933104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306347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1679589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052831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6pPr>
      <a:lvl7pPr marL="2426072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7pPr>
      <a:lvl8pPr marL="2799314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8pPr>
      <a:lvl9pPr marL="3172556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1pPr>
      <a:lvl2pPr marL="373242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2pPr>
      <a:lvl3pPr marL="746484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3pPr>
      <a:lvl4pPr marL="1119725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4pPr>
      <a:lvl5pPr marL="1492968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5pPr>
      <a:lvl6pPr marL="1866210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6pPr>
      <a:lvl7pPr marL="2239451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7pPr>
      <a:lvl8pPr marL="2612693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8pPr>
      <a:lvl9pPr marL="2985935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/>
              <a:t>Minimal Spanning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8F1C-62E2-4AA8-A07C-461E412925BB}" type="slidenum">
              <a:rPr lang="en-US" sz="2400" smtClean="0"/>
              <a:pPr/>
              <a:t>1</a:t>
            </a:fld>
            <a:endParaRPr lang="en-US" sz="240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353390" y="2015490"/>
            <a:ext cx="8086010" cy="880110"/>
          </a:xfrm>
        </p:spPr>
        <p:txBody>
          <a:bodyPr>
            <a:normAutofit/>
          </a:bodyPr>
          <a:lstStyle/>
          <a:p>
            <a:r>
              <a:rPr lang="en-US" i="1" cap="none" dirty="0"/>
              <a:t>Edited slides of Prof </a:t>
            </a:r>
            <a:r>
              <a:rPr lang="en-US" i="1" cap="none" dirty="0" err="1"/>
              <a:t>Pallab</a:t>
            </a:r>
            <a:r>
              <a:rPr lang="en-US" i="1" cap="none" dirty="0"/>
              <a:t> </a:t>
            </a:r>
            <a:r>
              <a:rPr lang="en-US" i="1" cap="none" dirty="0" err="1"/>
              <a:t>Dasgupta</a:t>
            </a:r>
            <a:endParaRPr lang="en-IN" i="1" cap="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/>
              <a:t>Gallager-Humblet-Spira</a:t>
            </a:r>
            <a:r>
              <a:rPr lang="en-US" sz="3500" dirty="0"/>
              <a:t> Algorithm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914400"/>
            <a:ext cx="10972798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u="sng" dirty="0"/>
              <a:t>Node and link status:</a:t>
            </a:r>
            <a:r>
              <a:rPr lang="en-US" dirty="0"/>
              <a:t> </a:t>
            </a:r>
          </a:p>
          <a:p>
            <a:pPr marL="838200" lvl="1" indent="-381000">
              <a:lnSpc>
                <a:spcPct val="130000"/>
              </a:lnSpc>
              <a:buFont typeface="Arial Narrow" panose="020B0606020202030204" pitchFamily="34" charset="0"/>
              <a:buChar char="–"/>
            </a:pP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status</a:t>
            </a:r>
            <a:r>
              <a:rPr lang="en-US" baseline="-25000" dirty="0" err="1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[q]:</a:t>
            </a:r>
            <a:r>
              <a:rPr lang="en-US" dirty="0"/>
              <a:t> </a:t>
            </a:r>
            <a:r>
              <a:rPr lang="en-US" dirty="0">
                <a:solidFill>
                  <a:srgbClr val="000099"/>
                </a:solidFill>
              </a:rPr>
              <a:t>Node p maintains the status of the edge </a:t>
            </a:r>
            <a:r>
              <a:rPr lang="en-US" dirty="0" err="1">
                <a:solidFill>
                  <a:srgbClr val="000099"/>
                </a:solidFill>
              </a:rPr>
              <a:t>pq</a:t>
            </a:r>
            <a:r>
              <a:rPr lang="en-US" dirty="0">
                <a:solidFill>
                  <a:srgbClr val="000099"/>
                </a:solidFill>
              </a:rPr>
              <a:t>.</a:t>
            </a:r>
          </a:p>
          <a:p>
            <a:pPr marL="838200" lvl="1" indent="-381000">
              <a:lnSpc>
                <a:spcPct val="130000"/>
              </a:lnSpc>
              <a:buNone/>
            </a:pPr>
            <a:r>
              <a:rPr lang="en-US" b="0" dirty="0">
                <a:solidFill>
                  <a:srgbClr val="FF0000"/>
                </a:solidFill>
              </a:rPr>
              <a:t>        Initially an edge is basic. The edge is branch if in the fragment and </a:t>
            </a:r>
            <a:r>
              <a:rPr lang="en-US" b="0" i="1" dirty="0">
                <a:solidFill>
                  <a:srgbClr val="FF0000"/>
                </a:solidFill>
              </a:rPr>
              <a:t>reject</a:t>
            </a:r>
            <a:r>
              <a:rPr lang="en-US" b="0" dirty="0">
                <a:solidFill>
                  <a:srgbClr val="FF0000"/>
                </a:solidFill>
              </a:rPr>
              <a:t> if the edge is known not to be in the MST. </a:t>
            </a:r>
          </a:p>
          <a:p>
            <a:pPr marL="838200" lvl="1" indent="-381000">
              <a:lnSpc>
                <a:spcPct val="13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-    </a:t>
            </a:r>
            <a:r>
              <a:rPr lang="en-US" dirty="0" err="1">
                <a:solidFill>
                  <a:srgbClr val="C00000"/>
                </a:solidFill>
              </a:rPr>
              <a:t>father</a:t>
            </a:r>
            <a:r>
              <a:rPr lang="en-US" baseline="-25000" dirty="0" err="1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99"/>
                </a:solidFill>
              </a:rPr>
              <a:t>For each process </a:t>
            </a:r>
            <a:r>
              <a:rPr lang="en-US" i="1" dirty="0">
                <a:solidFill>
                  <a:srgbClr val="000099"/>
                </a:solidFill>
              </a:rPr>
              <a:t>p</a:t>
            </a:r>
            <a:r>
              <a:rPr lang="en-US" dirty="0">
                <a:solidFill>
                  <a:srgbClr val="000099"/>
                </a:solidFill>
              </a:rPr>
              <a:t> in the fragment, </a:t>
            </a:r>
            <a:r>
              <a:rPr lang="en-US" i="1" dirty="0" err="1">
                <a:solidFill>
                  <a:srgbClr val="000099"/>
                </a:solidFill>
              </a:rPr>
              <a:t>father</a:t>
            </a:r>
            <a:r>
              <a:rPr lang="en-US" i="1" baseline="-25000" dirty="0" err="1">
                <a:solidFill>
                  <a:srgbClr val="000099"/>
                </a:solidFill>
              </a:rPr>
              <a:t>p</a:t>
            </a:r>
            <a:r>
              <a:rPr lang="en-US" i="1" baseline="-25000" dirty="0">
                <a:solidFill>
                  <a:srgbClr val="000099"/>
                </a:solidFill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is the edge leading to the core edge of the fragment.</a:t>
            </a:r>
          </a:p>
          <a:p>
            <a:pPr marL="838200" lvl="1" indent="-381000">
              <a:lnSpc>
                <a:spcPct val="130000"/>
              </a:lnSpc>
              <a:buFont typeface="Arial Narrow" panose="020B0606020202030204" pitchFamily="34" charset="0"/>
              <a:buChar char="–"/>
            </a:pPr>
            <a:r>
              <a:rPr lang="en-US" dirty="0" err="1">
                <a:solidFill>
                  <a:srgbClr val="C00000"/>
                </a:solidFill>
              </a:rPr>
              <a:t>state</a:t>
            </a:r>
            <a:r>
              <a:rPr lang="en-US" baseline="-25000" dirty="0" err="1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99"/>
                </a:solidFill>
              </a:rPr>
              <a:t>State of node </a:t>
            </a:r>
            <a:r>
              <a:rPr lang="en-US" i="1" dirty="0">
                <a:solidFill>
                  <a:srgbClr val="000099"/>
                </a:solidFill>
              </a:rPr>
              <a:t>p</a:t>
            </a:r>
            <a:r>
              <a:rPr lang="en-US" dirty="0">
                <a:solidFill>
                  <a:srgbClr val="000099"/>
                </a:solidFill>
              </a:rPr>
              <a:t> is </a:t>
            </a:r>
            <a:r>
              <a:rPr lang="en-US" i="1" dirty="0">
                <a:solidFill>
                  <a:srgbClr val="000099"/>
                </a:solidFill>
              </a:rPr>
              <a:t>find</a:t>
            </a:r>
            <a:r>
              <a:rPr lang="en-US" dirty="0">
                <a:solidFill>
                  <a:srgbClr val="000099"/>
                </a:solidFill>
              </a:rPr>
              <a:t> if </a:t>
            </a:r>
            <a:r>
              <a:rPr lang="en-US" i="1" dirty="0">
                <a:solidFill>
                  <a:srgbClr val="000099"/>
                </a:solidFill>
              </a:rPr>
              <a:t>p</a:t>
            </a:r>
            <a:r>
              <a:rPr lang="en-US" dirty="0">
                <a:solidFill>
                  <a:srgbClr val="000099"/>
                </a:solidFill>
              </a:rPr>
              <a:t> is currently engaged in the fragment’s search for the lowest-weight outgoing edge and </a:t>
            </a:r>
            <a:r>
              <a:rPr lang="en-US" i="1" dirty="0">
                <a:solidFill>
                  <a:srgbClr val="000099"/>
                </a:solidFill>
              </a:rPr>
              <a:t>found </a:t>
            </a:r>
            <a:r>
              <a:rPr lang="en-US" dirty="0">
                <a:solidFill>
                  <a:srgbClr val="000099"/>
                </a:solidFill>
              </a:rPr>
              <a:t>otherwise. Initially it is in state </a:t>
            </a:r>
            <a:r>
              <a:rPr lang="en-US" i="1" dirty="0">
                <a:solidFill>
                  <a:srgbClr val="000099"/>
                </a:solidFill>
              </a:rPr>
              <a:t>sleep</a:t>
            </a:r>
            <a:r>
              <a:rPr lang="en-US" dirty="0">
                <a:solidFill>
                  <a:srgbClr val="000099"/>
                </a:solidFill>
              </a:rPr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-24"/>
            <a:ext cx="9677400" cy="594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var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1" dirty="0" err="1">
                <a:solidFill>
                  <a:schemeClr val="tx1"/>
                </a:solidFill>
              </a:rPr>
              <a:t>state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: (</a:t>
            </a:r>
            <a:r>
              <a:rPr lang="en-US" sz="2200" i="1" dirty="0">
                <a:solidFill>
                  <a:schemeClr val="tx1"/>
                </a:solidFill>
              </a:rPr>
              <a:t>sleep, find, found</a:t>
            </a:r>
            <a:r>
              <a:rPr lang="en-US" sz="2200" dirty="0">
                <a:solidFill>
                  <a:schemeClr val="tx1"/>
                </a:solidFill>
              </a:rPr>
              <a:t>) ;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1" dirty="0" err="1">
                <a:solidFill>
                  <a:schemeClr val="tx1"/>
                </a:solidFill>
              </a:rPr>
              <a:t>statch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i="1" dirty="0">
                <a:solidFill>
                  <a:schemeClr val="tx1"/>
                </a:solidFill>
              </a:rPr>
              <a:t>q</a:t>
            </a:r>
            <a:r>
              <a:rPr lang="en-US" sz="2200" dirty="0">
                <a:solidFill>
                  <a:schemeClr val="tx1"/>
                </a:solidFill>
              </a:rPr>
              <a:t>] : (</a:t>
            </a:r>
            <a:r>
              <a:rPr lang="en-US" sz="2200" i="1" dirty="0">
                <a:solidFill>
                  <a:schemeClr val="tx1"/>
                </a:solidFill>
              </a:rPr>
              <a:t>basic, branch, reject</a:t>
            </a:r>
            <a:r>
              <a:rPr lang="en-US" sz="2200" dirty="0">
                <a:solidFill>
                  <a:schemeClr val="tx1"/>
                </a:solidFill>
              </a:rPr>
              <a:t>) for each q 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 </a:t>
            </a:r>
            <a:r>
              <a:rPr lang="en-US" sz="2200" i="1" dirty="0" err="1">
                <a:solidFill>
                  <a:schemeClr val="tx1"/>
                </a:solidFill>
                <a:sym typeface="Symbol" panose="05050102010706020507" pitchFamily="18" charset="2"/>
              </a:rPr>
              <a:t>Neigh</a:t>
            </a:r>
            <a:r>
              <a:rPr lang="en-US" sz="22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1" dirty="0" err="1">
                <a:solidFill>
                  <a:schemeClr val="tx1"/>
                </a:solidFill>
              </a:rPr>
              <a:t>name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baseline="-25000" dirty="0">
                <a:solidFill>
                  <a:schemeClr val="tx1"/>
                </a:solidFill>
              </a:rPr>
              <a:t> </a:t>
            </a:r>
            <a:r>
              <a:rPr lang="en-US" sz="2200" i="1" baseline="-25000" dirty="0">
                <a:solidFill>
                  <a:srgbClr val="FF0000"/>
                </a:solidFill>
              </a:rPr>
              <a:t>//name of the fragment</a:t>
            </a:r>
            <a:r>
              <a:rPr lang="en-US" sz="2200" i="1" dirty="0">
                <a:solidFill>
                  <a:schemeClr val="tx1"/>
                </a:solidFill>
              </a:rPr>
              <a:t>, </a:t>
            </a:r>
            <a:r>
              <a:rPr lang="en-US" sz="2200" i="1" dirty="0" err="1">
                <a:solidFill>
                  <a:schemeClr val="tx1"/>
                </a:solidFill>
              </a:rPr>
              <a:t>bestwt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baseline="-25000" dirty="0">
                <a:solidFill>
                  <a:schemeClr val="tx1"/>
                </a:solidFill>
              </a:rPr>
              <a:t> </a:t>
            </a:r>
            <a:r>
              <a:rPr lang="en-US" sz="2200" i="1" baseline="-25000" dirty="0">
                <a:solidFill>
                  <a:srgbClr val="FF0000"/>
                </a:solidFill>
              </a:rPr>
              <a:t>//best  local wt p knows about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: real ;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1" dirty="0" err="1">
                <a:solidFill>
                  <a:schemeClr val="tx1"/>
                </a:solidFill>
              </a:rPr>
              <a:t>level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 : integer ;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1" dirty="0" err="1">
                <a:solidFill>
                  <a:srgbClr val="00B050"/>
                </a:solidFill>
              </a:rPr>
              <a:t>testch</a:t>
            </a:r>
            <a:r>
              <a:rPr lang="en-US" sz="2200" i="1" baseline="-25000" dirty="0" err="1">
                <a:solidFill>
                  <a:srgbClr val="00B050"/>
                </a:solidFill>
              </a:rPr>
              <a:t>p</a:t>
            </a:r>
            <a:r>
              <a:rPr lang="en-US" sz="2200" i="1" baseline="-25000" dirty="0">
                <a:solidFill>
                  <a:srgbClr val="00B050"/>
                </a:solidFill>
              </a:rPr>
              <a:t>//</a:t>
            </a:r>
            <a:r>
              <a:rPr lang="en-US" sz="2200" i="1" baseline="-25000" dirty="0" err="1">
                <a:solidFill>
                  <a:srgbClr val="00B050"/>
                </a:solidFill>
              </a:rPr>
              <a:t>testchannel</a:t>
            </a:r>
            <a:r>
              <a:rPr lang="en-US" sz="2200" i="1" baseline="-25000" dirty="0">
                <a:solidFill>
                  <a:srgbClr val="00B050"/>
                </a:solidFill>
              </a:rPr>
              <a:t>: to test if edge belongs to same fragment</a:t>
            </a:r>
            <a:r>
              <a:rPr lang="en-US" sz="2200" i="1" dirty="0">
                <a:solidFill>
                  <a:srgbClr val="00B050"/>
                </a:solidFill>
              </a:rPr>
              <a:t>, </a:t>
            </a:r>
            <a:r>
              <a:rPr lang="en-US" sz="2200" i="1" dirty="0" err="1">
                <a:solidFill>
                  <a:srgbClr val="00B050"/>
                </a:solidFill>
              </a:rPr>
              <a:t>bestch</a:t>
            </a:r>
            <a:r>
              <a:rPr lang="en-US" sz="2200" i="1" baseline="-25000" dirty="0" err="1">
                <a:solidFill>
                  <a:srgbClr val="00B050"/>
                </a:solidFill>
              </a:rPr>
              <a:t>p</a:t>
            </a:r>
            <a:r>
              <a:rPr lang="en-US" sz="2200" i="1" baseline="-25000" dirty="0">
                <a:solidFill>
                  <a:srgbClr val="00B050"/>
                </a:solidFill>
              </a:rPr>
              <a:t>//best outgoing edge from fragment rooted at p</a:t>
            </a:r>
            <a:r>
              <a:rPr lang="en-US" sz="2200" i="1" dirty="0">
                <a:solidFill>
                  <a:srgbClr val="00B050"/>
                </a:solidFill>
              </a:rPr>
              <a:t>, </a:t>
            </a:r>
            <a:r>
              <a:rPr lang="en-US" sz="2200" i="1" dirty="0" err="1">
                <a:solidFill>
                  <a:srgbClr val="00B050"/>
                </a:solidFill>
              </a:rPr>
              <a:t>father</a:t>
            </a:r>
            <a:r>
              <a:rPr lang="en-US" sz="2200" i="1" baseline="-25000" dirty="0" err="1">
                <a:solidFill>
                  <a:srgbClr val="00B050"/>
                </a:solidFill>
              </a:rPr>
              <a:t>p</a:t>
            </a:r>
            <a:r>
              <a:rPr lang="en-US" sz="2200" i="1" baseline="-25000" dirty="0">
                <a:solidFill>
                  <a:srgbClr val="00B050"/>
                </a:solidFill>
              </a:rPr>
              <a:t>//pointer pointing to core edge</a:t>
            </a:r>
            <a:r>
              <a:rPr lang="en-US" sz="2200" i="1" dirty="0">
                <a:solidFill>
                  <a:srgbClr val="00B050"/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: </a:t>
            </a:r>
            <a:r>
              <a:rPr lang="en-US" sz="2200" i="1" dirty="0" err="1">
                <a:solidFill>
                  <a:srgbClr val="00B050"/>
                </a:solidFill>
              </a:rPr>
              <a:t>Neigh</a:t>
            </a:r>
            <a:r>
              <a:rPr lang="en-US" sz="2200" i="1" baseline="-25000" dirty="0" err="1">
                <a:solidFill>
                  <a:srgbClr val="00B050"/>
                </a:solidFill>
              </a:rPr>
              <a:t>p</a:t>
            </a:r>
            <a:r>
              <a:rPr lang="en-US" sz="2200" dirty="0">
                <a:solidFill>
                  <a:srgbClr val="00B050"/>
                </a:solidFill>
              </a:rPr>
              <a:t> ;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i="1" dirty="0" err="1">
                <a:solidFill>
                  <a:srgbClr val="00B050"/>
                </a:solidFill>
              </a:rPr>
              <a:t>rec</a:t>
            </a:r>
            <a:r>
              <a:rPr lang="en-US" sz="2200" i="1" baseline="-25000" dirty="0" err="1">
                <a:solidFill>
                  <a:srgbClr val="00B050"/>
                </a:solidFill>
              </a:rPr>
              <a:t>p</a:t>
            </a:r>
            <a:r>
              <a:rPr lang="en-US" sz="2200" i="1" baseline="-25000" dirty="0">
                <a:solidFill>
                  <a:srgbClr val="00B050"/>
                </a:solidFill>
              </a:rPr>
              <a:t>//number of </a:t>
            </a:r>
            <a:r>
              <a:rPr lang="en-US" sz="2200" i="1" baseline="-25000" dirty="0" err="1">
                <a:solidFill>
                  <a:srgbClr val="00B050"/>
                </a:solidFill>
              </a:rPr>
              <a:t>msgsreceivedwhile</a:t>
            </a:r>
            <a:r>
              <a:rPr lang="en-US" sz="2200" dirty="0">
                <a:solidFill>
                  <a:srgbClr val="00B050"/>
                </a:solidFill>
              </a:rPr>
              <a:t> : integer;</a:t>
            </a:r>
          </a:p>
          <a:p>
            <a:pPr marL="457200" indent="-457200">
              <a:lnSpc>
                <a:spcPct val="120000"/>
              </a:lnSpc>
              <a:buFontTx/>
              <a:buAutoNum type="arabicParenBoth"/>
            </a:pPr>
            <a:r>
              <a:rPr lang="en-US" sz="2200" dirty="0">
                <a:solidFill>
                  <a:srgbClr val="000099"/>
                </a:solidFill>
              </a:rPr>
              <a:t>As the first action of each process, the algorithm must be initialized: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200" dirty="0">
                <a:solidFill>
                  <a:srgbClr val="000066"/>
                </a:solidFill>
              </a:rPr>
              <a:t>	 </a:t>
            </a:r>
            <a:r>
              <a:rPr lang="en-US" sz="2200" dirty="0">
                <a:solidFill>
                  <a:schemeClr val="tx1"/>
                </a:solidFill>
              </a:rPr>
              <a:t>begin let </a:t>
            </a:r>
            <a:r>
              <a:rPr lang="en-US" sz="2200" i="1" dirty="0" err="1">
                <a:solidFill>
                  <a:schemeClr val="tx1"/>
                </a:solidFill>
              </a:rPr>
              <a:t>pq</a:t>
            </a:r>
            <a:r>
              <a:rPr lang="en-US" sz="2200" dirty="0">
                <a:solidFill>
                  <a:schemeClr val="tx1"/>
                </a:solidFill>
              </a:rPr>
              <a:t> be the channel of </a:t>
            </a:r>
            <a:r>
              <a:rPr lang="en-US" sz="2200" i="1" dirty="0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 with smallest weight ;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		 </a:t>
            </a:r>
            <a:r>
              <a:rPr lang="en-US" sz="2200" i="1" dirty="0" err="1">
                <a:solidFill>
                  <a:schemeClr val="tx1"/>
                </a:solidFill>
              </a:rPr>
              <a:t>status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i="1" dirty="0">
                <a:solidFill>
                  <a:schemeClr val="tx1"/>
                </a:solidFill>
              </a:rPr>
              <a:t>q</a:t>
            </a:r>
            <a:r>
              <a:rPr lang="en-US" sz="2200" dirty="0">
                <a:solidFill>
                  <a:schemeClr val="tx1"/>
                </a:solidFill>
              </a:rPr>
              <a:t>] := </a:t>
            </a:r>
            <a:r>
              <a:rPr lang="en-US" sz="2200" i="1" dirty="0">
                <a:solidFill>
                  <a:schemeClr val="tx1"/>
                </a:solidFill>
              </a:rPr>
              <a:t>branch</a:t>
            </a:r>
            <a:r>
              <a:rPr lang="en-US" sz="2200" dirty="0">
                <a:solidFill>
                  <a:schemeClr val="tx1"/>
                </a:solidFill>
              </a:rPr>
              <a:t> ; </a:t>
            </a:r>
            <a:r>
              <a:rPr lang="en-US" sz="2200" i="1" dirty="0" err="1">
                <a:solidFill>
                  <a:schemeClr val="tx1"/>
                </a:solidFill>
              </a:rPr>
              <a:t>level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 := 0 ;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		 </a:t>
            </a:r>
            <a:r>
              <a:rPr lang="en-US" sz="2200" i="1" dirty="0" err="1">
                <a:solidFill>
                  <a:schemeClr val="tx1"/>
                </a:solidFill>
              </a:rPr>
              <a:t>state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:= </a:t>
            </a:r>
            <a:r>
              <a:rPr lang="en-US" sz="2200" i="1" dirty="0">
                <a:solidFill>
                  <a:schemeClr val="tx1"/>
                </a:solidFill>
              </a:rPr>
              <a:t>found </a:t>
            </a:r>
            <a:r>
              <a:rPr lang="en-US" sz="2200" dirty="0">
                <a:solidFill>
                  <a:schemeClr val="tx1"/>
                </a:solidFill>
              </a:rPr>
              <a:t>; </a:t>
            </a:r>
            <a:r>
              <a:rPr lang="en-US" sz="2200" i="1" dirty="0" err="1">
                <a:solidFill>
                  <a:schemeClr val="tx1"/>
                </a:solidFill>
              </a:rPr>
              <a:t>rec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:= 0 ;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		 send 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connect, 0 to </a:t>
            </a:r>
            <a:r>
              <a:rPr lang="en-US" sz="2200" i="1" dirty="0">
                <a:solidFill>
                  <a:schemeClr val="tx1"/>
                </a:solidFill>
                <a:sym typeface="Symbol" panose="05050102010706020507" pitchFamily="18" charset="2"/>
              </a:rPr>
              <a:t>q  </a:t>
            </a:r>
            <a:r>
              <a:rPr lang="en-US" sz="2200" i="1" dirty="0">
                <a:solidFill>
                  <a:srgbClr val="FF0000"/>
                </a:solidFill>
                <a:sym typeface="Symbol" panose="05050102010706020507" pitchFamily="18" charset="2"/>
              </a:rPr>
              <a:t>//</a:t>
            </a:r>
            <a:r>
              <a:rPr lang="en-US" sz="2200" i="1" dirty="0" err="1">
                <a:solidFill>
                  <a:srgbClr val="FF0000"/>
                </a:solidFill>
                <a:sym typeface="Symbol" panose="05050102010706020507" pitchFamily="18" charset="2"/>
              </a:rPr>
              <a:t>msg</a:t>
            </a:r>
            <a:r>
              <a:rPr lang="en-US" sz="2200" i="1" dirty="0">
                <a:solidFill>
                  <a:srgbClr val="FF0000"/>
                </a:solidFill>
                <a:sym typeface="Symbol" panose="05050102010706020507" pitchFamily="18" charset="2"/>
              </a:rPr>
              <a:t> is of form &lt;connect, level&gt;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200" i="1" dirty="0">
                <a:solidFill>
                  <a:schemeClr val="tx1"/>
                </a:solidFill>
                <a:sym typeface="Symbol" panose="05050102010706020507" pitchFamily="18" charset="2"/>
              </a:rPr>
              <a:t>	 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end</a:t>
            </a:r>
            <a:endParaRPr lang="en-US" sz="2200" dirty="0">
              <a:solidFill>
                <a:srgbClr val="000066"/>
              </a:solidFill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10710" y="1142984"/>
            <a:ext cx="2340192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Initialisation code.</a:t>
            </a:r>
            <a:br>
              <a:rPr lang="en-IN" dirty="0"/>
            </a:br>
            <a:r>
              <a:rPr lang="en-IN" dirty="0"/>
              <a:t>Process does this first on</a:t>
            </a:r>
            <a:br>
              <a:rPr lang="en-IN" dirty="0"/>
            </a:br>
            <a:r>
              <a:rPr lang="en-IN" dirty="0"/>
              <a:t> waking 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GHS Algorithm: Part-1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914400"/>
            <a:ext cx="10744199" cy="55626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2"/>
            </a:pPr>
            <a:r>
              <a:rPr lang="en-US" dirty="0">
                <a:solidFill>
                  <a:srgbClr val="000099"/>
                </a:solidFill>
              </a:rPr>
              <a:t>Upon receipt of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connect, L </a:t>
            </a:r>
            <a:r>
              <a:rPr lang="en-US" dirty="0">
                <a:solidFill>
                  <a:srgbClr val="000099"/>
                </a:solidFill>
              </a:rPr>
              <a:t>from </a:t>
            </a:r>
            <a:r>
              <a:rPr lang="en-US" i="1" dirty="0">
                <a:solidFill>
                  <a:srgbClr val="000099"/>
                </a:solidFill>
              </a:rPr>
              <a:t>q</a:t>
            </a:r>
            <a:r>
              <a:rPr lang="en-US" dirty="0">
                <a:solidFill>
                  <a:srgbClr val="000099"/>
                </a:solidFill>
              </a:rPr>
              <a:t>: 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 begin </a:t>
            </a: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i="1" dirty="0">
                <a:solidFill>
                  <a:schemeClr val="tx1"/>
                </a:solidFill>
              </a:rPr>
              <a:t>L &lt; </a:t>
            </a:r>
            <a:r>
              <a:rPr lang="en-US" i="1" dirty="0" err="1">
                <a:solidFill>
                  <a:schemeClr val="tx1"/>
                </a:solidFill>
              </a:rPr>
              <a:t>level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then </a:t>
            </a:r>
            <a:r>
              <a:rPr lang="en-US" dirty="0">
                <a:solidFill>
                  <a:srgbClr val="C00000"/>
                </a:solidFill>
              </a:rPr>
              <a:t>(* Combine with rule A *)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 begin </a:t>
            </a:r>
            <a:r>
              <a:rPr lang="en-US" i="1" dirty="0" err="1">
                <a:solidFill>
                  <a:schemeClr val="tx1"/>
                </a:solidFill>
              </a:rPr>
              <a:t>status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] := </a:t>
            </a:r>
            <a:r>
              <a:rPr lang="en-US" i="1" dirty="0">
                <a:solidFill>
                  <a:schemeClr val="tx1"/>
                </a:solidFill>
              </a:rPr>
              <a:t>branch</a:t>
            </a:r>
            <a:r>
              <a:rPr lang="en-US" dirty="0">
                <a:solidFill>
                  <a:schemeClr val="tx1"/>
                </a:solidFill>
              </a:rPr>
              <a:t> ;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	 send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initiate,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name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state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 </a:t>
            </a:r>
            <a:r>
              <a:rPr lang="en-US" sz="1800" b="0" i="1" dirty="0">
                <a:solidFill>
                  <a:srgbClr val="FF0000"/>
                </a:solidFill>
                <a:sym typeface="Symbol" panose="05050102010706020507" pitchFamily="18" charset="2"/>
              </a:rPr>
              <a:t>//every node in </a:t>
            </a:r>
            <a:r>
              <a:rPr lang="en-US" sz="1800" b="0" i="1" dirty="0" err="1">
                <a:solidFill>
                  <a:srgbClr val="FF0000"/>
                </a:solidFill>
                <a:sym typeface="Symbol" panose="05050102010706020507" pitchFamily="18" charset="2"/>
              </a:rPr>
              <a:t>subtree</a:t>
            </a:r>
            <a:r>
              <a:rPr lang="en-US" sz="1800" b="0" i="1" dirty="0">
                <a:solidFill>
                  <a:srgbClr val="FF0000"/>
                </a:solidFill>
                <a:sym typeface="Symbol" panose="05050102010706020507" pitchFamily="18" charset="2"/>
              </a:rPr>
              <a:t> of q needs to update level, name and state</a:t>
            </a:r>
            <a:endParaRPr lang="en-US" sz="1800" b="0" dirty="0">
              <a:solidFill>
                <a:srgbClr val="FF0000"/>
              </a:solidFill>
            </a:endParaRP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 end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else 	</a:t>
            </a:r>
            <a:r>
              <a:rPr lang="en-US" sz="1600" b="0" dirty="0">
                <a:solidFill>
                  <a:srgbClr val="FF0000"/>
                </a:solidFill>
              </a:rPr>
              <a:t>//L=</a:t>
            </a:r>
            <a:r>
              <a:rPr lang="en-US" sz="1600" b="0" dirty="0" err="1">
                <a:solidFill>
                  <a:srgbClr val="FF0000"/>
                </a:solidFill>
              </a:rPr>
              <a:t>levelp</a:t>
            </a:r>
            <a:r>
              <a:rPr lang="en-US" sz="1600" b="0" dirty="0">
                <a:solidFill>
                  <a:srgbClr val="FF0000"/>
                </a:solidFill>
              </a:rPr>
              <a:t> as connect not called on L&gt;</a:t>
            </a:r>
            <a:r>
              <a:rPr lang="en-US" sz="1600" b="0" dirty="0" err="1">
                <a:solidFill>
                  <a:srgbClr val="FF0000"/>
                </a:solidFill>
              </a:rPr>
              <a:t>levelp</a:t>
            </a:r>
            <a:r>
              <a:rPr lang="en-US" sz="1600" b="0" dirty="0">
                <a:solidFill>
                  <a:srgbClr val="FF0000"/>
                </a:solidFill>
              </a:rPr>
              <a:t> due to test code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if </a:t>
            </a:r>
            <a:r>
              <a:rPr lang="en-US" i="1" dirty="0" err="1">
                <a:solidFill>
                  <a:schemeClr val="tx1"/>
                </a:solidFill>
              </a:rPr>
              <a:t>status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i="1" dirty="0">
                <a:solidFill>
                  <a:schemeClr val="tx1"/>
                </a:solidFill>
              </a:rPr>
              <a:t>basic  </a:t>
            </a:r>
            <a:r>
              <a:rPr lang="en-US" sz="1800" b="0" i="1" dirty="0">
                <a:solidFill>
                  <a:srgbClr val="FF0000"/>
                </a:solidFill>
              </a:rPr>
              <a:t>//other side did not find the same min outgoing edge</a:t>
            </a:r>
            <a:endParaRPr lang="en-US" sz="1800" b="0" dirty="0">
              <a:solidFill>
                <a:srgbClr val="FF0000"/>
              </a:solidFill>
            </a:endParaRP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	then </a:t>
            </a:r>
            <a:r>
              <a:rPr lang="en-US" dirty="0">
                <a:solidFill>
                  <a:srgbClr val="C00000"/>
                </a:solidFill>
              </a:rPr>
              <a:t>(* Rule C *) </a:t>
            </a:r>
            <a:r>
              <a:rPr lang="en-US" dirty="0">
                <a:solidFill>
                  <a:schemeClr val="tx1"/>
                </a:solidFill>
              </a:rPr>
              <a:t>process the message later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	else </a:t>
            </a:r>
            <a:r>
              <a:rPr lang="en-US" dirty="0">
                <a:solidFill>
                  <a:srgbClr val="C00000"/>
                </a:solidFill>
              </a:rPr>
              <a:t>(* Rule B *)  </a:t>
            </a:r>
            <a:r>
              <a:rPr lang="en-US" dirty="0">
                <a:solidFill>
                  <a:schemeClr val="tx1"/>
                </a:solidFill>
              </a:rPr>
              <a:t>send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initiate,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+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, 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pq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, find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end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rgbClr val="000066"/>
                </a:solidFill>
              </a:rPr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else 	</a:t>
            </a:r>
            <a:r>
              <a:rPr lang="en-US" dirty="0">
                <a:solidFill>
                  <a:srgbClr val="FF0000"/>
                </a:solidFill>
              </a:rPr>
              <a:t>//L&gt;=</a:t>
            </a:r>
            <a:r>
              <a:rPr lang="en-US" dirty="0" err="1">
                <a:solidFill>
                  <a:srgbClr val="FF0000"/>
                </a:solidFill>
              </a:rPr>
              <a:t>levelp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if </a:t>
            </a:r>
            <a:r>
              <a:rPr lang="en-US" i="1" dirty="0" err="1">
                <a:solidFill>
                  <a:schemeClr val="tx1"/>
                </a:solidFill>
              </a:rPr>
              <a:t>status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i="1" dirty="0">
                <a:solidFill>
                  <a:schemeClr val="tx1"/>
                </a:solidFill>
              </a:rPr>
              <a:t>basic </a:t>
            </a:r>
            <a:endParaRPr lang="en-US" dirty="0">
              <a:solidFill>
                <a:schemeClr val="tx1"/>
              </a:solidFill>
            </a:endParaRP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	then </a:t>
            </a:r>
            <a:r>
              <a:rPr lang="en-US" dirty="0">
                <a:solidFill>
                  <a:srgbClr val="C00000"/>
                </a:solidFill>
              </a:rPr>
              <a:t>(* Rule C *) </a:t>
            </a:r>
            <a:r>
              <a:rPr lang="en-US" dirty="0">
                <a:solidFill>
                  <a:schemeClr val="tx1"/>
                </a:solidFill>
              </a:rPr>
              <a:t>process the message later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	else </a:t>
            </a:r>
            <a:r>
              <a:rPr lang="en-US" dirty="0">
                <a:solidFill>
                  <a:srgbClr val="C00000"/>
                </a:solidFill>
              </a:rPr>
              <a:t>(* Rule B *)  </a:t>
            </a:r>
            <a:r>
              <a:rPr lang="en-US" dirty="0">
                <a:solidFill>
                  <a:schemeClr val="tx1"/>
                </a:solidFill>
              </a:rPr>
              <a:t>send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initiate,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+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, 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pq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, find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             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end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</a:pP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Assume for now that the future code ensures that </a:t>
            </a:r>
            <a:r>
              <a:rPr lang="en-US" dirty="0" err="1">
                <a:solidFill>
                  <a:srgbClr val="FF0000"/>
                </a:solidFill>
              </a:rPr>
              <a:t>statusp</a:t>
            </a:r>
            <a:r>
              <a:rPr lang="en-US" dirty="0">
                <a:solidFill>
                  <a:srgbClr val="FF0000"/>
                </a:solidFill>
              </a:rPr>
              <a:t>[q]=basic only if </a:t>
            </a:r>
            <a:r>
              <a:rPr lang="en-US" dirty="0" err="1">
                <a:solidFill>
                  <a:srgbClr val="FF0000"/>
                </a:solidFill>
              </a:rPr>
              <a:t>p’s</a:t>
            </a:r>
            <a:r>
              <a:rPr lang="en-US" dirty="0">
                <a:solidFill>
                  <a:srgbClr val="FF0000"/>
                </a:solidFill>
              </a:rPr>
              <a:t> level is smaller (this is taken care of by test function). Hence you can assume now Rule B applies in the else part.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How does the code make sure that the two fragments of equal size are connected only if both sides have identified the same min outgoing edge?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GHS Algorithm: Part-1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914400"/>
            <a:ext cx="10744199" cy="533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3"/>
            </a:pPr>
            <a:r>
              <a:rPr lang="en-US" dirty="0">
                <a:solidFill>
                  <a:srgbClr val="000099"/>
                </a:solidFill>
              </a:rPr>
              <a:t>Upon receipt of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initiate, L, F, S </a:t>
            </a:r>
            <a:r>
              <a:rPr lang="en-US" dirty="0">
                <a:solidFill>
                  <a:srgbClr val="000099"/>
                </a:solidFill>
              </a:rPr>
              <a:t>from </a:t>
            </a:r>
            <a:r>
              <a:rPr lang="en-US" i="1" dirty="0">
                <a:solidFill>
                  <a:srgbClr val="000099"/>
                </a:solidFill>
              </a:rPr>
              <a:t>q</a:t>
            </a:r>
            <a:r>
              <a:rPr lang="en-US" dirty="0">
                <a:solidFill>
                  <a:srgbClr val="000099"/>
                </a:solidFill>
              </a:rPr>
              <a:t>: 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 begin </a:t>
            </a:r>
            <a:r>
              <a:rPr lang="en-US" i="1" dirty="0" err="1">
                <a:solidFill>
                  <a:schemeClr val="tx1"/>
                </a:solidFill>
              </a:rPr>
              <a:t>level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:= </a:t>
            </a:r>
            <a:r>
              <a:rPr lang="en-US" i="1" dirty="0">
                <a:solidFill>
                  <a:schemeClr val="tx1"/>
                </a:solidFill>
              </a:rPr>
              <a:t>L 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 err="1">
                <a:solidFill>
                  <a:schemeClr val="tx1"/>
                </a:solidFill>
              </a:rPr>
              <a:t>name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:= </a:t>
            </a:r>
            <a:r>
              <a:rPr lang="en-US" i="1" dirty="0">
                <a:solidFill>
                  <a:schemeClr val="tx1"/>
                </a:solidFill>
              </a:rPr>
              <a:t>F 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 err="1">
                <a:solidFill>
                  <a:schemeClr val="tx1"/>
                </a:solidFill>
              </a:rPr>
              <a:t>state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:= </a:t>
            </a:r>
            <a:r>
              <a:rPr lang="en-US" i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 ; </a:t>
            </a:r>
            <a:r>
              <a:rPr lang="en-US" i="1" dirty="0" err="1">
                <a:solidFill>
                  <a:schemeClr val="tx1"/>
                </a:solidFill>
              </a:rPr>
              <a:t>father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:= 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 ;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rgbClr val="92D050"/>
                </a:solidFill>
              </a:rPr>
              <a:t>		 </a:t>
            </a:r>
            <a:r>
              <a:rPr lang="en-US" i="1" dirty="0" err="1">
                <a:solidFill>
                  <a:srgbClr val="92D050"/>
                </a:solidFill>
              </a:rPr>
              <a:t>bestch</a:t>
            </a:r>
            <a:r>
              <a:rPr lang="en-US" i="1" baseline="-25000" dirty="0" err="1">
                <a:solidFill>
                  <a:srgbClr val="92D050"/>
                </a:solidFill>
              </a:rPr>
              <a:t>p</a:t>
            </a:r>
            <a:r>
              <a:rPr lang="en-US" dirty="0">
                <a:solidFill>
                  <a:srgbClr val="92D050"/>
                </a:solidFill>
              </a:rPr>
              <a:t> := </a:t>
            </a:r>
            <a:r>
              <a:rPr lang="en-US" i="1" dirty="0" err="1">
                <a:solidFill>
                  <a:srgbClr val="92D050"/>
                </a:solidFill>
              </a:rPr>
              <a:t>udef</a:t>
            </a:r>
            <a:r>
              <a:rPr lang="en-US" i="1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; </a:t>
            </a:r>
            <a:r>
              <a:rPr lang="en-US" i="1" dirty="0" err="1">
                <a:solidFill>
                  <a:srgbClr val="92D050"/>
                </a:solidFill>
              </a:rPr>
              <a:t>bestwt</a:t>
            </a:r>
            <a:r>
              <a:rPr lang="en-US" i="1" baseline="-25000" dirty="0" err="1">
                <a:solidFill>
                  <a:srgbClr val="92D050"/>
                </a:solidFill>
              </a:rPr>
              <a:t>p</a:t>
            </a:r>
            <a:r>
              <a:rPr lang="en-US" i="1" baseline="-25000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:= </a:t>
            </a:r>
            <a:r>
              <a:rPr lang="en-US" dirty="0">
                <a:solidFill>
                  <a:srgbClr val="92D050"/>
                </a:solidFill>
                <a:sym typeface="Symbol" panose="05050102010706020507" pitchFamily="18" charset="2"/>
              </a:rPr>
              <a:t> ;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 </a:t>
            </a:r>
            <a:r>
              <a:rPr 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forall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r 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Neigh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statch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[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] =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branch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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r  q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do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 send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initiate,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L, F, S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r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	 if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state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 = find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then begin </a:t>
            </a:r>
            <a:r>
              <a:rPr lang="en-US" i="1" dirty="0" err="1">
                <a:solidFill>
                  <a:srgbClr val="92D050"/>
                </a:solidFill>
                <a:sym typeface="Symbol" panose="05050102010706020507" pitchFamily="18" charset="2"/>
              </a:rPr>
              <a:t>rec</a:t>
            </a:r>
            <a:r>
              <a:rPr lang="en-US" i="1" baseline="-25000" dirty="0" err="1">
                <a:solidFill>
                  <a:srgbClr val="92D050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rgbClr val="92D050"/>
                </a:solidFill>
                <a:sym typeface="Symbol" panose="05050102010706020507" pitchFamily="18" charset="2"/>
              </a:rPr>
              <a:t> := 0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test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end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end</a:t>
            </a:r>
            <a:b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en-US" dirty="0">
                <a:solidFill>
                  <a:schemeClr val="tx2"/>
                </a:solidFill>
                <a:sym typeface="Symbol" panose="05050102010706020507" pitchFamily="18" charset="2"/>
              </a:rPr>
              <a:t>//Procedure test is called on a node asking it to check for its min outgoing edge followed by reporting to its parent the min outgoing edge among those reported by its </a:t>
            </a:r>
            <a:r>
              <a:rPr 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subtree</a:t>
            </a:r>
            <a:r>
              <a:rPr lang="en-US" dirty="0">
                <a:solidFill>
                  <a:schemeClr val="tx2"/>
                </a:solidFill>
                <a:sym typeface="Symbol" panose="05050102010706020507" pitchFamily="18" charset="2"/>
              </a:rPr>
              <a:t> compared to its own.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Testing </a:t>
            </a:r>
            <a:r>
              <a:rPr lang="en-US" sz="3500"/>
              <a:t>the edges</a:t>
            </a:r>
            <a:r>
              <a:rPr lang="en-US" sz="3200"/>
              <a:t> - To find its lowest-weight outgoing edge</a:t>
            </a:r>
            <a:endParaRPr lang="en-US" sz="3500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10896599" cy="5562600"/>
          </a:xfrm>
        </p:spPr>
        <p:txBody>
          <a:bodyPr>
            <a:no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find its lowest-weight outgoing edge, node </a:t>
            </a:r>
            <a:r>
              <a:rPr lang="en-US" i="1" dirty="0"/>
              <a:t>p</a:t>
            </a:r>
            <a:r>
              <a:rPr lang="en-US" dirty="0"/>
              <a:t> inspects its outgoing edges in increasing order of weight.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inspect edge </a:t>
            </a:r>
            <a:r>
              <a:rPr lang="en-US" i="1" dirty="0" err="1"/>
              <a:t>pq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sends a </a:t>
            </a:r>
            <a:r>
              <a:rPr lang="en-US" dirty="0">
                <a:sym typeface="Symbol" panose="05050102010706020507" pitchFamily="18" charset="2"/>
              </a:rPr>
              <a:t>test, </a:t>
            </a:r>
            <a:r>
              <a:rPr lang="en-US" i="1" dirty="0" err="1"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ym typeface="Symbol" panose="05050102010706020507" pitchFamily="18" charset="2"/>
              </a:rPr>
              <a:t>p</a:t>
            </a:r>
            <a:r>
              <a:rPr lang="en-US" i="1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name</a:t>
            </a:r>
            <a:r>
              <a:rPr lang="en-US" i="1" baseline="-25000" dirty="0" err="1">
                <a:sym typeface="Symbol" panose="05050102010706020507" pitchFamily="18" charset="2"/>
              </a:rPr>
              <a:t>p</a:t>
            </a:r>
            <a:r>
              <a:rPr lang="en-US" dirty="0">
                <a:sym typeface="Symbol" panose="05050102010706020507" pitchFamily="18" charset="2"/>
              </a:rPr>
              <a:t> message to </a:t>
            </a:r>
            <a:r>
              <a:rPr lang="en-US" i="1" dirty="0">
                <a:sym typeface="Symbol" panose="05050102010706020507" pitchFamily="18" charset="2"/>
              </a:rPr>
              <a:t>q</a:t>
            </a:r>
            <a:r>
              <a:rPr lang="en-US" dirty="0">
                <a:sym typeface="Symbol" panose="05050102010706020507" pitchFamily="18" charset="2"/>
              </a:rPr>
              <a:t> and waits for an answer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A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reject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 is sent by process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if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finds that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p’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s fragment name is the same as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’s fragment name. On receiving the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reject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message,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p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continues its local search.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If the fragment name differs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sends an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accept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 provided the level is smaller (read below)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The processing of a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test, L, F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 is deferred by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if  L &gt; </a:t>
            </a:r>
            <a:r>
              <a:rPr lang="en-US" i="1" dirty="0" err="1">
                <a:solidFill>
                  <a:srgbClr val="000099"/>
                </a:solidFill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because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and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may actually belong to the same fragment, but the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initiate, L, F, S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 has not yet reached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A simple optimization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914400"/>
            <a:ext cx="9905999" cy="55626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inspect edge </a:t>
            </a:r>
            <a:r>
              <a:rPr lang="en-US" i="1" dirty="0" err="1"/>
              <a:t>pq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sends a </a:t>
            </a:r>
            <a:r>
              <a:rPr lang="en-US" dirty="0">
                <a:sym typeface="Symbol" panose="05050102010706020507" pitchFamily="18" charset="2"/>
              </a:rPr>
              <a:t>test, </a:t>
            </a:r>
            <a:r>
              <a:rPr lang="en-US" i="1" dirty="0" err="1"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ym typeface="Symbol" panose="05050102010706020507" pitchFamily="18" charset="2"/>
              </a:rPr>
              <a:t>p</a:t>
            </a:r>
            <a:r>
              <a:rPr lang="en-US" i="1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name</a:t>
            </a:r>
            <a:r>
              <a:rPr lang="en-US" i="1" baseline="-25000" dirty="0" err="1">
                <a:sym typeface="Symbol" panose="05050102010706020507" pitchFamily="18" charset="2"/>
              </a:rPr>
              <a:t>p</a:t>
            </a:r>
            <a:r>
              <a:rPr lang="en-US" dirty="0">
                <a:sym typeface="Symbol" panose="05050102010706020507" pitchFamily="18" charset="2"/>
              </a:rPr>
              <a:t> message to </a:t>
            </a:r>
            <a:r>
              <a:rPr lang="en-US" i="1" dirty="0">
                <a:sym typeface="Symbol" panose="05050102010706020507" pitchFamily="18" charset="2"/>
              </a:rPr>
              <a:t>q</a:t>
            </a:r>
            <a:r>
              <a:rPr lang="en-US" dirty="0">
                <a:sym typeface="Symbol" panose="05050102010706020507" pitchFamily="18" charset="2"/>
              </a:rPr>
              <a:t> and waits for an answer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SzPct val="104000"/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   A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reject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 is sent by process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if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finds that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p’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s fragment </a:t>
            </a:r>
          </a:p>
          <a:p>
            <a:pPr marL="746483" lvl="2" indent="0">
              <a:lnSpc>
                <a:spcPct val="130000"/>
              </a:lnSpc>
              <a:buClr>
                <a:srgbClr val="000099"/>
              </a:buClr>
              <a:buSzPct val="104000"/>
              <a:buNone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      name is the same as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’s fragment name. 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SzPct val="104000"/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   If the edge </a:t>
            </a:r>
            <a:r>
              <a:rPr lang="en-US" i="1" dirty="0" err="1">
                <a:solidFill>
                  <a:srgbClr val="000099"/>
                </a:solidFill>
                <a:sym typeface="Symbol" panose="05050102010706020507" pitchFamily="18" charset="2"/>
              </a:rPr>
              <a:t>pq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was just used by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to send a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test, L, F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 then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</a:p>
          <a:p>
            <a:pPr marL="746483" lvl="2" indent="0">
              <a:lnSpc>
                <a:spcPct val="130000"/>
              </a:lnSpc>
              <a:buClr>
                <a:srgbClr val="000099"/>
              </a:buClr>
              <a:buSzPct val="104000"/>
              <a:buNone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      will know (in a symmetrical way) that the edge </a:t>
            </a:r>
            <a:r>
              <a:rPr lang="en-US" i="1" dirty="0" err="1">
                <a:solidFill>
                  <a:srgbClr val="000099"/>
                </a:solidFill>
                <a:sym typeface="Symbol" panose="05050102010706020507" pitchFamily="18" charset="2"/>
              </a:rPr>
              <a:t>pq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is to be rejected. In </a:t>
            </a:r>
          </a:p>
          <a:p>
            <a:pPr marL="746483" lvl="2" indent="0">
              <a:lnSpc>
                <a:spcPct val="130000"/>
              </a:lnSpc>
              <a:buClr>
                <a:srgbClr val="000099"/>
              </a:buClr>
              <a:buSzPct val="104000"/>
              <a:buNone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      this case, the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reject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 need not be sent by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q. </a:t>
            </a:r>
            <a:b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      =&gt;  Q sent test, P sent test, P sent reject , Q need not send reject as P     knows. Not FIFO channel so even possible that Q sent test, P sent test, P sent reject  but reject received before test from P so by the time P’s test gets to Q, Q has already marked </a:t>
            </a:r>
            <a:r>
              <a:rPr lang="en-US" i="1" dirty="0" err="1">
                <a:solidFill>
                  <a:srgbClr val="000099"/>
                </a:solidFill>
                <a:sym typeface="Symbol" panose="05050102010706020507" pitchFamily="18" charset="2"/>
              </a:rPr>
              <a:t>qp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 as reject.</a:t>
            </a:r>
            <a:b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Similarly for Accept? No..since then accept gets to the root and starts a connect with a </a:t>
            </a:r>
            <a:r>
              <a:rPr lang="en-US" i="1" dirty="0" err="1">
                <a:solidFill>
                  <a:srgbClr val="000099"/>
                </a:solidFill>
                <a:sym typeface="Symbol" panose="05050102010706020507" pitchFamily="18" charset="2"/>
              </a:rPr>
              <a:t>smallernode</a:t>
            </a:r>
            <a:endParaRPr lang="en-US" dirty="0">
              <a:solidFill>
                <a:srgbClr val="000099"/>
              </a:solidFill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Test node – check who is your min outgoing edge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9601200" cy="571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4"/>
            </a:pPr>
            <a:r>
              <a:rPr lang="en-US" dirty="0">
                <a:solidFill>
                  <a:schemeClr val="tx1"/>
                </a:solidFill>
              </a:rPr>
              <a:t> procedure </a:t>
            </a:r>
            <a:r>
              <a:rPr lang="en-US" i="1" dirty="0">
                <a:solidFill>
                  <a:schemeClr val="tx1"/>
                </a:solidFill>
              </a:rPr>
              <a:t>test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 begin if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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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Neigh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: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statch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[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] =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basic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then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       begin let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testch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:=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when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		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statch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[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] =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basic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and (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pq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) minimal ;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	      send test,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name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testch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        end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      else begin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testch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:=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udef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report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end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  end</a:t>
            </a:r>
          </a:p>
          <a:p>
            <a:pPr marL="457200" indent="-457200">
              <a:lnSpc>
                <a:spcPct val="120000"/>
              </a:lnSpc>
              <a:buNone/>
            </a:pP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53124" y="4826675"/>
            <a:ext cx="5596404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800" b="0" dirty="0"/>
              <a:t>Test  procedure is when a node is asked to</a:t>
            </a:r>
            <a:br>
              <a:rPr lang="en-IN" sz="1800" b="0" dirty="0"/>
            </a:br>
            <a:r>
              <a:rPr lang="en-IN" sz="1800" b="0" dirty="0"/>
              <a:t> check its incident basic edges in increasing order of </a:t>
            </a:r>
            <a:br>
              <a:rPr lang="en-IN" sz="1800" b="0" dirty="0"/>
            </a:br>
            <a:r>
              <a:rPr lang="en-IN" sz="1800" b="0" dirty="0"/>
              <a:t>weight to find an edge going out to another fragment.</a:t>
            </a:r>
          </a:p>
          <a:p>
            <a:endParaRPr lang="en-IN" sz="1800" b="0" dirty="0"/>
          </a:p>
          <a:p>
            <a:r>
              <a:rPr lang="en-IN" sz="1800" b="0" dirty="0"/>
              <a:t>Report: Checks if it has got &lt;</a:t>
            </a:r>
            <a:r>
              <a:rPr lang="en-IN" sz="1800" b="0" dirty="0" err="1"/>
              <a:t>report,w</a:t>
            </a:r>
            <a:r>
              <a:rPr lang="en-IN" sz="1800" b="0" dirty="0"/>
              <a:t>&gt; from</a:t>
            </a:r>
            <a:br>
              <a:rPr lang="en-IN" sz="1800" b="0" dirty="0"/>
            </a:br>
            <a:r>
              <a:rPr lang="en-IN" sz="1800" b="0" dirty="0"/>
              <a:t>all its children and has completed local computation</a:t>
            </a:r>
            <a:br>
              <a:rPr lang="en-IN" sz="1800" b="0" dirty="0"/>
            </a:br>
            <a:r>
              <a:rPr lang="en-IN" sz="1800" b="0" dirty="0"/>
              <a:t>in which case it sends the min wt edge to its parent.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1884" y="1428736"/>
            <a:ext cx="4251485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Basic edge can be to own fragment </a:t>
            </a:r>
          </a:p>
          <a:p>
            <a:r>
              <a:rPr lang="en-IN" dirty="0"/>
              <a:t>Or to other fragment. If already branch or</a:t>
            </a:r>
            <a:br>
              <a:rPr lang="en-IN" dirty="0"/>
            </a:br>
            <a:r>
              <a:rPr lang="en-IN" dirty="0"/>
              <a:t>reject then we cant consider it for the min</a:t>
            </a:r>
            <a:br>
              <a:rPr lang="en-IN" dirty="0"/>
            </a:br>
            <a:r>
              <a:rPr lang="en-IN" dirty="0"/>
              <a:t>outgoing edge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7999" y="76200"/>
            <a:ext cx="11379200" cy="609282"/>
          </a:xfrm>
        </p:spPr>
        <p:txBody>
          <a:bodyPr/>
          <a:lstStyle/>
          <a:p>
            <a:r>
              <a:rPr lang="en-US" sz="3500" dirty="0"/>
              <a:t>GHS Algorithm: Part-2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609600"/>
            <a:ext cx="10820399" cy="586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5"/>
            </a:pPr>
            <a:r>
              <a:rPr lang="en-US" sz="2300" dirty="0">
                <a:solidFill>
                  <a:srgbClr val="000099"/>
                </a:solidFill>
              </a:rPr>
              <a:t>Upon receipt of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test,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L, F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 </a:t>
            </a:r>
            <a:r>
              <a:rPr lang="en-US" sz="2300" dirty="0">
                <a:solidFill>
                  <a:srgbClr val="000099"/>
                </a:solidFill>
              </a:rPr>
              <a:t>from </a:t>
            </a:r>
            <a:r>
              <a:rPr lang="en-US" sz="2300" i="1" dirty="0">
                <a:solidFill>
                  <a:srgbClr val="000099"/>
                </a:solidFill>
              </a:rPr>
              <a:t>q</a:t>
            </a:r>
            <a:r>
              <a:rPr lang="en-US" sz="2300" dirty="0">
                <a:solidFill>
                  <a:srgbClr val="000099"/>
                </a:solidFill>
              </a:rPr>
              <a:t>:</a:t>
            </a:r>
            <a:endParaRPr lang="en-US" sz="2300" i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</a:rPr>
              <a:t>	 begin if </a:t>
            </a:r>
            <a:r>
              <a:rPr lang="en-US" sz="2300" i="1" dirty="0">
                <a:solidFill>
                  <a:schemeClr val="tx1"/>
                </a:solidFill>
              </a:rPr>
              <a:t>L &gt; </a:t>
            </a:r>
            <a:r>
              <a:rPr lang="en-US" sz="2300" i="1" dirty="0" err="1">
                <a:solidFill>
                  <a:schemeClr val="tx1"/>
                </a:solidFill>
              </a:rPr>
              <a:t>level</a:t>
            </a:r>
            <a:r>
              <a:rPr lang="en-US" sz="2300" i="1" baseline="-25000" dirty="0" err="1">
                <a:solidFill>
                  <a:schemeClr val="tx1"/>
                </a:solidFill>
              </a:rPr>
              <a:t>p</a:t>
            </a:r>
            <a:r>
              <a:rPr lang="en-US" sz="2300" i="1" dirty="0">
                <a:solidFill>
                  <a:schemeClr val="tx1"/>
                </a:solidFill>
              </a:rPr>
              <a:t> </a:t>
            </a:r>
            <a:r>
              <a:rPr lang="en-US" sz="2300" dirty="0">
                <a:solidFill>
                  <a:schemeClr val="tx1"/>
                </a:solidFill>
              </a:rPr>
              <a:t>then </a:t>
            </a:r>
            <a:r>
              <a:rPr lang="en-US" sz="2300" dirty="0">
                <a:solidFill>
                  <a:srgbClr val="C00000"/>
                </a:solidFill>
              </a:rPr>
              <a:t>(* Answer must wait *)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</a:rPr>
              <a:t>		        process the message later </a:t>
            </a:r>
            <a:r>
              <a:rPr lang="en-US" sz="2300" b="0" dirty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</a:rPr>
              <a:t>		     else if </a:t>
            </a:r>
            <a:r>
              <a:rPr lang="en-US" sz="2300" i="1" dirty="0">
                <a:solidFill>
                  <a:schemeClr val="tx1"/>
                </a:solidFill>
              </a:rPr>
              <a:t>F = </a:t>
            </a:r>
            <a:r>
              <a:rPr lang="en-US" sz="2300" i="1" dirty="0" err="1">
                <a:solidFill>
                  <a:schemeClr val="tx1"/>
                </a:solidFill>
              </a:rPr>
              <a:t>name</a:t>
            </a:r>
            <a:r>
              <a:rPr lang="en-US" sz="2300" i="1" baseline="-25000" dirty="0" err="1">
                <a:solidFill>
                  <a:schemeClr val="tx1"/>
                </a:solidFill>
              </a:rPr>
              <a:t>p</a:t>
            </a:r>
            <a:r>
              <a:rPr lang="en-US" sz="2300" i="1" dirty="0">
                <a:solidFill>
                  <a:schemeClr val="tx1"/>
                </a:solidFill>
              </a:rPr>
              <a:t> </a:t>
            </a:r>
            <a:r>
              <a:rPr lang="en-US" sz="2300" dirty="0">
                <a:solidFill>
                  <a:schemeClr val="tx1"/>
                </a:solidFill>
              </a:rPr>
              <a:t>then </a:t>
            </a:r>
            <a:r>
              <a:rPr lang="en-US" sz="2300" dirty="0">
                <a:solidFill>
                  <a:srgbClr val="C00000"/>
                </a:solidFill>
              </a:rPr>
              <a:t>(* internal edge *)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</a:rPr>
              <a:t>			begin if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statch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[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] =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basic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then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statch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[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] :=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reject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      		 if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q 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testch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sz="23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		    then send reject to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endParaRPr lang="en-US" sz="23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		    else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test</a:t>
            </a:r>
            <a:endParaRPr lang="en-US" sz="23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	 end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     else send accept to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endParaRPr lang="en-US" sz="23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  end</a:t>
            </a:r>
            <a:endParaRPr lang="en-US" sz="2300" i="1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24826" y="2214554"/>
            <a:ext cx="3774367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As not FIFO, consider the sequence</a:t>
            </a:r>
            <a:br>
              <a:rPr lang="en-IN" dirty="0"/>
            </a:br>
            <a:r>
              <a:rPr lang="en-IN" dirty="0"/>
              <a:t>p sent test, q sent test, q rejects p But </a:t>
            </a:r>
            <a:br>
              <a:rPr lang="en-IN" dirty="0"/>
            </a:br>
            <a:r>
              <a:rPr lang="en-IN" dirty="0"/>
              <a:t>reject reaches before its test. So when </a:t>
            </a:r>
            <a:r>
              <a:rPr lang="en-IN" dirty="0" err="1"/>
              <a:t>q’s</a:t>
            </a:r>
            <a:br>
              <a:rPr lang="en-IN" dirty="0"/>
            </a:br>
            <a:r>
              <a:rPr lang="en-IN" dirty="0"/>
              <a:t> test arrives, </a:t>
            </a:r>
            <a:r>
              <a:rPr lang="en-IN" dirty="0" err="1"/>
              <a:t>pq</a:t>
            </a:r>
            <a:r>
              <a:rPr lang="en-IN" dirty="0"/>
              <a:t> already marked as reject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667240" y="3429000"/>
            <a:ext cx="499636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Optimisation: if p has sent q a test already meanwhile, </a:t>
            </a:r>
            <a:br>
              <a:rPr lang="en-IN" dirty="0"/>
            </a:br>
            <a:r>
              <a:rPr lang="en-IN" dirty="0"/>
              <a:t>then don’t have to send reject to q as q will know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0050" y="4572008"/>
            <a:ext cx="525926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If q=</a:t>
            </a:r>
            <a:r>
              <a:rPr lang="en-IN" dirty="0" err="1"/>
              <a:t>testchp</a:t>
            </a:r>
            <a:r>
              <a:rPr lang="en-IN" dirty="0"/>
              <a:t> it means p had sent a test which got rejected. </a:t>
            </a:r>
            <a:br>
              <a:rPr lang="en-IN" dirty="0"/>
            </a:br>
            <a:r>
              <a:rPr lang="en-IN" dirty="0"/>
              <a:t>node p has to resume its test.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Inconsistent test queries -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/>
              <a:t>Suppose we have two equal sized fragments F1 and F2 which have sent each other the initiate </a:t>
            </a:r>
            <a:r>
              <a:rPr lang="en-IN" b="0" dirty="0" err="1"/>
              <a:t>msg</a:t>
            </a:r>
            <a:r>
              <a:rPr lang="en-IN" b="0" dirty="0"/>
              <a:t> with status find. The initiate </a:t>
            </a:r>
            <a:r>
              <a:rPr lang="en-IN" b="0" dirty="0" err="1"/>
              <a:t>msg</a:t>
            </a:r>
            <a:r>
              <a:rPr lang="en-IN" b="0" dirty="0"/>
              <a:t> as we know sends initiate and test </a:t>
            </a:r>
            <a:r>
              <a:rPr lang="en-IN" b="0" dirty="0" err="1"/>
              <a:t>msgs</a:t>
            </a:r>
            <a:r>
              <a:rPr lang="en-IN" b="0" dirty="0"/>
              <a:t> </a:t>
            </a:r>
            <a:br>
              <a:rPr lang="en-IN" b="0" dirty="0"/>
            </a:br>
            <a:r>
              <a:rPr lang="en-IN" b="0" dirty="0"/>
              <a:t>down the tree to further children. Meanwhile, suppose that an initialised node of one fragment F1 sends a test to an </a:t>
            </a:r>
            <a:r>
              <a:rPr lang="en-IN" b="0" dirty="0" err="1"/>
              <a:t>uninitialised</a:t>
            </a:r>
            <a:r>
              <a:rPr lang="en-IN" b="0" dirty="0"/>
              <a:t> node of F2. F2 will find its fragment name to</a:t>
            </a:r>
            <a:br>
              <a:rPr lang="en-IN" b="0" dirty="0"/>
            </a:br>
            <a:r>
              <a:rPr lang="en-IN" b="0" dirty="0"/>
              <a:t>be different from the requested node and will accept. Issue?</a:t>
            </a:r>
            <a:br>
              <a:rPr lang="en-IN" b="0" dirty="0"/>
            </a:br>
            <a:endParaRPr lang="en-IN" b="0" dirty="0"/>
          </a:p>
          <a:p>
            <a:r>
              <a:rPr lang="en-IN" b="0" dirty="0"/>
              <a:t>Similar case : Suppose we have two unequal sized fragments F1 (larger) and F2 where F1 has sent F2 an initiate </a:t>
            </a:r>
            <a:r>
              <a:rPr lang="en-IN" b="0" dirty="0" err="1"/>
              <a:t>msg</a:t>
            </a:r>
            <a:r>
              <a:rPr lang="en-IN" b="0" dirty="0"/>
              <a:t> with status find. The initiate </a:t>
            </a:r>
            <a:r>
              <a:rPr lang="en-IN" b="0" dirty="0" err="1"/>
              <a:t>msg</a:t>
            </a:r>
            <a:r>
              <a:rPr lang="en-IN" b="0" dirty="0"/>
              <a:t> as we know sends initiate and test </a:t>
            </a:r>
            <a:r>
              <a:rPr lang="en-IN" b="0" dirty="0" err="1"/>
              <a:t>msgs</a:t>
            </a:r>
            <a:r>
              <a:rPr lang="en-IN" b="0" dirty="0"/>
              <a:t> </a:t>
            </a:r>
            <a:br>
              <a:rPr lang="en-IN" b="0" dirty="0"/>
            </a:br>
            <a:r>
              <a:rPr lang="en-IN" b="0" dirty="0"/>
              <a:t>down the tree to further children. Meanwhile, suppose a node of F1 sends a test to an </a:t>
            </a:r>
            <a:r>
              <a:rPr lang="en-IN" b="0" dirty="0" err="1"/>
              <a:t>uninitialised</a:t>
            </a:r>
            <a:r>
              <a:rPr lang="en-IN" b="0" dirty="0"/>
              <a:t> node of F2. F2 will find its fragment name to be different from the requested node and will accept. Issue?</a:t>
            </a:r>
            <a:br>
              <a:rPr lang="en-IN" b="0" dirty="0"/>
            </a:br>
            <a:endParaRPr lang="en-IN" b="0" dirty="0"/>
          </a:p>
          <a:p>
            <a:endParaRPr lang="en-IN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Minimal Spanning Tree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11049000" cy="51054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Let G = (V, E) be a weighted graph, where </a:t>
            </a:r>
            <a:r>
              <a:rPr lang="en-US" sz="2400" dirty="0">
                <a:sym typeface="Symbol" panose="05050102010706020507" pitchFamily="18" charset="2"/>
              </a:rPr>
              <a:t>(e) denotes the weight of edge e.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The weight of a spanning tree T of G equals the sum of the weights of the N – 1 edges contained in T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T is called a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minimal spanning tree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if no spanning tree has a smaller weight than T.</a:t>
            </a:r>
          </a:p>
          <a:p>
            <a:pPr lvl="1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ym typeface="Symbol" panose="05050102010706020507" pitchFamily="18" charset="2"/>
              </a:rPr>
              <a:t>If all edge weights are different, there is only one MST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GHS Algorithm: Part-2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685799" y="838200"/>
            <a:ext cx="10896599" cy="586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spcAft>
                <a:spcPts val="0"/>
              </a:spcAft>
              <a:buFontTx/>
              <a:buAutoNum type="arabicParenBoth" startAt="6"/>
            </a:pPr>
            <a:r>
              <a:rPr lang="en-US" sz="2200" dirty="0">
                <a:solidFill>
                  <a:srgbClr val="000099"/>
                </a:solidFill>
              </a:rPr>
              <a:t>Upon receipt of 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accept </a:t>
            </a:r>
            <a:r>
              <a:rPr lang="en-US" sz="2200" dirty="0">
                <a:solidFill>
                  <a:srgbClr val="000099"/>
                </a:solidFill>
              </a:rPr>
              <a:t>from </a:t>
            </a:r>
            <a:r>
              <a:rPr lang="en-US" sz="2200" i="1" dirty="0">
                <a:solidFill>
                  <a:srgbClr val="000099"/>
                </a:solidFill>
              </a:rPr>
              <a:t>q</a:t>
            </a:r>
            <a:r>
              <a:rPr lang="en-US" sz="2200" dirty="0">
                <a:solidFill>
                  <a:srgbClr val="000099"/>
                </a:solidFill>
              </a:rPr>
              <a:t>:</a:t>
            </a:r>
            <a:r>
              <a:rPr lang="en-US" sz="2200" b="0" dirty="0">
                <a:solidFill>
                  <a:srgbClr val="FF0000"/>
                </a:solidFill>
              </a:rPr>
              <a:t>//local search of outgoing edge is done.</a:t>
            </a:r>
            <a:endParaRPr lang="en-US" sz="2200" b="0" i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</a:rPr>
              <a:t>	 begin </a:t>
            </a:r>
            <a:r>
              <a:rPr lang="en-US" sz="2200" i="1" dirty="0" err="1">
                <a:solidFill>
                  <a:schemeClr val="tx1"/>
                </a:solidFill>
              </a:rPr>
              <a:t>testch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:= </a:t>
            </a:r>
            <a:r>
              <a:rPr lang="en-US" sz="2200" i="1" dirty="0" err="1">
                <a:solidFill>
                  <a:schemeClr val="tx1"/>
                </a:solidFill>
              </a:rPr>
              <a:t>udef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; </a:t>
            </a:r>
            <a:r>
              <a:rPr lang="en-US" sz="1800" b="0" dirty="0">
                <a:solidFill>
                  <a:srgbClr val="FF0000"/>
                </a:solidFill>
              </a:rPr>
              <a:t>//indicate that local search is over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</a:rPr>
              <a:t>			if 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(</a:t>
            </a:r>
            <a:r>
              <a:rPr lang="en-US" sz="2200" i="1" dirty="0" err="1">
                <a:solidFill>
                  <a:schemeClr val="tx1"/>
                </a:solidFill>
                <a:sym typeface="Symbol" panose="05050102010706020507" pitchFamily="18" charset="2"/>
              </a:rPr>
              <a:t>pq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) &lt; </a:t>
            </a:r>
            <a:r>
              <a:rPr lang="en-US" sz="2200" i="1" dirty="0" err="1">
                <a:solidFill>
                  <a:schemeClr val="tx1"/>
                </a:solidFill>
                <a:sym typeface="Symbol" panose="05050102010706020507" pitchFamily="18" charset="2"/>
              </a:rPr>
              <a:t>bestwt</a:t>
            </a:r>
            <a:r>
              <a:rPr lang="en-US" sz="22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200" b="0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//</a:t>
            </a:r>
            <a:r>
              <a:rPr lang="en-US" sz="2200" b="0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bestp</a:t>
            </a:r>
            <a:r>
              <a:rPr lang="en-US" sz="2200" b="0" i="1" dirty="0">
                <a:solidFill>
                  <a:srgbClr val="FF0000"/>
                </a:solidFill>
                <a:sym typeface="Symbol" panose="05050102010706020507" pitchFamily="18" charset="2"/>
              </a:rPr>
              <a:t> is the best wt p has seen among its own and its </a:t>
            </a:r>
            <a:r>
              <a:rPr lang="en-US" sz="2200" b="0" i="1" dirty="0" err="1">
                <a:solidFill>
                  <a:srgbClr val="FF0000"/>
                </a:solidFill>
                <a:sym typeface="Symbol" panose="05050102010706020507" pitchFamily="18" charset="2"/>
              </a:rPr>
              <a:t>subtree</a:t>
            </a:r>
            <a:endParaRPr lang="en-US" sz="2200" b="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			   then begin </a:t>
            </a:r>
            <a:r>
              <a:rPr lang="en-US" sz="2200" i="1" dirty="0" err="1">
                <a:solidFill>
                  <a:schemeClr val="tx1"/>
                </a:solidFill>
                <a:sym typeface="Symbol" panose="05050102010706020507" pitchFamily="18" charset="2"/>
              </a:rPr>
              <a:t>bestwt</a:t>
            </a:r>
            <a:r>
              <a:rPr lang="en-US" sz="22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200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:= (</a:t>
            </a:r>
            <a:r>
              <a:rPr lang="en-US" sz="2200" i="1" dirty="0" err="1">
                <a:solidFill>
                  <a:schemeClr val="tx1"/>
                </a:solidFill>
                <a:sym typeface="Symbol" panose="05050102010706020507" pitchFamily="18" charset="2"/>
              </a:rPr>
              <a:t>pq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) ;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				   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i="1" dirty="0" err="1">
                <a:solidFill>
                  <a:schemeClr val="tx1"/>
                </a:solidFill>
              </a:rPr>
              <a:t>bestch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 := </a:t>
            </a:r>
            <a:r>
              <a:rPr lang="en-US" sz="2200" i="1" dirty="0">
                <a:solidFill>
                  <a:schemeClr val="tx1"/>
                </a:solidFill>
              </a:rPr>
              <a:t>q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</a:rPr>
              <a:t>			            end ;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</a:rPr>
              <a:t>			 </a:t>
            </a:r>
            <a:r>
              <a:rPr lang="en-US" sz="2200" i="1" dirty="0">
                <a:solidFill>
                  <a:schemeClr val="tx1"/>
                </a:solidFill>
              </a:rPr>
              <a:t>report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	 end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FontTx/>
              <a:buAutoNum type="arabicParenBoth" startAt="7"/>
            </a:pPr>
            <a:r>
              <a:rPr 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Upon receipt of 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reject </a:t>
            </a:r>
            <a:r>
              <a:rPr 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from </a:t>
            </a:r>
            <a:r>
              <a:rPr lang="en-US" sz="2200" i="1" dirty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: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 </a:t>
            </a:r>
            <a:r>
              <a:rPr lang="en-US" sz="2200" dirty="0">
                <a:solidFill>
                  <a:schemeClr val="tx1"/>
                </a:solidFill>
              </a:rPr>
              <a:t>begin if </a:t>
            </a:r>
            <a:r>
              <a:rPr lang="en-US" sz="2200" i="1" dirty="0" err="1">
                <a:solidFill>
                  <a:schemeClr val="tx1"/>
                </a:solidFill>
              </a:rPr>
              <a:t>statch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i="1" dirty="0">
                <a:solidFill>
                  <a:schemeClr val="tx1"/>
                </a:solidFill>
              </a:rPr>
              <a:t>q</a:t>
            </a:r>
            <a:r>
              <a:rPr lang="en-US" sz="2200" dirty="0">
                <a:solidFill>
                  <a:schemeClr val="tx1"/>
                </a:solidFill>
              </a:rPr>
              <a:t>] = </a:t>
            </a:r>
            <a:r>
              <a:rPr lang="en-US" sz="2200" i="1" dirty="0">
                <a:solidFill>
                  <a:schemeClr val="tx1"/>
                </a:solidFill>
              </a:rPr>
              <a:t>basic </a:t>
            </a:r>
            <a:r>
              <a:rPr lang="en-US" sz="2200" dirty="0">
                <a:solidFill>
                  <a:schemeClr val="tx1"/>
                </a:solidFill>
              </a:rPr>
              <a:t>then </a:t>
            </a:r>
            <a:r>
              <a:rPr lang="en-US" sz="2200" i="1" dirty="0" err="1">
                <a:solidFill>
                  <a:schemeClr val="tx1"/>
                </a:solidFill>
              </a:rPr>
              <a:t>statch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i="1" dirty="0">
                <a:solidFill>
                  <a:schemeClr val="tx1"/>
                </a:solidFill>
              </a:rPr>
              <a:t>q</a:t>
            </a:r>
            <a:r>
              <a:rPr lang="en-US" sz="2200" dirty="0">
                <a:solidFill>
                  <a:schemeClr val="tx1"/>
                </a:solidFill>
              </a:rPr>
              <a:t>] := </a:t>
            </a:r>
            <a:r>
              <a:rPr lang="en-US" sz="2200" i="1" dirty="0">
                <a:solidFill>
                  <a:schemeClr val="tx1"/>
                </a:solidFill>
              </a:rPr>
              <a:t>reject</a:t>
            </a:r>
            <a:r>
              <a:rPr lang="en-US" sz="2200" dirty="0">
                <a:solidFill>
                  <a:schemeClr val="tx1"/>
                </a:solidFill>
              </a:rPr>
              <a:t> ;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</a:rPr>
              <a:t>		 </a:t>
            </a:r>
            <a:r>
              <a:rPr lang="en-US" sz="2200" i="1" dirty="0">
                <a:solidFill>
                  <a:schemeClr val="tx1"/>
                </a:solidFill>
              </a:rPr>
              <a:t>test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tx1"/>
                </a:solidFill>
              </a:rPr>
              <a:t>	 </a:t>
            </a:r>
            <a:r>
              <a:rPr lang="en-US" sz="22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53256" y="2500306"/>
            <a:ext cx="4249881" cy="20621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0" dirty="0"/>
              <a:t>Each time a &lt;</a:t>
            </a:r>
            <a:r>
              <a:rPr lang="en-IN" b="0" dirty="0" err="1"/>
              <a:t>report,w</a:t>
            </a:r>
            <a:r>
              <a:rPr lang="en-IN" b="0" dirty="0"/>
              <a:t>&gt; </a:t>
            </a:r>
            <a:r>
              <a:rPr lang="en-IN" b="0" dirty="0" err="1"/>
              <a:t>msg</a:t>
            </a:r>
            <a:r>
              <a:rPr lang="en-IN" b="0" dirty="0"/>
              <a:t> reaches, </a:t>
            </a:r>
            <a:br>
              <a:rPr lang="en-IN" b="0" dirty="0"/>
            </a:br>
            <a:r>
              <a:rPr lang="en-IN" b="0" dirty="0"/>
              <a:t>the value of </a:t>
            </a:r>
            <a:r>
              <a:rPr lang="en-IN" b="0" dirty="0" err="1"/>
              <a:t>bestwtp</a:t>
            </a:r>
            <a:r>
              <a:rPr lang="en-IN" b="0" dirty="0"/>
              <a:t> is updated. </a:t>
            </a:r>
            <a:br>
              <a:rPr lang="en-IN" b="0" dirty="0"/>
            </a:br>
            <a:r>
              <a:rPr lang="en-IN" b="0" dirty="0"/>
              <a:t>The current </a:t>
            </a:r>
            <a:r>
              <a:rPr lang="en-IN" b="0" dirty="0" err="1"/>
              <a:t>bestwtp</a:t>
            </a:r>
            <a:r>
              <a:rPr lang="en-IN" b="0" dirty="0"/>
              <a:t> is the best among </a:t>
            </a:r>
            <a:br>
              <a:rPr lang="en-IN" b="0" dirty="0"/>
            </a:br>
            <a:r>
              <a:rPr lang="en-IN" b="0" dirty="0"/>
              <a:t>what it has received so far.  Each </a:t>
            </a:r>
            <a:br>
              <a:rPr lang="en-IN" b="0" dirty="0"/>
            </a:br>
            <a:r>
              <a:rPr lang="en-IN" b="0" dirty="0"/>
              <a:t>‘report’ checks if all </a:t>
            </a:r>
            <a:r>
              <a:rPr lang="en-IN" b="0" dirty="0" err="1"/>
              <a:t>msgs</a:t>
            </a:r>
            <a:r>
              <a:rPr lang="en-IN" b="0" dirty="0"/>
              <a:t> &lt;</a:t>
            </a:r>
            <a:r>
              <a:rPr lang="en-IN" b="0" dirty="0" err="1"/>
              <a:t>report,w</a:t>
            </a:r>
            <a:r>
              <a:rPr lang="en-IN" b="0" dirty="0"/>
              <a:t>&gt; </a:t>
            </a:r>
            <a:br>
              <a:rPr lang="en-IN" b="0" dirty="0"/>
            </a:br>
            <a:r>
              <a:rPr lang="en-IN" b="0" dirty="0" err="1"/>
              <a:t>msgs</a:t>
            </a:r>
            <a:r>
              <a:rPr lang="en-IN" b="0" dirty="0"/>
              <a:t> have reached and local computation</a:t>
            </a:r>
            <a:br>
              <a:rPr lang="en-IN" b="0" dirty="0"/>
            </a:br>
            <a:r>
              <a:rPr lang="en-IN" b="0" dirty="0"/>
              <a:t>is complete in order to send result to parent. </a:t>
            </a:r>
            <a:br>
              <a:rPr lang="en-IN" b="0" dirty="0"/>
            </a:br>
            <a:endParaRPr lang="en-IN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762000"/>
          </a:xfrm>
        </p:spPr>
        <p:txBody>
          <a:bodyPr>
            <a:normAutofit/>
          </a:bodyPr>
          <a:lstStyle/>
          <a:p>
            <a:r>
              <a:rPr lang="en-US" sz="3500" dirty="0"/>
              <a:t>Reporting the lowest-weight outgoing edge  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914400"/>
            <a:ext cx="10972799" cy="4876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lowest-weight outgoing edge is reported for each sub tree using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report, </a:t>
            </a:r>
            <a:r>
              <a:rPr lang="en-US" i="1" dirty="0">
                <a:solidFill>
                  <a:srgbClr val="C00000"/>
                </a:solidFill>
                <a:sym typeface="Symbol" panose="05050102010706020507" pitchFamily="18" charset="2"/>
              </a:rPr>
              <a:t>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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messages</a:t>
            </a:r>
          </a:p>
          <a:p>
            <a:pPr lvl="3">
              <a:lnSpc>
                <a:spcPct val="12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</a:rPr>
              <a:t> Node </a:t>
            </a:r>
            <a:r>
              <a:rPr lang="en-US" i="1" dirty="0">
                <a:solidFill>
                  <a:srgbClr val="000099"/>
                </a:solidFill>
              </a:rPr>
              <a:t>p</a:t>
            </a:r>
            <a:r>
              <a:rPr lang="en-US" dirty="0">
                <a:solidFill>
                  <a:srgbClr val="000099"/>
                </a:solidFill>
              </a:rPr>
              <a:t> counts the number of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report,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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</a:t>
            </a:r>
            <a:r>
              <a:rPr lang="en-US" dirty="0">
                <a:solidFill>
                  <a:srgbClr val="000099"/>
                </a:solidFill>
              </a:rPr>
              <a:t> messages it receives, using the variable </a:t>
            </a:r>
            <a:r>
              <a:rPr lang="en-US" i="1" dirty="0" err="1">
                <a:solidFill>
                  <a:srgbClr val="000099"/>
                </a:solidFill>
              </a:rPr>
              <a:t>rec</a:t>
            </a:r>
            <a:r>
              <a:rPr lang="en-US" i="1" baseline="-25000" dirty="0" err="1">
                <a:solidFill>
                  <a:srgbClr val="000099"/>
                </a:solidFill>
              </a:rPr>
              <a:t>p</a:t>
            </a:r>
            <a:r>
              <a:rPr lang="en-US" dirty="0">
                <a:solidFill>
                  <a:srgbClr val="000099"/>
                </a:solidFill>
              </a:rPr>
              <a:t>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report, </a:t>
            </a:r>
            <a:r>
              <a:rPr lang="en-US" i="1" dirty="0">
                <a:solidFill>
                  <a:srgbClr val="C00000"/>
                </a:solidFill>
                <a:sym typeface="Symbol" panose="05050102010706020507" pitchFamily="18" charset="2"/>
              </a:rPr>
              <a:t>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</a:t>
            </a:r>
            <a:r>
              <a:rPr lang="en-US" dirty="0">
                <a:solidFill>
                  <a:srgbClr val="000066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messages are sent in the direction of the core edge by each process.</a:t>
            </a:r>
          </a:p>
          <a:p>
            <a:pPr lvl="3">
              <a:lnSpc>
                <a:spcPct val="12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</a:rPr>
              <a:t>The messages of the two core nodes cross on the edge; both receive the message from their father</a:t>
            </a:r>
          </a:p>
          <a:p>
            <a:pPr lvl="3">
              <a:lnSpc>
                <a:spcPct val="12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</a:rPr>
              <a:t>When this happens, the algorithm terminates if no outgoing edge was reported. Otherwise a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connect, </a:t>
            </a:r>
            <a:r>
              <a:rPr lang="en-US" i="1" dirty="0">
                <a:solidFill>
                  <a:srgbClr val="C00000"/>
                </a:solidFill>
                <a:sym typeface="Symbol" panose="05050102010706020507" pitchFamily="18" charset="2"/>
              </a:rPr>
              <a:t>L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</a:t>
            </a:r>
            <a:r>
              <a:rPr lang="en-US" dirty="0">
                <a:solidFill>
                  <a:srgbClr val="000099"/>
                </a:solidFill>
              </a:rPr>
              <a:t> message must be sent through this edge.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01000" cy="762000"/>
          </a:xfrm>
        </p:spPr>
        <p:txBody>
          <a:bodyPr/>
          <a:lstStyle/>
          <a:p>
            <a:r>
              <a:rPr lang="en-US" sz="3500" dirty="0"/>
              <a:t>Sending the connect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9525000" cy="54864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0" dirty="0"/>
              <a:t>If an outgoing edge was reported, the lowest-weight outgoing edge is found by following the </a:t>
            </a:r>
            <a:r>
              <a:rPr lang="en-US" b="0" i="1" dirty="0" err="1"/>
              <a:t>bestch</a:t>
            </a:r>
            <a:r>
              <a:rPr lang="en-US" b="0" dirty="0"/>
              <a:t> pointer in each node, starting  from the core node on whose side the best edge was reported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0" dirty="0"/>
              <a:t>This is done by sending a </a:t>
            </a:r>
            <a:r>
              <a:rPr lang="en-US" b="0" dirty="0">
                <a:sym typeface="Symbol" panose="05050102010706020507" pitchFamily="18" charset="2"/>
              </a:rPr>
              <a:t></a:t>
            </a:r>
            <a:r>
              <a:rPr lang="en-US" b="0" dirty="0" err="1">
                <a:sym typeface="Symbol" panose="05050102010706020507" pitchFamily="18" charset="2"/>
              </a:rPr>
              <a:t>changeroot</a:t>
            </a:r>
            <a:r>
              <a:rPr lang="en-US" b="0" dirty="0">
                <a:sym typeface="Symbol" panose="05050102010706020507" pitchFamily="18" charset="2"/>
              </a:rPr>
              <a:t></a:t>
            </a:r>
            <a:r>
              <a:rPr lang="en-US" b="0" dirty="0"/>
              <a:t> message.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0" dirty="0"/>
              <a:t>  When the </a:t>
            </a:r>
            <a:r>
              <a:rPr lang="en-US" b="0" dirty="0">
                <a:sym typeface="Symbol" panose="05050102010706020507" pitchFamily="18" charset="2"/>
              </a:rPr>
              <a:t></a:t>
            </a:r>
            <a:r>
              <a:rPr lang="en-US" b="0" dirty="0" err="1">
                <a:sym typeface="Symbol" panose="05050102010706020507" pitchFamily="18" charset="2"/>
              </a:rPr>
              <a:t>changeroot</a:t>
            </a:r>
            <a:r>
              <a:rPr lang="en-US" b="0" dirty="0">
                <a:sym typeface="Symbol" panose="05050102010706020507" pitchFamily="18" charset="2"/>
              </a:rPr>
              <a:t></a:t>
            </a:r>
            <a:r>
              <a:rPr lang="en-US" b="0" dirty="0"/>
              <a:t> message arrives at the node incident to </a:t>
            </a:r>
          </a:p>
          <a:p>
            <a:pPr marL="1119726" lvl="3" indent="0">
              <a:lnSpc>
                <a:spcPct val="120000"/>
              </a:lnSpc>
              <a:buClr>
                <a:srgbClr val="000099"/>
              </a:buClr>
              <a:buNone/>
            </a:pPr>
            <a:r>
              <a:rPr lang="en-US" b="0" dirty="0">
                <a:solidFill>
                  <a:schemeClr val="tx1"/>
                </a:solidFill>
              </a:rPr>
              <a:t>     the lowest-weight outgoing edge, this node sends a </a:t>
            </a:r>
            <a:r>
              <a:rPr lang="en-US" b="0" dirty="0">
                <a:solidFill>
                  <a:schemeClr val="tx1"/>
                </a:solidFill>
                <a:sym typeface="Symbol" panose="05050102010706020507" pitchFamily="18" charset="2"/>
              </a:rPr>
              <a:t>connect, </a:t>
            </a:r>
            <a:r>
              <a:rPr lang="en-US" b="0" i="1" dirty="0">
                <a:solidFill>
                  <a:schemeClr val="tx1"/>
                </a:solidFill>
                <a:sym typeface="Symbol" panose="05050102010706020507" pitchFamily="18" charset="2"/>
              </a:rPr>
              <a:t>L</a:t>
            </a:r>
            <a:r>
              <a:rPr lang="en-US" b="0" dirty="0">
                <a:solidFill>
                  <a:schemeClr val="tx1"/>
                </a:solidFill>
                <a:sym typeface="Symbol" panose="05050102010706020507" pitchFamily="18" charset="2"/>
              </a:rPr>
              <a:t></a:t>
            </a:r>
            <a:r>
              <a:rPr lang="en-US" b="0" dirty="0">
                <a:solidFill>
                  <a:schemeClr val="tx1"/>
                </a:solidFill>
              </a:rPr>
              <a:t> </a:t>
            </a:r>
          </a:p>
          <a:p>
            <a:pPr marL="1119726" lvl="3" indent="0">
              <a:lnSpc>
                <a:spcPct val="120000"/>
              </a:lnSpc>
              <a:buClr>
                <a:srgbClr val="000099"/>
              </a:buClr>
              <a:buNone/>
            </a:pPr>
            <a:r>
              <a:rPr lang="en-US" b="0" dirty="0">
                <a:solidFill>
                  <a:schemeClr val="tx1"/>
                </a:solidFill>
              </a:rPr>
              <a:t>	message via the lowest-weight outgoing edge.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GHS Algorithm: Part-3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9677400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 procedure </a:t>
            </a:r>
            <a:r>
              <a:rPr lang="en-US" i="1" dirty="0">
                <a:solidFill>
                  <a:schemeClr val="tx1"/>
                </a:solidFill>
              </a:rPr>
              <a:t>report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b="0" dirty="0">
                <a:solidFill>
                  <a:srgbClr val="FF0000"/>
                </a:solidFill>
              </a:rPr>
              <a:t>//if the number of </a:t>
            </a:r>
            <a:r>
              <a:rPr lang="en-US" b="0" dirty="0" err="1">
                <a:solidFill>
                  <a:srgbClr val="FF0000"/>
                </a:solidFill>
              </a:rPr>
              <a:t>msgs</a:t>
            </a:r>
            <a:r>
              <a:rPr lang="en-US" b="0" dirty="0">
                <a:solidFill>
                  <a:srgbClr val="FF0000"/>
                </a:solidFill>
              </a:rPr>
              <a:t> received is equal to its children and its own search has concluded(</a:t>
            </a:r>
            <a:r>
              <a:rPr lang="en-US" b="0" dirty="0" err="1">
                <a:solidFill>
                  <a:srgbClr val="FF0000"/>
                </a:solidFill>
              </a:rPr>
              <a:t>testchp-udef</a:t>
            </a:r>
            <a:r>
              <a:rPr lang="en-US" b="0" dirty="0">
                <a:solidFill>
                  <a:srgbClr val="FF0000"/>
                </a:solidFill>
              </a:rPr>
              <a:t>) then put state as found and send report to father. A report call is a check to see if all  &lt;</a:t>
            </a:r>
            <a:r>
              <a:rPr lang="en-US" b="0" dirty="0" err="1">
                <a:solidFill>
                  <a:srgbClr val="FF0000"/>
                </a:solidFill>
              </a:rPr>
              <a:t>report,w</a:t>
            </a:r>
            <a:r>
              <a:rPr lang="en-US" b="0" dirty="0">
                <a:solidFill>
                  <a:srgbClr val="FF0000"/>
                </a:solidFill>
              </a:rPr>
              <a:t>&gt; </a:t>
            </a:r>
            <a:r>
              <a:rPr lang="en-US" b="0" dirty="0" err="1">
                <a:solidFill>
                  <a:srgbClr val="FF0000"/>
                </a:solidFill>
              </a:rPr>
              <a:t>msgs</a:t>
            </a:r>
            <a:r>
              <a:rPr lang="en-US" b="0" dirty="0">
                <a:solidFill>
                  <a:srgbClr val="FF0000"/>
                </a:solidFill>
              </a:rPr>
              <a:t> have reached.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i="1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tx1"/>
                </a:solidFill>
              </a:rPr>
              <a:t>begin if </a:t>
            </a:r>
            <a:r>
              <a:rPr lang="en-US" i="1" dirty="0" err="1">
                <a:solidFill>
                  <a:schemeClr val="tx1"/>
                </a:solidFill>
              </a:rPr>
              <a:t>rec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= #{ 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i="1" dirty="0" err="1">
                <a:solidFill>
                  <a:schemeClr val="tx1"/>
                </a:solidFill>
              </a:rPr>
              <a:t>statch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i="1" dirty="0">
                <a:solidFill>
                  <a:schemeClr val="tx1"/>
                </a:solidFill>
              </a:rPr>
              <a:t>branch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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father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 and </a:t>
            </a:r>
            <a:r>
              <a:rPr lang="en-US" i="1" dirty="0" err="1">
                <a:solidFill>
                  <a:schemeClr val="tx1"/>
                </a:solidFill>
              </a:rPr>
              <a:t>testch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i="1" dirty="0" err="1">
                <a:solidFill>
                  <a:schemeClr val="tx1"/>
                </a:solidFill>
              </a:rPr>
              <a:t>udef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then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      begin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state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:=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found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	 send report,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bestwt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father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      end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	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976" y="-349686"/>
            <a:ext cx="5786478" cy="1047571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11379200" cy="609282"/>
          </a:xfrm>
        </p:spPr>
        <p:txBody>
          <a:bodyPr/>
          <a:lstStyle/>
          <a:p>
            <a:r>
              <a:rPr lang="en-US" sz="3500" dirty="0"/>
              <a:t>GHS Algorithm: Part-3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685482"/>
            <a:ext cx="11226799" cy="602011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 fontScale="92500" lnSpcReduction="10000"/>
          </a:bodyPr>
          <a:lstStyle/>
          <a:p>
            <a:pPr marL="457200" indent="-457200">
              <a:spcAft>
                <a:spcPts val="0"/>
              </a:spcAft>
              <a:buFontTx/>
              <a:buAutoNum type="arabicParenBoth" startAt="9"/>
            </a:pPr>
            <a:r>
              <a:rPr lang="en-US" sz="2300" dirty="0">
                <a:solidFill>
                  <a:srgbClr val="000066"/>
                </a:solidFill>
              </a:rPr>
              <a:t>Upon receipt of </a:t>
            </a:r>
            <a:r>
              <a:rPr lang="en-US" sz="2300" dirty="0">
                <a:solidFill>
                  <a:srgbClr val="000066"/>
                </a:solidFill>
                <a:sym typeface="Symbol" panose="05050102010706020507" pitchFamily="18" charset="2"/>
              </a:rPr>
              <a:t>report, </a:t>
            </a:r>
            <a:r>
              <a:rPr lang="en-US" sz="2300" i="1" dirty="0">
                <a:solidFill>
                  <a:srgbClr val="000066"/>
                </a:solidFill>
                <a:sym typeface="Symbol" panose="05050102010706020507" pitchFamily="18" charset="2"/>
              </a:rPr>
              <a:t></a:t>
            </a:r>
            <a:r>
              <a:rPr lang="en-US" sz="2300" dirty="0">
                <a:solidFill>
                  <a:srgbClr val="000066"/>
                </a:solidFill>
                <a:sym typeface="Symbol" panose="05050102010706020507" pitchFamily="18" charset="2"/>
              </a:rPr>
              <a:t></a:t>
            </a:r>
            <a:r>
              <a:rPr lang="en-US" sz="2300" dirty="0">
                <a:solidFill>
                  <a:srgbClr val="000066"/>
                </a:solidFill>
              </a:rPr>
              <a:t> from </a:t>
            </a:r>
            <a:r>
              <a:rPr lang="en-US" sz="2300" i="1" dirty="0">
                <a:solidFill>
                  <a:srgbClr val="000066"/>
                </a:solidFill>
              </a:rPr>
              <a:t>q</a:t>
            </a:r>
            <a:r>
              <a:rPr lang="en-US" sz="2300" dirty="0">
                <a:solidFill>
                  <a:srgbClr val="000066"/>
                </a:solidFill>
              </a:rPr>
              <a:t>:</a:t>
            </a:r>
          </a:p>
          <a:p>
            <a:pPr marL="457200" indent="-457200">
              <a:spcAft>
                <a:spcPts val="0"/>
              </a:spcAft>
            </a:pPr>
            <a:r>
              <a:rPr lang="en-US" sz="2300" i="1" dirty="0">
                <a:solidFill>
                  <a:schemeClr val="tx1"/>
                </a:solidFill>
              </a:rPr>
              <a:t>	 </a:t>
            </a:r>
            <a:r>
              <a:rPr lang="en-US" sz="2300" dirty="0">
                <a:solidFill>
                  <a:schemeClr val="tx1"/>
                </a:solidFill>
              </a:rPr>
              <a:t>begin if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q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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i="1" dirty="0" err="1">
                <a:solidFill>
                  <a:schemeClr val="tx1"/>
                </a:solidFill>
              </a:rPr>
              <a:t>father</a:t>
            </a:r>
            <a:r>
              <a:rPr lang="en-US" sz="2300" i="1" baseline="-25000" dirty="0" err="1">
                <a:solidFill>
                  <a:schemeClr val="tx1"/>
                </a:solidFill>
              </a:rPr>
              <a:t>p</a:t>
            </a:r>
            <a:r>
              <a:rPr lang="en-US" sz="2300" i="1" baseline="-25000" dirty="0">
                <a:solidFill>
                  <a:schemeClr val="tx1"/>
                </a:solidFill>
              </a:rPr>
              <a:t>  </a:t>
            </a:r>
            <a:r>
              <a:rPr lang="en-US" sz="1900" i="1" baseline="-25000" dirty="0">
                <a:solidFill>
                  <a:schemeClr val="tx1"/>
                </a:solidFill>
              </a:rPr>
              <a:t>/</a:t>
            </a:r>
            <a:r>
              <a:rPr lang="en-US" sz="1900" b="0" i="1" baseline="-25000" dirty="0">
                <a:solidFill>
                  <a:srgbClr val="FF0000"/>
                </a:solidFill>
              </a:rPr>
              <a:t>/ at the core edge p and</a:t>
            </a:r>
            <a:r>
              <a:rPr lang="en-US" sz="1900" b="0" i="1" dirty="0">
                <a:solidFill>
                  <a:srgbClr val="FF0000"/>
                </a:solidFill>
              </a:rPr>
              <a:t> q are </a:t>
            </a:r>
            <a:r>
              <a:rPr lang="en-US" sz="1900" b="0" i="1" dirty="0" err="1">
                <a:solidFill>
                  <a:srgbClr val="FF0000"/>
                </a:solidFill>
              </a:rPr>
              <a:t>fathe</a:t>
            </a:r>
            <a:r>
              <a:rPr lang="en-US" sz="1900" b="0" i="1" dirty="0">
                <a:solidFill>
                  <a:srgbClr val="FF0000"/>
                </a:solidFill>
              </a:rPr>
              <a:t> of </a:t>
            </a:r>
            <a:r>
              <a:rPr lang="en-US" sz="1900" b="0" i="1" dirty="0" err="1">
                <a:solidFill>
                  <a:srgbClr val="FF0000"/>
                </a:solidFill>
              </a:rPr>
              <a:t>eachother</a:t>
            </a:r>
            <a:r>
              <a:rPr lang="en-US" sz="1900" b="0" i="1" dirty="0">
                <a:solidFill>
                  <a:srgbClr val="FF0000"/>
                </a:solidFill>
              </a:rPr>
              <a:t>. Could have put </a:t>
            </a:r>
            <a:r>
              <a:rPr lang="en-US" sz="1900" b="0" i="1" dirty="0" err="1">
                <a:solidFill>
                  <a:srgbClr val="FF0000"/>
                </a:solidFill>
              </a:rPr>
              <a:t>condn</a:t>
            </a:r>
            <a:r>
              <a:rPr lang="en-US" sz="1900" b="0" i="1" dirty="0">
                <a:solidFill>
                  <a:srgbClr val="FF0000"/>
                </a:solidFill>
              </a:rPr>
              <a:t> as if </a:t>
            </a:r>
            <a:r>
              <a:rPr lang="en-US" sz="1900" b="0" i="1" dirty="0" err="1">
                <a:solidFill>
                  <a:srgbClr val="FF0000"/>
                </a:solidFill>
              </a:rPr>
              <a:t>pq</a:t>
            </a:r>
            <a:r>
              <a:rPr lang="en-US" sz="1900" b="0" i="1" dirty="0">
                <a:solidFill>
                  <a:srgbClr val="FF0000"/>
                </a:solidFill>
              </a:rPr>
              <a:t> not core edge</a:t>
            </a:r>
          </a:p>
          <a:p>
            <a:pPr marL="457200" indent="-457200">
              <a:spcAft>
                <a:spcPts val="0"/>
              </a:spcAft>
            </a:pPr>
            <a:r>
              <a:rPr lang="en-US" sz="2300" dirty="0">
                <a:solidFill>
                  <a:schemeClr val="tx1"/>
                </a:solidFill>
              </a:rPr>
              <a:t>		 then </a:t>
            </a:r>
            <a:r>
              <a:rPr lang="en-US" sz="2300" dirty="0">
                <a:solidFill>
                  <a:srgbClr val="C00000"/>
                </a:solidFill>
              </a:rPr>
              <a:t>(* reply for initiate message *)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</a:rPr>
              <a:t>		    begin if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 &lt;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bestwt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then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	 begin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bestwt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:=  ;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bestch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 :=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q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end ;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	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rec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 :=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rec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 +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1 ;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report</a:t>
            </a:r>
            <a:r>
              <a:rPr lang="en-US" sz="2300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300" b="0" i="1" dirty="0">
                <a:solidFill>
                  <a:srgbClr val="FF0000"/>
                </a:solidFill>
                <a:sym typeface="Symbol" panose="05050102010706020507" pitchFamily="18" charset="2"/>
              </a:rPr>
              <a:t>/</a:t>
            </a:r>
            <a:r>
              <a:rPr lang="en-US" sz="1900" b="0" i="1" dirty="0">
                <a:solidFill>
                  <a:srgbClr val="FF0000"/>
                </a:solidFill>
                <a:sym typeface="Symbol" panose="05050102010706020507" pitchFamily="18" charset="2"/>
              </a:rPr>
              <a:t>/ report called again to </a:t>
            </a:r>
            <a:r>
              <a:rPr lang="en-US" sz="1900" b="0" i="1" dirty="0" err="1">
                <a:solidFill>
                  <a:srgbClr val="FF0000"/>
                </a:solidFill>
                <a:sym typeface="Symbol" panose="05050102010706020507" pitchFamily="18" charset="2"/>
              </a:rPr>
              <a:t>chk</a:t>
            </a:r>
            <a:r>
              <a:rPr lang="en-US" sz="1900" b="0" i="1" dirty="0">
                <a:solidFill>
                  <a:srgbClr val="FF0000"/>
                </a:solidFill>
                <a:sym typeface="Symbol" panose="05050102010706020507" pitchFamily="18" charset="2"/>
              </a:rPr>
              <a:t> if it has got all </a:t>
            </a:r>
            <a:r>
              <a:rPr lang="en-US" sz="1900" b="0" i="1" dirty="0" err="1">
                <a:solidFill>
                  <a:srgbClr val="FF0000"/>
                </a:solidFill>
                <a:sym typeface="Symbol" panose="05050102010706020507" pitchFamily="18" charset="2"/>
              </a:rPr>
              <a:t>msgs</a:t>
            </a:r>
            <a:r>
              <a:rPr lang="en-US" sz="1900" b="0" i="1" dirty="0">
                <a:solidFill>
                  <a:srgbClr val="FF0000"/>
                </a:solidFill>
                <a:sym typeface="Symbol" panose="05050102010706020507" pitchFamily="18" charset="2"/>
              </a:rPr>
              <a:t> to send to parent</a:t>
            </a:r>
            <a:endParaRPr lang="en-US" sz="1900" b="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    end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</a:rPr>
              <a:t>		 else </a:t>
            </a:r>
            <a:r>
              <a:rPr lang="en-US" sz="2300" dirty="0">
                <a:solidFill>
                  <a:srgbClr val="C00000"/>
                </a:solidFill>
              </a:rPr>
              <a:t>(* </a:t>
            </a:r>
            <a:r>
              <a:rPr lang="en-US" sz="2300" i="1" dirty="0" err="1">
                <a:solidFill>
                  <a:srgbClr val="C00000"/>
                </a:solidFill>
              </a:rPr>
              <a:t>pq</a:t>
            </a:r>
            <a:r>
              <a:rPr lang="en-US" sz="2300" dirty="0">
                <a:solidFill>
                  <a:srgbClr val="C00000"/>
                </a:solidFill>
              </a:rPr>
              <a:t> is the core edge *)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</a:rPr>
              <a:t>		    if </a:t>
            </a:r>
            <a:r>
              <a:rPr lang="en-US" sz="2300" i="1" dirty="0" err="1">
                <a:solidFill>
                  <a:schemeClr val="tx1"/>
                </a:solidFill>
              </a:rPr>
              <a:t>state</a:t>
            </a:r>
            <a:r>
              <a:rPr lang="en-US" sz="2300" i="1" baseline="-25000" dirty="0" err="1">
                <a:solidFill>
                  <a:schemeClr val="tx1"/>
                </a:solidFill>
              </a:rPr>
              <a:t>p</a:t>
            </a:r>
            <a:r>
              <a:rPr lang="en-US" sz="2300" i="1" dirty="0">
                <a:solidFill>
                  <a:schemeClr val="tx1"/>
                </a:solidFill>
              </a:rPr>
              <a:t> = find</a:t>
            </a:r>
            <a:r>
              <a:rPr lang="en-US" sz="1900" b="0" i="1" dirty="0">
                <a:solidFill>
                  <a:srgbClr val="FF0000"/>
                </a:solidFill>
              </a:rPr>
              <a:t>// p is still looking for min outgoing while </a:t>
            </a:r>
            <a:r>
              <a:rPr lang="en-US" sz="1900" b="0" i="1" dirty="0" err="1">
                <a:solidFill>
                  <a:srgbClr val="FF0000"/>
                </a:solidFill>
              </a:rPr>
              <a:t>q’s</a:t>
            </a:r>
            <a:r>
              <a:rPr lang="en-US" sz="1900" b="0" i="1" dirty="0">
                <a:solidFill>
                  <a:srgbClr val="FF0000"/>
                </a:solidFill>
              </a:rPr>
              <a:t> result arrives so make q wait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i="1" dirty="0">
                <a:solidFill>
                  <a:schemeClr val="tx1"/>
                </a:solidFill>
              </a:rPr>
              <a:t>			 </a:t>
            </a:r>
            <a:r>
              <a:rPr lang="en-US" sz="2300" dirty="0">
                <a:solidFill>
                  <a:schemeClr val="tx1"/>
                </a:solidFill>
              </a:rPr>
              <a:t>then process this message later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</a:rPr>
              <a:t>		    	 else //state is found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/>
              <a:t>                                      </a:t>
            </a:r>
            <a:r>
              <a:rPr lang="en-US" sz="2300" dirty="0">
                <a:solidFill>
                  <a:schemeClr val="tx1"/>
                </a:solidFill>
              </a:rPr>
              <a:t>if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 &gt;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bestwt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1900" b="0" dirty="0">
                <a:solidFill>
                  <a:srgbClr val="FF0000"/>
                </a:solidFill>
                <a:sym typeface="Symbol" panose="05050102010706020507" pitchFamily="18" charset="2"/>
              </a:rPr>
              <a:t>//if w&lt;</a:t>
            </a:r>
            <a:r>
              <a:rPr lang="en-US" sz="1900" b="0" dirty="0" err="1">
                <a:solidFill>
                  <a:srgbClr val="FF0000"/>
                </a:solidFill>
                <a:sym typeface="Symbol" panose="05050102010706020507" pitchFamily="18" charset="2"/>
              </a:rPr>
              <a:t>bestwtp</a:t>
            </a:r>
            <a:r>
              <a:rPr lang="en-US" sz="1900" b="0" dirty="0">
                <a:solidFill>
                  <a:srgbClr val="FF0000"/>
                </a:solidFill>
                <a:sym typeface="Symbol" panose="05050102010706020507" pitchFamily="18" charset="2"/>
              </a:rPr>
              <a:t> then q will do </a:t>
            </a:r>
            <a:r>
              <a:rPr lang="en-US" sz="1900" b="0" dirty="0" err="1">
                <a:solidFill>
                  <a:srgbClr val="FF0000"/>
                </a:solidFill>
                <a:sym typeface="Symbol" panose="05050102010706020507" pitchFamily="18" charset="2"/>
              </a:rPr>
              <a:t>changeroot</a:t>
            </a:r>
            <a:r>
              <a:rPr lang="en-US" sz="1900" b="0" dirty="0">
                <a:solidFill>
                  <a:srgbClr val="FF0000"/>
                </a:solidFill>
                <a:sym typeface="Symbol" panose="05050102010706020507" pitchFamily="18" charset="2"/>
              </a:rPr>
              <a:t> when it gets &lt;</a:t>
            </a:r>
            <a:r>
              <a:rPr lang="en-US" sz="1900" b="0" dirty="0" err="1">
                <a:solidFill>
                  <a:srgbClr val="FF0000"/>
                </a:solidFill>
                <a:sym typeface="Symbol" panose="05050102010706020507" pitchFamily="18" charset="2"/>
              </a:rPr>
              <a:t>report,w</a:t>
            </a:r>
            <a:r>
              <a:rPr lang="en-US" sz="1900" b="0" dirty="0">
                <a:solidFill>
                  <a:srgbClr val="FF0000"/>
                </a:solidFill>
                <a:sym typeface="Symbol" panose="05050102010706020507" pitchFamily="18" charset="2"/>
              </a:rPr>
              <a:t>&gt;. Wt w!=</a:t>
            </a:r>
            <a:r>
              <a:rPr lang="en-US" sz="1900" b="0" dirty="0" err="1">
                <a:solidFill>
                  <a:srgbClr val="FF0000"/>
                </a:solidFill>
                <a:sym typeface="Symbol" panose="05050102010706020507" pitchFamily="18" charset="2"/>
              </a:rPr>
              <a:t>bestwtp</a:t>
            </a:r>
            <a:r>
              <a:rPr lang="en-US" sz="1900" b="0" dirty="0">
                <a:solidFill>
                  <a:srgbClr val="FF0000"/>
                </a:solidFill>
                <a:sym typeface="Symbol" panose="05050102010706020507" pitchFamily="18" charset="2"/>
              </a:rPr>
              <a:t> as unique edge weights</a:t>
            </a:r>
            <a:endParaRPr lang="en-US" sz="1900" b="0" dirty="0">
              <a:solidFill>
                <a:srgbClr val="FF0000"/>
              </a:solidFill>
            </a:endParaRP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</a:rPr>
              <a:t>				 then </a:t>
            </a:r>
            <a:r>
              <a:rPr lang="en-US" sz="2300" i="1" dirty="0" err="1">
                <a:solidFill>
                  <a:schemeClr val="tx1"/>
                </a:solidFill>
              </a:rPr>
              <a:t>changeroot</a:t>
            </a:r>
            <a:endParaRPr lang="en-US" sz="2300" i="1" dirty="0">
              <a:solidFill>
                <a:schemeClr val="tx1"/>
              </a:solidFill>
            </a:endParaRP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i="1" dirty="0">
                <a:solidFill>
                  <a:schemeClr val="tx1"/>
                </a:solidFill>
              </a:rPr>
              <a:t>				 </a:t>
            </a:r>
            <a:r>
              <a:rPr lang="en-US" sz="2300" dirty="0">
                <a:solidFill>
                  <a:schemeClr val="tx1"/>
                </a:solidFill>
              </a:rPr>
              <a:t>else if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 =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bestwt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=  then stop </a:t>
            </a:r>
            <a:r>
              <a:rPr lang="en-US" sz="2300" b="0" dirty="0">
                <a:solidFill>
                  <a:srgbClr val="FF0000"/>
                </a:solidFill>
                <a:sym typeface="Symbol" panose="05050102010706020507" pitchFamily="18" charset="2"/>
              </a:rPr>
              <a:t>//when both don’t have anything to report then both report infinity implying single fragment. Then stop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GHS Algorithm: Part-3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9677400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 fontScale="92500" lnSpcReduction="10000"/>
          </a:bodyPr>
          <a:lstStyle/>
          <a:p>
            <a:pPr marL="457200" indent="-457200">
              <a:buFontTx/>
              <a:buAutoNum type="arabicParenBoth" startAt="10"/>
            </a:pPr>
            <a:r>
              <a:rPr lang="en-US" dirty="0">
                <a:solidFill>
                  <a:srgbClr val="000066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procedure </a:t>
            </a:r>
            <a:r>
              <a:rPr lang="en-US" i="1" dirty="0">
                <a:solidFill>
                  <a:schemeClr val="tx1"/>
                </a:solidFill>
              </a:rPr>
              <a:t>changeroot</a:t>
            </a:r>
            <a:r>
              <a:rPr lang="en-US" dirty="0">
                <a:solidFill>
                  <a:schemeClr val="tx1"/>
                </a:solidFill>
              </a:rPr>
              <a:t>://if you are the node having the min edge then you send connect. Else you send </a:t>
            </a:r>
            <a:r>
              <a:rPr lang="en-US" dirty="0" err="1">
                <a:solidFill>
                  <a:schemeClr val="tx1"/>
                </a:solidFill>
              </a:rPr>
              <a:t>changeroot</a:t>
            </a:r>
            <a:r>
              <a:rPr lang="en-US" dirty="0">
                <a:solidFill>
                  <a:schemeClr val="tx1"/>
                </a:solidFill>
              </a:rPr>
              <a:t> to your child </a:t>
            </a:r>
            <a:r>
              <a:rPr lang="en-US" dirty="0" err="1">
                <a:solidFill>
                  <a:schemeClr val="tx1"/>
                </a:solidFill>
              </a:rPr>
              <a:t>trhough</a:t>
            </a:r>
            <a:r>
              <a:rPr lang="en-US" dirty="0">
                <a:solidFill>
                  <a:schemeClr val="tx1"/>
                </a:solidFill>
              </a:rPr>
              <a:t> which you got th</a:t>
            </a:r>
            <a:r>
              <a:rPr lang="en-US" dirty="0"/>
              <a:t>e min edge</a:t>
            </a:r>
            <a:endParaRPr lang="en-US" i="1" dirty="0">
              <a:solidFill>
                <a:schemeClr val="tx1"/>
              </a:solidFill>
            </a:endParaRPr>
          </a:p>
          <a:p>
            <a:pPr marL="457200" indent="-457200">
              <a:buNone/>
            </a:pPr>
            <a:r>
              <a:rPr lang="en-US" dirty="0">
                <a:solidFill>
                  <a:schemeClr val="tx1"/>
                </a:solidFill>
              </a:rPr>
              <a:t>	   begin if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statch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[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bestch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] =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branch </a:t>
            </a:r>
          </a:p>
          <a:p>
            <a:pPr marL="457200" indent="-457200">
              <a:buNone/>
            </a:pPr>
            <a:r>
              <a:rPr lang="en-US" dirty="0">
                <a:solidFill>
                  <a:schemeClr val="tx1"/>
                </a:solidFill>
              </a:rPr>
              <a:t>		 then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send </a:t>
            </a:r>
            <a:r>
              <a:rPr 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changeroot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bestch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 		 else begin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i="1" dirty="0" err="1">
                <a:sym typeface="Symbol" panose="05050102010706020507" pitchFamily="18" charset="2"/>
              </a:rPr>
              <a:t>statch</a:t>
            </a:r>
            <a:r>
              <a:rPr lang="en-US" i="1" baseline="-25000" dirty="0" err="1">
                <a:sym typeface="Symbol" panose="05050102010706020507" pitchFamily="18" charset="2"/>
              </a:rPr>
              <a:t>p</a:t>
            </a:r>
            <a:r>
              <a:rPr lang="en-US" dirty="0">
                <a:sym typeface="Symbol" panose="05050102010706020507" pitchFamily="18" charset="2"/>
              </a:rPr>
              <a:t>[</a:t>
            </a:r>
            <a:r>
              <a:rPr lang="en-US" i="1" dirty="0" err="1">
                <a:sym typeface="Symbol" panose="05050102010706020507" pitchFamily="18" charset="2"/>
              </a:rPr>
              <a:t>bestch</a:t>
            </a:r>
            <a:r>
              <a:rPr lang="en-US" i="1" baseline="-25000" dirty="0" err="1">
                <a:sym typeface="Symbol" panose="05050102010706020507" pitchFamily="18" charset="2"/>
              </a:rPr>
              <a:t>p</a:t>
            </a:r>
            <a:r>
              <a:rPr lang="en-US" dirty="0">
                <a:sym typeface="Symbol" panose="05050102010706020507" pitchFamily="18" charset="2"/>
              </a:rPr>
              <a:t>] := </a:t>
            </a:r>
            <a:r>
              <a:rPr lang="en-US" i="1" dirty="0">
                <a:sym typeface="Symbol" panose="05050102010706020507" pitchFamily="18" charset="2"/>
              </a:rPr>
              <a:t>branch   </a:t>
            </a:r>
            <a:r>
              <a:rPr lang="en-US" b="0" i="1" dirty="0">
                <a:solidFill>
                  <a:srgbClr val="FF0000"/>
                </a:solidFill>
                <a:sym typeface="Symbol" panose="05050102010706020507" pitchFamily="18" charset="2"/>
              </a:rPr>
              <a:t>//this takes care of p and q connecting on the same edge if both have same levels by rule2</a:t>
            </a:r>
            <a:endParaRPr lang="en-US" b="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send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connect,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bestch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;</a:t>
            </a:r>
          </a:p>
          <a:p>
            <a:pPr marL="457200" indent="-457200"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</a:t>
            </a:r>
            <a:r>
              <a:rPr lang="en-US" dirty="0">
                <a:sym typeface="Symbol" panose="05050102010706020507" pitchFamily="18" charset="2"/>
              </a:rPr>
              <a:t>        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end</a:t>
            </a:r>
          </a:p>
          <a:p>
            <a:pPr marL="457200" indent="-457200">
              <a:buNone/>
            </a:pPr>
            <a:r>
              <a:rPr lang="en-US" dirty="0">
                <a:solidFill>
                  <a:schemeClr val="tx1"/>
                </a:solidFill>
              </a:rPr>
              <a:t>	  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end</a:t>
            </a:r>
          </a:p>
          <a:p>
            <a:pPr marL="457200" indent="-457200">
              <a:buNone/>
            </a:pP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buFontTx/>
              <a:buAutoNum type="arabicParenBoth" startAt="11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0066"/>
                </a:solidFill>
              </a:rPr>
              <a:t>Upon receipt of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</a:t>
            </a:r>
            <a:r>
              <a:rPr 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changeroot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None/>
            </a:pPr>
            <a:r>
              <a:rPr lang="en-US" dirty="0">
                <a:solidFill>
                  <a:schemeClr val="tx1"/>
                </a:solidFill>
              </a:rPr>
              <a:t>	  begin </a:t>
            </a:r>
            <a:r>
              <a:rPr lang="en-US" i="1" dirty="0" err="1">
                <a:solidFill>
                  <a:schemeClr val="tx1"/>
                </a:solidFill>
              </a:rPr>
              <a:t>changeroot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end</a:t>
            </a:r>
          </a:p>
          <a:p>
            <a:pPr marL="457200" indent="-457200">
              <a:buNone/>
            </a:pP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Complexity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838200"/>
            <a:ext cx="9601200" cy="52578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Tx/>
              <a:buNone/>
            </a:pPr>
            <a:r>
              <a:rPr lang="en-US" dirty="0"/>
              <a:t>The </a:t>
            </a:r>
            <a:r>
              <a:rPr lang="en-US" dirty="0" err="1"/>
              <a:t>Gallager-Humblet-Spira</a:t>
            </a:r>
            <a:r>
              <a:rPr lang="en-US" dirty="0"/>
              <a:t> algorithm computes the minimal spanning tree using at most 5N </a:t>
            </a:r>
            <a:r>
              <a:rPr lang="en-US" dirty="0" err="1"/>
              <a:t>logN</a:t>
            </a:r>
            <a:r>
              <a:rPr lang="en-US" dirty="0"/>
              <a:t> + 2|E| messages</a:t>
            </a:r>
          </a:p>
          <a:p>
            <a:pPr lvl="2"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rgbClr val="000099"/>
                </a:solidFill>
              </a:rPr>
              <a:t>Each edge is rejected at most once and this requires two messages</a:t>
            </a:r>
          </a:p>
          <a:p>
            <a:pPr marL="746483" lvl="2" indent="0">
              <a:buClr>
                <a:srgbClr val="000099"/>
              </a:buClr>
              <a:buNone/>
            </a:pPr>
            <a:r>
              <a:rPr lang="en-US" dirty="0">
                <a:solidFill>
                  <a:srgbClr val="000099"/>
                </a:solidFill>
              </a:rPr>
              <a:t>     (test and reject). This accounts for at most 2|E| messages.</a:t>
            </a:r>
          </a:p>
          <a:p>
            <a:pPr marL="746483" lvl="2" indent="0">
              <a:lnSpc>
                <a:spcPct val="130000"/>
              </a:lnSpc>
              <a:buClr>
                <a:srgbClr val="000099"/>
              </a:buClr>
              <a:buNone/>
            </a:pPr>
            <a:r>
              <a:rPr lang="en-US" dirty="0">
                <a:solidFill>
                  <a:srgbClr val="000099"/>
                </a:solidFill>
              </a:rPr>
              <a:t>  </a:t>
            </a:r>
          </a:p>
          <a:p>
            <a:pPr lvl="2"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</a:rPr>
              <a:t>   At any level, a node receives at most one initiate and one accept</a:t>
            </a:r>
          </a:p>
          <a:p>
            <a:pPr marL="746483" lvl="2" indent="0">
              <a:buClr>
                <a:srgbClr val="000099"/>
              </a:buClr>
              <a:buNone/>
            </a:pPr>
            <a:r>
              <a:rPr lang="en-US" dirty="0">
                <a:solidFill>
                  <a:srgbClr val="000099"/>
                </a:solidFill>
              </a:rPr>
              <a:t>     message, and sends at most one report, one </a:t>
            </a:r>
            <a:r>
              <a:rPr lang="en-US" dirty="0" err="1">
                <a:solidFill>
                  <a:srgbClr val="000099"/>
                </a:solidFill>
              </a:rPr>
              <a:t>changeroot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i="1" dirty="0">
                <a:solidFill>
                  <a:srgbClr val="000099"/>
                </a:solidFill>
              </a:rPr>
              <a:t>or</a:t>
            </a:r>
            <a:r>
              <a:rPr lang="en-US" dirty="0">
                <a:solidFill>
                  <a:srgbClr val="000099"/>
                </a:solidFill>
              </a:rPr>
              <a:t> connect </a:t>
            </a:r>
          </a:p>
          <a:p>
            <a:pPr marL="746483" lvl="2" indent="0">
              <a:buClr>
                <a:srgbClr val="000099"/>
              </a:buClr>
              <a:buNone/>
            </a:pPr>
            <a:r>
              <a:rPr lang="en-US" dirty="0">
                <a:solidFill>
                  <a:srgbClr val="000099"/>
                </a:solidFill>
              </a:rPr>
              <a:t>     message, and one test message not leading to a rejection. For </a:t>
            </a:r>
            <a:r>
              <a:rPr lang="en-US" dirty="0" err="1">
                <a:solidFill>
                  <a:srgbClr val="000099"/>
                </a:solidFill>
              </a:rPr>
              <a:t>logN</a:t>
            </a:r>
            <a:r>
              <a:rPr lang="en-US" dirty="0">
                <a:solidFill>
                  <a:srgbClr val="000099"/>
                </a:solidFill>
              </a:rPr>
              <a:t>   </a:t>
            </a:r>
          </a:p>
          <a:p>
            <a:pPr marL="746483" lvl="2" indent="0">
              <a:buClr>
                <a:srgbClr val="000099"/>
              </a:buClr>
              <a:buNone/>
            </a:pPr>
            <a:r>
              <a:rPr lang="en-US" dirty="0">
                <a:solidFill>
                  <a:srgbClr val="000099"/>
                </a:solidFill>
              </a:rPr>
              <a:t>     levels, this accounts for a total of 5N </a:t>
            </a:r>
            <a:r>
              <a:rPr lang="en-US" dirty="0" err="1">
                <a:solidFill>
                  <a:srgbClr val="000099"/>
                </a:solidFill>
              </a:rPr>
              <a:t>logN</a:t>
            </a:r>
            <a:r>
              <a:rPr lang="en-US" dirty="0">
                <a:solidFill>
                  <a:srgbClr val="000099"/>
                </a:solidFill>
              </a:rPr>
              <a:t> messages.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Two Properties of MST’s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/>
              <a:t>Cycle Property:</a:t>
            </a:r>
            <a:r>
              <a:rPr lang="en-US" sz="2000"/>
              <a:t> For any cycle C in a graph, the heaviest edge in C does not appear in the minimum spanning tree</a:t>
            </a:r>
          </a:p>
          <a:p>
            <a:pPr lvl="1"/>
            <a:r>
              <a:rPr lang="en-US" sz="2000"/>
              <a:t>Used to rule edges out</a:t>
            </a:r>
            <a:br>
              <a:rPr lang="en-US" sz="2000"/>
            </a:br>
            <a:br>
              <a:rPr lang="en-US" sz="2000"/>
            </a:br>
            <a:endParaRPr lang="en-US" sz="2000"/>
          </a:p>
          <a:p>
            <a:r>
              <a:rPr lang="en-US" sz="2000" b="1"/>
              <a:t>Cut Property</a:t>
            </a:r>
            <a:r>
              <a:rPr lang="en-US" sz="2000"/>
              <a:t>: For any proper non-empty subset X of the vertices, the lightest edge with exactly one endpoint in X belongs to the minimum spanning forest</a:t>
            </a:r>
          </a:p>
          <a:p>
            <a:pPr lvl="1"/>
            <a:r>
              <a:rPr lang="en-US" sz="2000"/>
              <a:t>Used to rule edges in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Screenshot (84)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2" y="2357430"/>
            <a:ext cx="4931833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95340" y="1000108"/>
            <a:ext cx="10363200" cy="4114800"/>
          </a:xfrm>
        </p:spPr>
        <p:txBody>
          <a:bodyPr>
            <a:normAutofit fontScale="92500" lnSpcReduction="20000"/>
          </a:bodyPr>
          <a:lstStyle/>
          <a:p>
            <a:r>
              <a:rPr lang="en-IN" sz="2000" b="0" dirty="0"/>
              <a:t>Simplifying assumption   :  All edge costs are distinct. </a:t>
            </a:r>
            <a:br>
              <a:rPr lang="en-IN" sz="2000" b="0" dirty="0"/>
            </a:br>
            <a:endParaRPr lang="en-IN" sz="2000" b="0" dirty="0"/>
          </a:p>
          <a:p>
            <a:r>
              <a:rPr lang="en-IN" sz="2000" b="0" dirty="0"/>
              <a:t>Let S be any subset of vertices, and let e be the min cost edge with exactly one endpoint in S.</a:t>
            </a:r>
          </a:p>
          <a:p>
            <a:r>
              <a:rPr lang="en-IN" sz="2000" b="0" dirty="0"/>
              <a:t>Then the MST T* contains e.</a:t>
            </a:r>
          </a:p>
          <a:p>
            <a:pPr>
              <a:buFontTx/>
              <a:buNone/>
            </a:pPr>
            <a:r>
              <a:rPr lang="en-IN" sz="2000" b="0" dirty="0"/>
              <a:t>Pf. [by contradiction]!</a:t>
            </a:r>
          </a:p>
          <a:p>
            <a:r>
              <a:rPr lang="en-IN" sz="2000" b="0" dirty="0"/>
              <a:t>Suppose e does not belong to T*. </a:t>
            </a:r>
          </a:p>
          <a:p>
            <a:r>
              <a:rPr lang="en-IN" sz="2000" b="0" dirty="0"/>
              <a:t>Let's see what happens.</a:t>
            </a:r>
          </a:p>
          <a:p>
            <a:r>
              <a:rPr lang="en-IN" sz="2000" b="0" dirty="0"/>
              <a:t>Adding e to T* creates a (unique) cycle C in T* since</a:t>
            </a:r>
          </a:p>
          <a:p>
            <a:r>
              <a:rPr lang="en-IN" sz="2000" b="0" dirty="0"/>
              <a:t>Some other edge in T*, say f, has exactly one end point in S.</a:t>
            </a:r>
          </a:p>
          <a:p>
            <a:r>
              <a:rPr lang="en-IN" sz="2000" b="0" dirty="0"/>
              <a:t>T = T* + {e} - {f} is also a spanning tree.</a:t>
            </a:r>
          </a:p>
          <a:p>
            <a:r>
              <a:rPr lang="en-IN" sz="2000" b="0" dirty="0"/>
              <a:t>Since c(e)&lt;c(f), cost(T) &lt; cost(T*).</a:t>
            </a:r>
          </a:p>
          <a:p>
            <a:r>
              <a:rPr lang="en-IN" sz="2000" b="0" dirty="0"/>
              <a:t>This is a contradiction.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The notion of a </a:t>
            </a:r>
            <a:r>
              <a:rPr lang="en-US" sz="3500" i="1" dirty="0"/>
              <a:t>fragment</a:t>
            </a:r>
            <a:endParaRPr lang="en-US" sz="3500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990600"/>
            <a:ext cx="10667999" cy="55626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99"/>
                </a:solidFill>
              </a:rPr>
              <a:t>A fragment is a </a:t>
            </a:r>
            <a:r>
              <a:rPr lang="en-US" dirty="0" err="1">
                <a:solidFill>
                  <a:srgbClr val="000099"/>
                </a:solidFill>
              </a:rPr>
              <a:t>subtree</a:t>
            </a:r>
            <a:r>
              <a:rPr lang="en-US" dirty="0">
                <a:solidFill>
                  <a:srgbClr val="000099"/>
                </a:solidFill>
              </a:rPr>
              <a:t> of a MST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If F is a fragment and e is the least-weight outgoing edge of F, then F U {e} is a fragment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u="sng" dirty="0">
                <a:solidFill>
                  <a:srgbClr val="C00000"/>
                </a:solidFill>
              </a:rPr>
              <a:t>Prim’s Algorithm:</a:t>
            </a:r>
          </a:p>
          <a:p>
            <a:pPr lvl="2">
              <a:lnSpc>
                <a:spcPct val="12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</a:rPr>
              <a:t>Start with a single fragment and enlarges it in each step with the lowest-weight outgoing edge of the current fragment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u="sng" dirty="0" err="1">
                <a:solidFill>
                  <a:srgbClr val="C00000"/>
                </a:solidFill>
              </a:rPr>
              <a:t>Kruskal’s</a:t>
            </a:r>
            <a:r>
              <a:rPr lang="en-US" u="sng" dirty="0">
                <a:solidFill>
                  <a:srgbClr val="C00000"/>
                </a:solidFill>
              </a:rPr>
              <a:t> Algorithm:</a:t>
            </a:r>
          </a:p>
          <a:p>
            <a:pPr lvl="2">
              <a:lnSpc>
                <a:spcPct val="12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</a:rPr>
              <a:t>Starts with a collection of single-node fragments and merges fragments by adding the lowest-weight outgoing edge of some fragment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/>
              <a:t>Gallager-Humblet-Spira</a:t>
            </a:r>
            <a:r>
              <a:rPr lang="en-US" sz="3500" dirty="0"/>
              <a:t> Algorithm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066801"/>
            <a:ext cx="10591801" cy="505936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Distributed algorithm based on </a:t>
            </a:r>
            <a:r>
              <a:rPr lang="en-US" dirty="0" err="1"/>
              <a:t>Kruskal’s</a:t>
            </a:r>
            <a:r>
              <a:rPr lang="en-US" dirty="0"/>
              <a:t> algorithm. </a:t>
            </a:r>
            <a:br>
              <a:rPr lang="en-US" dirty="0"/>
            </a:br>
            <a:r>
              <a:rPr lang="en-US" dirty="0"/>
              <a:t>Has no separate union find </a:t>
            </a:r>
            <a:r>
              <a:rPr lang="en-US" dirty="0" err="1"/>
              <a:t>datastructure</a:t>
            </a:r>
            <a:r>
              <a:rPr lang="en-US" dirty="0"/>
              <a:t>. However an edge is part of MST if it joins two trees with different fragment names. If both have the same name then the edge is an internal edge causing a </a:t>
            </a:r>
            <a:r>
              <a:rPr lang="en-US"/>
              <a:t>cycle.</a:t>
            </a:r>
            <a:endParaRPr lang="en-US" dirty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u="sng" dirty="0"/>
              <a:t>Assumptions: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</a:rPr>
              <a:t>Each edge e has a unique edge weight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</a:t>
            </a:r>
            <a:r>
              <a:rPr lang="en-US" dirty="0">
                <a:solidFill>
                  <a:srgbClr val="000099"/>
                </a:solidFill>
              </a:rPr>
              <a:t>(e)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</a:rPr>
              <a:t>All nodes though initially asleep are awaken before they start the execution of the algorithm. When a process is woken up by a message, it first executes the local initialization procedure, then processes the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/>
              <a:t>Gallager-Humblet-Spira</a:t>
            </a:r>
            <a:r>
              <a:rPr lang="en-US" sz="3500" dirty="0"/>
              <a:t> Algorithm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990600"/>
            <a:ext cx="10744199" cy="51054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u="sng" dirty="0"/>
              <a:t>Algorithm Outline:</a:t>
            </a:r>
          </a:p>
          <a:p>
            <a:pPr marL="914400" lvl="1" indent="-457200">
              <a:lnSpc>
                <a:spcPct val="130000"/>
              </a:lnSpc>
              <a:buClr>
                <a:srgbClr val="000099"/>
              </a:buClr>
              <a:buFont typeface="+mj-lt"/>
              <a:buAutoNum type="arabicParenR"/>
            </a:pPr>
            <a:r>
              <a:rPr lang="en-US" dirty="0">
                <a:solidFill>
                  <a:srgbClr val="000099"/>
                </a:solidFill>
              </a:rPr>
              <a:t>Start with each node as a one-node fragment</a:t>
            </a:r>
          </a:p>
          <a:p>
            <a:pPr marL="914400" lvl="1" indent="-457200">
              <a:lnSpc>
                <a:spcPct val="130000"/>
              </a:lnSpc>
              <a:buClr>
                <a:srgbClr val="000099"/>
              </a:buClr>
              <a:buFont typeface="+mj-lt"/>
              <a:buAutoNum type="arabicParenR"/>
            </a:pPr>
            <a:r>
              <a:rPr lang="en-US" dirty="0">
                <a:solidFill>
                  <a:srgbClr val="000099"/>
                </a:solidFill>
              </a:rPr>
              <a:t>The nodes in a fragment cooperate to find the lowest-weight outgoing edge of the fragment</a:t>
            </a:r>
          </a:p>
          <a:p>
            <a:pPr marL="914400" lvl="1" indent="-457200">
              <a:lnSpc>
                <a:spcPct val="130000"/>
              </a:lnSpc>
              <a:buClr>
                <a:srgbClr val="000099"/>
              </a:buClr>
              <a:buFont typeface="+mj-lt"/>
              <a:buAutoNum type="arabicParenR"/>
            </a:pPr>
            <a:r>
              <a:rPr lang="en-US" dirty="0">
                <a:solidFill>
                  <a:srgbClr val="000099"/>
                </a:solidFill>
              </a:rPr>
              <a:t>When the lowest-weight outgoing edge of a fragment is known, the fragment will be combined with another fragment by adding the outgoing edge, in cooperation with the other fragment</a:t>
            </a:r>
          </a:p>
          <a:p>
            <a:pPr marL="914400" lvl="1" indent="-457200">
              <a:lnSpc>
                <a:spcPct val="130000"/>
              </a:lnSpc>
              <a:buClr>
                <a:srgbClr val="000099"/>
              </a:buClr>
              <a:buFont typeface="+mj-lt"/>
              <a:buAutoNum type="arabicParenR"/>
            </a:pPr>
            <a:r>
              <a:rPr lang="en-US" dirty="0">
                <a:solidFill>
                  <a:srgbClr val="000099"/>
                </a:solidFill>
              </a:rPr>
              <a:t>The algorithm terminates when only one fragment remains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/>
              <a:t>Gallager-Humblet-Spira</a:t>
            </a:r>
            <a:r>
              <a:rPr lang="en-US" sz="3500" dirty="0"/>
              <a:t> Algorithm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914400"/>
            <a:ext cx="10744199" cy="533400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u="sng" dirty="0"/>
              <a:t>Notations and Definitions:</a:t>
            </a:r>
          </a:p>
          <a:p>
            <a:pPr marL="838200" lvl="1" indent="-381000">
              <a:lnSpc>
                <a:spcPct val="130000"/>
              </a:lnSpc>
              <a:buClr>
                <a:schemeClr val="tx1"/>
              </a:buClr>
              <a:buFontTx/>
              <a:buAutoNum type="arabicParenR"/>
            </a:pPr>
            <a:r>
              <a:rPr lang="en-US" i="1" dirty="0">
                <a:solidFill>
                  <a:schemeClr val="tx1"/>
                </a:solidFill>
              </a:rPr>
              <a:t>Fragment name.</a:t>
            </a:r>
            <a:r>
              <a:rPr lang="en-US" dirty="0">
                <a:solidFill>
                  <a:srgbClr val="004600"/>
                </a:solidFill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To determine whether an edge is an outgoing edge, we need to give each fragment a name. </a:t>
            </a:r>
            <a:r>
              <a:rPr lang="en-US" b="0" dirty="0">
                <a:solidFill>
                  <a:srgbClr val="FF0000"/>
                </a:solidFill>
              </a:rPr>
              <a:t>// similar to having the same root node in union find for all nodes in the same fragment</a:t>
            </a:r>
            <a:endParaRPr lang="en-US" b="0" i="1" dirty="0">
              <a:solidFill>
                <a:srgbClr val="FF0000"/>
              </a:solidFill>
            </a:endParaRPr>
          </a:p>
          <a:p>
            <a:pPr marL="838200" lvl="1" indent="-381000">
              <a:lnSpc>
                <a:spcPct val="130000"/>
              </a:lnSpc>
              <a:buClr>
                <a:schemeClr val="tx1"/>
              </a:buClr>
              <a:buFontTx/>
              <a:buAutoNum type="arabicParenR"/>
            </a:pPr>
            <a:r>
              <a:rPr lang="en-US" i="1" dirty="0">
                <a:solidFill>
                  <a:schemeClr val="tx1"/>
                </a:solidFill>
              </a:rPr>
              <a:t>Fragment levels. </a:t>
            </a:r>
            <a:r>
              <a:rPr lang="en-US" dirty="0">
                <a:solidFill>
                  <a:srgbClr val="000099"/>
                </a:solidFill>
              </a:rPr>
              <a:t>Each fragment is assigned a </a:t>
            </a:r>
            <a:r>
              <a:rPr lang="en-US" i="1" dirty="0">
                <a:solidFill>
                  <a:srgbClr val="000099"/>
                </a:solidFill>
              </a:rPr>
              <a:t>level</a:t>
            </a:r>
            <a:r>
              <a:rPr lang="en-US" dirty="0">
                <a:solidFill>
                  <a:srgbClr val="000099"/>
                </a:solidFill>
              </a:rPr>
              <a:t>, which is initially 0 for an initial one-node fragment.</a:t>
            </a:r>
            <a:endParaRPr lang="en-US" i="1" dirty="0">
              <a:solidFill>
                <a:srgbClr val="000099"/>
              </a:solidFill>
            </a:endParaRPr>
          </a:p>
          <a:p>
            <a:pPr marL="838200" lvl="1" indent="-381000">
              <a:lnSpc>
                <a:spcPct val="130000"/>
              </a:lnSpc>
              <a:buClr>
                <a:schemeClr val="tx1"/>
              </a:buClr>
              <a:buFontTx/>
              <a:buAutoNum type="arabicParenR"/>
            </a:pPr>
            <a:r>
              <a:rPr lang="en-US" i="1" dirty="0">
                <a:solidFill>
                  <a:schemeClr val="tx1"/>
                </a:solidFill>
              </a:rPr>
              <a:t>Combining large and small level fragments. </a:t>
            </a:r>
            <a:r>
              <a:rPr lang="en-US" dirty="0">
                <a:solidFill>
                  <a:srgbClr val="000099"/>
                </a:solidFill>
              </a:rPr>
              <a:t>The smaller level fragment combines into the larger level fragment by adopting the fragment name and level of the larger level fragment. Fragments of the same level combine to form a fragment of a level which is one higher than the two fragments. The new name is the weight of the combining edge, which is called the </a:t>
            </a:r>
            <a:r>
              <a:rPr lang="en-US" i="1" dirty="0">
                <a:solidFill>
                  <a:srgbClr val="000099"/>
                </a:solidFill>
              </a:rPr>
              <a:t>core edge</a:t>
            </a:r>
            <a:r>
              <a:rPr lang="en-US" dirty="0">
                <a:solidFill>
                  <a:srgbClr val="000099"/>
                </a:solidFill>
              </a:rPr>
              <a:t> of the new fragment.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/>
              <a:t>Gallager-Humblet-Spira</a:t>
            </a:r>
            <a:r>
              <a:rPr lang="en-US" sz="3500" dirty="0"/>
              <a:t> Algorithm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10591800" cy="5715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u="sng" dirty="0"/>
              <a:t>Summary of combining strategy:</a:t>
            </a:r>
            <a:r>
              <a:rPr lang="en-US" dirty="0"/>
              <a:t> </a:t>
            </a:r>
            <a:r>
              <a:rPr lang="en-US" dirty="0">
                <a:solidFill>
                  <a:srgbClr val="000099"/>
                </a:solidFill>
              </a:rPr>
              <a:t>A fragment F with name FN and level L is denoted as F = (FN, L); let </a:t>
            </a:r>
            <a:r>
              <a:rPr lang="en-US" dirty="0" err="1">
                <a:solidFill>
                  <a:srgbClr val="000099"/>
                </a:solidFill>
              </a:rPr>
              <a:t>e</a:t>
            </a:r>
            <a:r>
              <a:rPr lang="en-US" baseline="-25000" dirty="0" err="1">
                <a:solidFill>
                  <a:srgbClr val="000099"/>
                </a:solidFill>
              </a:rPr>
              <a:t>F</a:t>
            </a:r>
            <a:r>
              <a:rPr lang="en-US" dirty="0">
                <a:solidFill>
                  <a:srgbClr val="000099"/>
                </a:solidFill>
              </a:rPr>
              <a:t> denote the lowest-weight outgoing edge of F.</a:t>
            </a:r>
          </a:p>
          <a:p>
            <a:pPr marL="838200" lvl="1" indent="-381000">
              <a:lnSpc>
                <a:spcPct val="130000"/>
              </a:lnSpc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Rule A.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If </a:t>
            </a:r>
            <a:r>
              <a:rPr lang="en-US" dirty="0" err="1">
                <a:solidFill>
                  <a:srgbClr val="000099"/>
                </a:solidFill>
              </a:rPr>
              <a:t>e</a:t>
            </a:r>
            <a:r>
              <a:rPr lang="en-US" baseline="-25000" dirty="0" err="1">
                <a:solidFill>
                  <a:srgbClr val="000099"/>
                </a:solidFill>
              </a:rPr>
              <a:t>F</a:t>
            </a:r>
            <a:r>
              <a:rPr lang="en-US" dirty="0">
                <a:solidFill>
                  <a:srgbClr val="000099"/>
                </a:solidFill>
              </a:rPr>
              <a:t> leads to a fragment F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 = (FN, L) with L &lt; L, F combined into F, after which the new fragment has name FN and level L. These new values are sent to all processes in F</a:t>
            </a:r>
          </a:p>
          <a:p>
            <a:pPr marL="838200" lvl="1" indent="-381000">
              <a:lnSpc>
                <a:spcPct val="130000"/>
              </a:lnSpc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Rule B.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If </a:t>
            </a:r>
            <a:r>
              <a:rPr lang="en-US" dirty="0" err="1">
                <a:solidFill>
                  <a:srgbClr val="000099"/>
                </a:solidFill>
                <a:sym typeface="Symbol" panose="05050102010706020507" pitchFamily="18" charset="2"/>
              </a:rPr>
              <a:t>e</a:t>
            </a:r>
            <a:r>
              <a:rPr lang="en-US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F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leads to a fragment </a:t>
            </a:r>
            <a:r>
              <a:rPr lang="en-US" dirty="0">
                <a:solidFill>
                  <a:srgbClr val="000099"/>
                </a:solidFill>
              </a:rPr>
              <a:t>F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 = (FN, L) with L = L and </a:t>
            </a:r>
            <a:r>
              <a:rPr lang="en-US" dirty="0" err="1">
                <a:solidFill>
                  <a:srgbClr val="000099"/>
                </a:solidFill>
                <a:sym typeface="Symbol" panose="05050102010706020507" pitchFamily="18" charset="2"/>
              </a:rPr>
              <a:t>e</a:t>
            </a:r>
            <a:r>
              <a:rPr lang="en-US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F</a:t>
            </a:r>
            <a:r>
              <a:rPr lang="en-US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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= </a:t>
            </a:r>
            <a:r>
              <a:rPr lang="en-US" dirty="0" err="1">
                <a:solidFill>
                  <a:srgbClr val="000099"/>
                </a:solidFill>
                <a:sym typeface="Symbol" panose="05050102010706020507" pitchFamily="18" charset="2"/>
              </a:rPr>
              <a:t>e</a:t>
            </a:r>
            <a:r>
              <a:rPr lang="en-US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F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, the two fragments combine into a new fragment with level L+1 and name (</a:t>
            </a:r>
            <a:r>
              <a:rPr lang="en-US" dirty="0" err="1">
                <a:solidFill>
                  <a:srgbClr val="000099"/>
                </a:solidFill>
                <a:sym typeface="Symbol" panose="05050102010706020507" pitchFamily="18" charset="2"/>
              </a:rPr>
              <a:t>e</a:t>
            </a:r>
            <a:r>
              <a:rPr lang="en-US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F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). These new values are sent to all processes in F and F.</a:t>
            </a:r>
          </a:p>
          <a:p>
            <a:pPr marL="838200" lvl="1" indent="-381000">
              <a:lnSpc>
                <a:spcPct val="130000"/>
              </a:lnSpc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Rule C.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In all other cases fragment F must wait until rule A or B applies.</a:t>
            </a:r>
            <a:b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So if joining with a lower fragment then the larger fragment will wait.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37056D-0AFD-4BF0-87DD-172C79D57557}" vid="{DFCBE75B-5C31-4176-835E-117672E43D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7802</TotalTime>
  <Words>3594</Words>
  <Application>Microsoft Macintosh PowerPoint</Application>
  <PresentationFormat>Widescreen</PresentationFormat>
  <Paragraphs>246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Arial Narrow</vt:lpstr>
      <vt:lpstr>Calibri</vt:lpstr>
      <vt:lpstr>Times New Roman</vt:lpstr>
      <vt:lpstr>Wingdings</vt:lpstr>
      <vt:lpstr>Essential</vt:lpstr>
      <vt:lpstr>Minimal Spanning Tree</vt:lpstr>
      <vt:lpstr>Minimal Spanning Tree</vt:lpstr>
      <vt:lpstr>Two Properties of MST’s</vt:lpstr>
      <vt:lpstr>PowerPoint Presentation</vt:lpstr>
      <vt:lpstr>The notion of a fragment</vt:lpstr>
      <vt:lpstr>Gallager-Humblet-Spira Algorithm</vt:lpstr>
      <vt:lpstr>Gallager-Humblet-Spira Algorithm</vt:lpstr>
      <vt:lpstr>Gallager-Humblet-Spira Algorithm</vt:lpstr>
      <vt:lpstr>Gallager-Humblet-Spira Algorithm</vt:lpstr>
      <vt:lpstr>Gallager-Humblet-Spira Algorithm</vt:lpstr>
      <vt:lpstr>PowerPoint Presentation</vt:lpstr>
      <vt:lpstr>GHS Algorithm: Part-1</vt:lpstr>
      <vt:lpstr>Question ---</vt:lpstr>
      <vt:lpstr>GHS Algorithm: Part-1</vt:lpstr>
      <vt:lpstr>Testing the edges - To find its lowest-weight outgoing edge</vt:lpstr>
      <vt:lpstr>A simple optimization</vt:lpstr>
      <vt:lpstr>Test node – check who is your min outgoing edge</vt:lpstr>
      <vt:lpstr>GHS Algorithm: Part-2</vt:lpstr>
      <vt:lpstr>Inconsistent test queries - question</vt:lpstr>
      <vt:lpstr>GHS Algorithm: Part-2</vt:lpstr>
      <vt:lpstr>Reporting the lowest-weight outgoing edge  </vt:lpstr>
      <vt:lpstr>Sending the connect</vt:lpstr>
      <vt:lpstr>GHS Algorithm: Part-3</vt:lpstr>
      <vt:lpstr>PowerPoint Presentation</vt:lpstr>
      <vt:lpstr>GHS Algorithm: Part-3</vt:lpstr>
      <vt:lpstr>GHS Algorithm: Part-3</vt:lpstr>
      <vt:lpstr>Complexity</vt:lpstr>
    </vt:vector>
  </TitlesOfParts>
  <Company>Indian Institute of Technology, Kharagpur, India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Arobinda Gupta</dc:creator>
  <cp:lastModifiedBy>Lini Thomas</cp:lastModifiedBy>
  <cp:revision>262</cp:revision>
  <dcterms:created xsi:type="dcterms:W3CDTF">2002-01-01T17:32:30Z</dcterms:created>
  <dcterms:modified xsi:type="dcterms:W3CDTF">2022-03-08T09:21:36Z</dcterms:modified>
</cp:coreProperties>
</file>