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458" r:id="rId2"/>
    <p:sldId id="464" r:id="rId3"/>
    <p:sldId id="457" r:id="rId4"/>
    <p:sldId id="469" r:id="rId5"/>
    <p:sldId id="460" r:id="rId6"/>
    <p:sldId id="449" r:id="rId7"/>
    <p:sldId id="450" r:id="rId8"/>
    <p:sldId id="444" r:id="rId9"/>
    <p:sldId id="445" r:id="rId10"/>
    <p:sldId id="461" r:id="rId11"/>
    <p:sldId id="446" r:id="rId12"/>
    <p:sldId id="447" r:id="rId13"/>
    <p:sldId id="472" r:id="rId14"/>
    <p:sldId id="482" r:id="rId15"/>
    <p:sldId id="453" r:id="rId16"/>
    <p:sldId id="448" r:id="rId17"/>
    <p:sldId id="454" r:id="rId18"/>
    <p:sldId id="456" r:id="rId19"/>
  </p:sldIdLst>
  <p:sldSz cx="12192000" cy="6858000"/>
  <p:notesSz cx="7315200" cy="9601200"/>
  <p:defaultTextStyle>
    <a:defPPr>
      <a:defRPr lang="en-US"/>
    </a:defPPr>
    <a:lvl1pPr algn="l" rtl="0" fontAlgn="base">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DFFFF"/>
    <a:srgbClr val="004600"/>
    <a:srgbClr val="005200"/>
    <a:srgbClr val="00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4" autoAdjust="0"/>
    <p:restoredTop sz="95814" autoAdjust="0"/>
  </p:normalViewPr>
  <p:slideViewPr>
    <p:cSldViewPr>
      <p:cViewPr varScale="1">
        <p:scale>
          <a:sx n="107" d="100"/>
          <a:sy n="107" d="100"/>
        </p:scale>
        <p:origin x="544" y="1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t" anchorCtr="0" compatLnSpc="1">
            <a:prstTxWarp prst="textNoShape">
              <a:avLst/>
            </a:prstTxWarp>
          </a:bodyPr>
          <a:lstStyle>
            <a:lvl1pPr defTabSz="965200">
              <a:defRPr sz="1200" b="0">
                <a:latin typeface="Arial" panose="020B0604020202020204" pitchFamily="34" charset="0"/>
              </a:defRPr>
            </a:lvl1pPr>
          </a:lstStyle>
          <a:p>
            <a:endParaRPr lang="en-US"/>
          </a:p>
        </p:txBody>
      </p:sp>
      <p:sp>
        <p:nvSpPr>
          <p:cNvPr id="3379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t" anchorCtr="0" compatLnSpc="1">
            <a:prstTxWarp prst="textNoShape">
              <a:avLst/>
            </a:prstTxWarp>
          </a:bodyPr>
          <a:lstStyle>
            <a:lvl1pPr algn="r" defTabSz="965200">
              <a:defRPr sz="1200" b="0">
                <a:latin typeface="Arial" panose="020B0604020202020204" pitchFamily="34" charset="0"/>
              </a:defRPr>
            </a:lvl1pPr>
          </a:lstStyle>
          <a:p>
            <a:endParaRPr lang="en-US"/>
          </a:p>
        </p:txBody>
      </p:sp>
      <p:sp>
        <p:nvSpPr>
          <p:cNvPr id="3379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b" anchorCtr="0" compatLnSpc="1">
            <a:prstTxWarp prst="textNoShape">
              <a:avLst/>
            </a:prstTxWarp>
          </a:bodyPr>
          <a:lstStyle>
            <a:lvl1pPr defTabSz="965200">
              <a:defRPr sz="1200" b="0">
                <a:latin typeface="Arial" panose="020B0604020202020204" pitchFamily="34" charset="0"/>
              </a:defRPr>
            </a:lvl1pPr>
          </a:lstStyle>
          <a:p>
            <a:endParaRPr lang="en-US"/>
          </a:p>
        </p:txBody>
      </p:sp>
      <p:sp>
        <p:nvSpPr>
          <p:cNvPr id="3379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b" anchorCtr="0" compatLnSpc="1">
            <a:prstTxWarp prst="textNoShape">
              <a:avLst/>
            </a:prstTxWarp>
          </a:bodyPr>
          <a:lstStyle>
            <a:lvl1pPr algn="r" defTabSz="965200">
              <a:defRPr sz="1200" b="0">
                <a:latin typeface="Arial" panose="020B0604020202020204" pitchFamily="34" charset="0"/>
              </a:defRPr>
            </a:lvl1pPr>
          </a:lstStyle>
          <a:p>
            <a:fld id="{F6B678F2-C4E7-4D69-B444-094A8CCA2DBA}" type="slidenum">
              <a:rPr lang="en-US"/>
              <a:pPr/>
              <a:t>‹#›</a:t>
            </a:fld>
            <a:endParaRPr lang="en-US"/>
          </a:p>
        </p:txBody>
      </p:sp>
    </p:spTree>
    <p:extLst>
      <p:ext uri="{BB962C8B-B14F-4D97-AF65-F5344CB8AC3E}">
        <p14:creationId xmlns:p14="http://schemas.microsoft.com/office/powerpoint/2010/main" val="2429071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38B2B8E-8D51-4AC2-8343-C27185D911F5}" type="datetimeFigureOut">
              <a:rPr lang="en-US" smtClean="0"/>
              <a:pPr/>
              <a:t>3/6/23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B6712BAD-FCF1-4914-AE1A-74274399C07D}" type="slidenum">
              <a:rPr lang="en-US" smtClean="0"/>
              <a:pPr/>
              <a:t>‹#›</a:t>
            </a:fld>
            <a:endParaRPr lang="en-US"/>
          </a:p>
        </p:txBody>
      </p:sp>
    </p:spTree>
    <p:extLst>
      <p:ext uri="{BB962C8B-B14F-4D97-AF65-F5344CB8AC3E}">
        <p14:creationId xmlns:p14="http://schemas.microsoft.com/office/powerpoint/2010/main" val="21893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6712BAD-FCF1-4914-AE1A-74274399C07D}" type="slidenum">
              <a:rPr lang="en-US" smtClean="0"/>
              <a:pPr/>
              <a:t>5</a:t>
            </a:fld>
            <a:endParaRPr lang="en-US"/>
          </a:p>
        </p:txBody>
      </p:sp>
    </p:spTree>
    <p:extLst>
      <p:ext uri="{BB962C8B-B14F-4D97-AF65-F5344CB8AC3E}">
        <p14:creationId xmlns:p14="http://schemas.microsoft.com/office/powerpoint/2010/main" val="100389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//why is the token sent</a:t>
            </a:r>
            <a:r>
              <a:rPr lang="en-US" baseline="0" dirty="0"/>
              <a:t> back immediately if through a frond edge (visited node to already </a:t>
            </a:r>
            <a:r>
              <a:rPr lang="en-US" baseline="0" dirty="0" err="1"/>
              <a:t>visted</a:t>
            </a:r>
            <a:r>
              <a:rPr lang="en-US" baseline="0" dirty="0"/>
              <a:t> -cycle)</a:t>
            </a:r>
            <a:r>
              <a:rPr lang="en-US" dirty="0"/>
              <a:t>? That</a:t>
            </a:r>
            <a:r>
              <a:rPr lang="en-US" baseline="0" dirty="0"/>
              <a:t> is how </a:t>
            </a:r>
            <a:r>
              <a:rPr lang="en-US" baseline="0" dirty="0" err="1"/>
              <a:t>dfs</a:t>
            </a:r>
            <a:r>
              <a:rPr lang="en-US" baseline="0" dirty="0"/>
              <a:t> progresses, if the token has come back not via a node through which token has been sent, it implies that it has visited a grey node to grey node which is no allowed , so he backtracks.</a:t>
            </a:r>
            <a:br>
              <a:rPr lang="en-US" baseline="0" dirty="0"/>
            </a:br>
            <a:r>
              <a:rPr lang="en-US" baseline="0" dirty="0"/>
              <a:t>Can token from a node P go out via node a and come back to P via a used child b of P ? No. The graph being undirected, when the token was sent out through b, it should have come to P through a when a was not used. Hence, there is no cycle with P, a and b</a:t>
            </a:r>
            <a:endParaRPr lang="en-US" dirty="0"/>
          </a:p>
        </p:txBody>
      </p:sp>
      <p:sp>
        <p:nvSpPr>
          <p:cNvPr id="4" name="Slide Number Placeholder 3"/>
          <p:cNvSpPr>
            <a:spLocks noGrp="1"/>
          </p:cNvSpPr>
          <p:nvPr>
            <p:ph type="sldNum" sz="quarter" idx="10"/>
          </p:nvPr>
        </p:nvSpPr>
        <p:spPr/>
        <p:txBody>
          <a:bodyPr/>
          <a:lstStyle/>
          <a:p>
            <a:fld id="{B6712BAD-FCF1-4914-AE1A-74274399C07D}" type="slidenum">
              <a:rPr lang="en-US" smtClean="0"/>
              <a:pPr/>
              <a:t>9</a:t>
            </a:fld>
            <a:endParaRPr lang="en-US"/>
          </a:p>
        </p:txBody>
      </p:sp>
    </p:spTree>
    <p:extLst>
      <p:ext uri="{BB962C8B-B14F-4D97-AF65-F5344CB8AC3E}">
        <p14:creationId xmlns:p14="http://schemas.microsoft.com/office/powerpoint/2010/main" val="369105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712BAD-FCF1-4914-AE1A-74274399C07D}"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712BAD-FCF1-4914-AE1A-74274399C07D}"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712BAD-FCF1-4914-AE1A-74274399C07D}" type="slidenum">
              <a:rPr lang="en-US" smtClean="0"/>
              <a:pPr/>
              <a:t>14</a:t>
            </a:fld>
            <a:endParaRPr lang="en-US"/>
          </a:p>
        </p:txBody>
      </p:sp>
    </p:spTree>
    <p:extLst>
      <p:ext uri="{BB962C8B-B14F-4D97-AF65-F5344CB8AC3E}">
        <p14:creationId xmlns:p14="http://schemas.microsoft.com/office/powerpoint/2010/main" val="339449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Gerald Tel page 214</a:t>
            </a:r>
          </a:p>
        </p:txBody>
      </p:sp>
      <p:sp>
        <p:nvSpPr>
          <p:cNvPr id="4" name="Slide Number Placeholder 3"/>
          <p:cNvSpPr>
            <a:spLocks noGrp="1"/>
          </p:cNvSpPr>
          <p:nvPr>
            <p:ph type="sldNum" sz="quarter" idx="10"/>
          </p:nvPr>
        </p:nvSpPr>
        <p:spPr/>
        <p:txBody>
          <a:bodyPr/>
          <a:lstStyle/>
          <a:p>
            <a:fld id="{B6712BAD-FCF1-4914-AE1A-74274399C07D}"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712BAD-FCF1-4914-AE1A-74274399C07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 y="6477000"/>
            <a:ext cx="6538340" cy="381000"/>
          </a:xfrm>
          <a:solidFill>
            <a:srgbClr val="C00000"/>
          </a:solidFill>
          <a:ln>
            <a:noFill/>
          </a:ln>
        </p:spPr>
        <p:txBody>
          <a:bodyPr/>
          <a:lstStyle>
            <a:lvl1pPr algn="r">
              <a:defRPr sz="1905">
                <a:solidFill>
                  <a:schemeClr val="bg1"/>
                </a:solidFill>
              </a:defRPr>
            </a:lvl1pPr>
          </a:lstStyle>
          <a:p>
            <a:r>
              <a:rPr lang="en-US"/>
              <a:t>INDIAN INSTITUTE OF TECHNOLOGY KHARAGPUR</a:t>
            </a:r>
            <a:endParaRPr lang="en-US" dirty="0"/>
          </a:p>
        </p:txBody>
      </p:sp>
      <p:sp>
        <p:nvSpPr>
          <p:cNvPr id="12" name="Rectangle 11"/>
          <p:cNvSpPr/>
          <p:nvPr/>
        </p:nvSpPr>
        <p:spPr>
          <a:xfrm>
            <a:off x="-1" y="4846320"/>
            <a:ext cx="1291167" cy="20116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2" name="Title 1"/>
          <p:cNvSpPr>
            <a:spLocks noGrp="1"/>
          </p:cNvSpPr>
          <p:nvPr>
            <p:ph type="ctrTitle"/>
          </p:nvPr>
        </p:nvSpPr>
        <p:spPr>
          <a:xfrm>
            <a:off x="1672598" y="838200"/>
            <a:ext cx="10011403" cy="1143000"/>
          </a:xfrm>
        </p:spPr>
        <p:txBody>
          <a:bodyPr anchor="ctr">
            <a:noAutofit/>
          </a:bodyPr>
          <a:lstStyle>
            <a:lvl1pPr>
              <a:lnSpc>
                <a:spcPct val="100000"/>
              </a:lnSpc>
              <a:defRPr sz="4572" spc="-65"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507213" y="1989967"/>
            <a:ext cx="8284202" cy="685800"/>
          </a:xfrm>
        </p:spPr>
        <p:txBody>
          <a:bodyPr>
            <a:normAutofit/>
          </a:bodyPr>
          <a:lstStyle>
            <a:lvl1pPr marL="0" indent="0" algn="l">
              <a:buNone/>
              <a:defRPr sz="2667" b="1" cap="all" spc="98" baseline="0">
                <a:solidFill>
                  <a:schemeClr val="tx2"/>
                </a:solidFill>
                <a:latin typeface="Arial Narrow" panose="020B0606020202030204" pitchFamily="34" charset="0"/>
              </a:defRPr>
            </a:lvl1pPr>
            <a:lvl2pPr marL="373242" indent="0" algn="ctr">
              <a:buNone/>
              <a:defRPr>
                <a:solidFill>
                  <a:schemeClr val="tx1">
                    <a:tint val="75000"/>
                  </a:schemeClr>
                </a:solidFill>
              </a:defRPr>
            </a:lvl2pPr>
            <a:lvl3pPr marL="746484" indent="0" algn="ctr">
              <a:buNone/>
              <a:defRPr>
                <a:solidFill>
                  <a:schemeClr val="tx1">
                    <a:tint val="75000"/>
                  </a:schemeClr>
                </a:solidFill>
              </a:defRPr>
            </a:lvl3pPr>
            <a:lvl4pPr marL="1119725" indent="0" algn="ctr">
              <a:buNone/>
              <a:defRPr>
                <a:solidFill>
                  <a:schemeClr val="tx1">
                    <a:tint val="75000"/>
                  </a:schemeClr>
                </a:solidFill>
              </a:defRPr>
            </a:lvl4pPr>
            <a:lvl5pPr marL="1492968" indent="0" algn="ctr">
              <a:buNone/>
              <a:defRPr>
                <a:solidFill>
                  <a:schemeClr val="tx1">
                    <a:tint val="75000"/>
                  </a:schemeClr>
                </a:solidFill>
              </a:defRPr>
            </a:lvl5pPr>
            <a:lvl6pPr marL="1866210" indent="0" algn="ctr">
              <a:buNone/>
              <a:defRPr>
                <a:solidFill>
                  <a:schemeClr val="tx1">
                    <a:tint val="75000"/>
                  </a:schemeClr>
                </a:solidFill>
              </a:defRPr>
            </a:lvl6pPr>
            <a:lvl7pPr marL="2239451" indent="0" algn="ctr">
              <a:buNone/>
              <a:defRPr>
                <a:solidFill>
                  <a:schemeClr val="tx1">
                    <a:tint val="75000"/>
                  </a:schemeClr>
                </a:solidFill>
              </a:defRPr>
            </a:lvl7pPr>
            <a:lvl8pPr marL="2612693" indent="0" algn="ctr">
              <a:buNone/>
              <a:defRPr>
                <a:solidFill>
                  <a:schemeClr val="tx1">
                    <a:tint val="75000"/>
                  </a:schemeClr>
                </a:solidFill>
              </a:defRPr>
            </a:lvl8pPr>
            <a:lvl9pPr marL="2985935" indent="0" algn="ctr">
              <a:buNone/>
              <a:defRPr>
                <a:solidFill>
                  <a:schemeClr val="tx1">
                    <a:tint val="75000"/>
                  </a:schemeClr>
                </a:solidFill>
              </a:defRPr>
            </a:lvl9pPr>
          </a:lstStyle>
          <a:p>
            <a:pPr lvl="0" defTabSz="979734">
              <a:spcAft>
                <a:spcPts val="643"/>
              </a:spcAft>
            </a:pPr>
            <a:r>
              <a:rPr lang="en-US" sz="2571" i="1" cap="none" spc="129" dirty="0">
                <a:solidFill>
                  <a:srgbClr val="D1282E"/>
                </a:solidFill>
              </a:rPr>
              <a:t>CS60002: Distributed Systems</a:t>
            </a:r>
            <a:endParaRPr lang="en-IN" sz="2571" i="1" cap="none" spc="129" dirty="0">
              <a:solidFill>
                <a:srgbClr val="D1282E"/>
              </a:solidFill>
            </a:endParaRPr>
          </a:p>
        </p:txBody>
      </p:sp>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2001499" y="0"/>
            <a:ext cx="190502"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6" name="Slide Number Placeholder 5"/>
          <p:cNvSpPr>
            <a:spLocks noGrp="1"/>
          </p:cNvSpPr>
          <p:nvPr>
            <p:ph type="sldNum" sz="quarter" idx="12"/>
          </p:nvPr>
        </p:nvSpPr>
        <p:spPr>
          <a:xfrm rot="16200000">
            <a:off x="11445551" y="6292692"/>
            <a:ext cx="580571" cy="368617"/>
          </a:xfrm>
        </p:spPr>
        <p:txBody>
          <a:bodyPr/>
          <a:lstStyle>
            <a:lvl1pPr>
              <a:defRPr>
                <a:solidFill>
                  <a:schemeClr val="tx1"/>
                </a:solidFill>
              </a:defRPr>
            </a:lvl1pPr>
          </a:lstStyle>
          <a:p>
            <a:fld id="{C383882E-B1B4-4352-888C-236CB0324932}" type="slidenum">
              <a:rPr lang="en-US" smtClean="0"/>
              <a:pPr/>
              <a:t>‹#›</a:t>
            </a:fld>
            <a:endParaRPr lang="en-US"/>
          </a:p>
        </p:txBody>
      </p:sp>
      <p:pic>
        <p:nvPicPr>
          <p:cNvPr id="11" name="Picture 11" descr="ii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4" y="5773802"/>
            <a:ext cx="1054102" cy="9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 y="0"/>
            <a:ext cx="1291167"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4" name="TextBox 13"/>
          <p:cNvSpPr txBox="1"/>
          <p:nvPr/>
        </p:nvSpPr>
        <p:spPr>
          <a:xfrm>
            <a:off x="3991429" y="2888238"/>
            <a:ext cx="4695049" cy="1447503"/>
          </a:xfrm>
          <a:prstGeom prst="rect">
            <a:avLst/>
          </a:prstGeom>
          <a:noFill/>
        </p:spPr>
        <p:txBody>
          <a:bodyPr wrap="none" lIns="97971" tIns="48986" rIns="97971" bIns="48986" rtlCol="0">
            <a:spAutoFit/>
          </a:bodyPr>
          <a:lstStyle/>
          <a:p>
            <a:r>
              <a:rPr lang="en-US" sz="2191" b="1" dirty="0" err="1">
                <a:latin typeface="Arial Narrow" panose="020B0606020202030204" pitchFamily="34" charset="0"/>
              </a:rPr>
              <a:t>Pallab</a:t>
            </a:r>
            <a:r>
              <a:rPr lang="en-US" sz="2191" b="1" dirty="0">
                <a:latin typeface="Arial Narrow" panose="020B0606020202030204" pitchFamily="34" charset="0"/>
              </a:rPr>
              <a:t> </a:t>
            </a:r>
            <a:r>
              <a:rPr lang="en-US" sz="2191" b="1" dirty="0" err="1">
                <a:latin typeface="Arial Narrow" panose="020B0606020202030204" pitchFamily="34" charset="0"/>
              </a:rPr>
              <a:t>Dasgupta</a:t>
            </a:r>
            <a:endParaRPr lang="en-US" sz="2191" b="1" dirty="0">
              <a:latin typeface="Arial Narrow" panose="020B0606020202030204" pitchFamily="34" charset="0"/>
            </a:endParaRPr>
          </a:p>
          <a:p>
            <a:r>
              <a:rPr lang="en-US" sz="2191" b="1" dirty="0">
                <a:latin typeface="Arial Narrow" panose="020B0606020202030204" pitchFamily="34" charset="0"/>
              </a:rPr>
              <a:t>Professor, </a:t>
            </a:r>
          </a:p>
          <a:p>
            <a:r>
              <a:rPr lang="en-US" sz="2191" b="1" dirty="0">
                <a:latin typeface="Arial Narrow" panose="020B0606020202030204" pitchFamily="34" charset="0"/>
              </a:rPr>
              <a:t>Dept. of Computer Sc. &amp; </a:t>
            </a:r>
            <a:r>
              <a:rPr lang="en-US" sz="2191" b="1" dirty="0" err="1">
                <a:latin typeface="Arial Narrow" panose="020B0606020202030204" pitchFamily="34" charset="0"/>
              </a:rPr>
              <a:t>Engg</a:t>
            </a:r>
            <a:r>
              <a:rPr lang="en-US" sz="2191" b="1" dirty="0">
                <a:latin typeface="Arial Narrow" panose="020B0606020202030204" pitchFamily="34" charset="0"/>
              </a:rPr>
              <a:t>.,</a:t>
            </a:r>
          </a:p>
          <a:p>
            <a:r>
              <a:rPr lang="en-US" sz="2191" b="1" dirty="0">
                <a:latin typeface="Arial Narrow" panose="020B0606020202030204" pitchFamily="34" charset="0"/>
              </a:rPr>
              <a:t>Indian Institute of Technology </a:t>
            </a:r>
            <a:r>
              <a:rPr lang="en-US" sz="2191" b="1" dirty="0" err="1">
                <a:latin typeface="Arial Narrow" panose="020B0606020202030204" pitchFamily="34" charset="0"/>
              </a:rPr>
              <a:t>Kharagpur</a:t>
            </a:r>
            <a:endParaRPr lang="en-US" sz="2191" b="1" dirty="0">
              <a:latin typeface="Arial Narrow" panose="020B0606020202030204" pitchFamily="34" charset="0"/>
            </a:endParaRPr>
          </a:p>
        </p:txBody>
      </p:sp>
      <p:sp>
        <p:nvSpPr>
          <p:cNvPr id="15" name="Rectangle 14"/>
          <p:cNvSpPr/>
          <p:nvPr/>
        </p:nvSpPr>
        <p:spPr>
          <a:xfrm>
            <a:off x="3820145" y="2888238"/>
            <a:ext cx="171284" cy="144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spcCol="0" rtlCol="0" anchor="ctr"/>
          <a:lstStyle/>
          <a:p>
            <a:pPr algn="ctr"/>
            <a:endParaRPr lang="en-IN" sz="1524"/>
          </a:p>
        </p:txBody>
      </p:sp>
    </p:spTree>
    <p:extLst>
      <p:ext uri="{BB962C8B-B14F-4D97-AF65-F5344CB8AC3E}">
        <p14:creationId xmlns:p14="http://schemas.microsoft.com/office/powerpoint/2010/main" val="556311860"/>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p>
            <a:fld id="{EA7E35D7-6F7F-4AFF-8DF9-6F9678FD7238}" type="slidenum">
              <a:rPr lang="en-US" smtClean="0"/>
              <a:pPr/>
              <a:t>‹#›</a:t>
            </a:fld>
            <a:endParaRPr lang="en-US"/>
          </a:p>
        </p:txBody>
      </p:sp>
    </p:spTree>
    <p:extLst>
      <p:ext uri="{BB962C8B-B14F-4D97-AF65-F5344CB8AC3E}">
        <p14:creationId xmlns:p14="http://schemas.microsoft.com/office/powerpoint/2010/main" val="131385640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3"/>
            <a:ext cx="27432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p>
            <a:fld id="{8E2E4175-CCF9-44B6-AD16-EF9BA9DE75B6}" type="slidenum">
              <a:rPr lang="en-US" smtClean="0"/>
              <a:pPr/>
              <a:t>‹#›</a:t>
            </a:fld>
            <a:endParaRPr lang="en-US"/>
          </a:p>
        </p:txBody>
      </p:sp>
    </p:spTree>
    <p:extLst>
      <p:ext uri="{BB962C8B-B14F-4D97-AF65-F5344CB8AC3E}">
        <p14:creationId xmlns:p14="http://schemas.microsoft.com/office/powerpoint/2010/main" val="4041840319"/>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67"/>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29"/>
            </a:lvl1pPr>
            <a:lvl2pPr>
              <a:defRPr sz="2429"/>
            </a:lvl2pPr>
            <a:lvl3pPr>
              <a:defRPr sz="2429"/>
            </a:lvl3pPr>
            <a:lvl4pPr>
              <a:defRPr sz="2429"/>
            </a:lvl4pPr>
            <a:lvl5pPr>
              <a:defRPr sz="242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sz="1600"/>
            </a:lvl1pPr>
          </a:lstStyle>
          <a:p>
            <a:r>
              <a:rPr lang="en-US"/>
              <a:t>INDIAN INSTITUTE OF TECHNOLOGY KHARAGPUR</a:t>
            </a:r>
            <a:endParaRPr lang="en-US" dirty="0"/>
          </a:p>
        </p:txBody>
      </p:sp>
      <p:sp>
        <p:nvSpPr>
          <p:cNvPr id="6" name="Slide Number Placeholder 5"/>
          <p:cNvSpPr>
            <a:spLocks noGrp="1"/>
          </p:cNvSpPr>
          <p:nvPr>
            <p:ph type="sldNum" sz="quarter" idx="12"/>
          </p:nvPr>
        </p:nvSpPr>
        <p:spPr>
          <a:xfrm rot="16200000">
            <a:off x="11412219" y="6245862"/>
            <a:ext cx="706120" cy="365760"/>
          </a:xfrm>
        </p:spPr>
        <p:txBody>
          <a:bodyPr/>
          <a:lstStyle>
            <a:lvl1pPr>
              <a:defRPr sz="2000"/>
            </a:lvl1pPr>
          </a:lstStyle>
          <a:p>
            <a:fld id="{7AFFCEF0-974B-42D8-B254-54EF3C648B13}" type="slidenum">
              <a:rPr lang="en-US" smtClean="0"/>
              <a:pPr/>
              <a:t>‹#›</a:t>
            </a:fld>
            <a:endParaRPr lang="en-US"/>
          </a:p>
        </p:txBody>
      </p:sp>
    </p:spTree>
    <p:extLst>
      <p:ext uri="{BB962C8B-B14F-4D97-AF65-F5344CB8AC3E}">
        <p14:creationId xmlns:p14="http://schemas.microsoft.com/office/powerpoint/2010/main" val="3114100861"/>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10363200" cy="4321175"/>
          </a:xfrm>
        </p:spPr>
        <p:txBody>
          <a:bodyPr anchor="ctr">
            <a:noAutofit/>
          </a:bodyPr>
          <a:lstStyle>
            <a:lvl1pPr algn="l">
              <a:lnSpc>
                <a:spcPct val="100000"/>
              </a:lnSpc>
              <a:defRPr sz="7184" b="0" cap="all" spc="-65"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670" b="0" cap="all" spc="98" baseline="0">
                <a:solidFill>
                  <a:schemeClr val="tx2"/>
                </a:solidFill>
                <a:latin typeface="+mj-lt"/>
              </a:defRPr>
            </a:lvl1pPr>
            <a:lvl2pPr marL="373242" indent="0">
              <a:buNone/>
              <a:defRPr sz="1451">
                <a:solidFill>
                  <a:schemeClr val="tx1">
                    <a:tint val="75000"/>
                  </a:schemeClr>
                </a:solidFill>
              </a:defRPr>
            </a:lvl2pPr>
            <a:lvl3pPr marL="746484" indent="0">
              <a:buNone/>
              <a:defRPr sz="1307">
                <a:solidFill>
                  <a:schemeClr val="tx1">
                    <a:tint val="75000"/>
                  </a:schemeClr>
                </a:solidFill>
              </a:defRPr>
            </a:lvl3pPr>
            <a:lvl4pPr marL="1119725" indent="0">
              <a:buNone/>
              <a:defRPr sz="1161">
                <a:solidFill>
                  <a:schemeClr val="tx1">
                    <a:tint val="75000"/>
                  </a:schemeClr>
                </a:solidFill>
              </a:defRPr>
            </a:lvl4pPr>
            <a:lvl5pPr marL="1492968" indent="0">
              <a:buNone/>
              <a:defRPr sz="1161">
                <a:solidFill>
                  <a:schemeClr val="tx1">
                    <a:tint val="75000"/>
                  </a:schemeClr>
                </a:solidFill>
              </a:defRPr>
            </a:lvl5pPr>
            <a:lvl6pPr marL="1866210" indent="0">
              <a:buNone/>
              <a:defRPr sz="1161">
                <a:solidFill>
                  <a:schemeClr val="tx1">
                    <a:tint val="75000"/>
                  </a:schemeClr>
                </a:solidFill>
              </a:defRPr>
            </a:lvl6pPr>
            <a:lvl7pPr marL="2239451" indent="0">
              <a:buNone/>
              <a:defRPr sz="1161">
                <a:solidFill>
                  <a:schemeClr val="tx1">
                    <a:tint val="75000"/>
                  </a:schemeClr>
                </a:solidFill>
              </a:defRPr>
            </a:lvl7pPr>
            <a:lvl8pPr marL="2612693" indent="0">
              <a:buNone/>
              <a:defRPr sz="1161">
                <a:solidFill>
                  <a:schemeClr val="tx1">
                    <a:tint val="75000"/>
                  </a:schemeClr>
                </a:solidFill>
              </a:defRPr>
            </a:lvl8pPr>
            <a:lvl9pPr marL="2985935" indent="0">
              <a:buNone/>
              <a:defRPr sz="1161">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E62393B2-A5DD-41C4-96D7-383B64CDE2EE}" type="slidenum">
              <a:rPr lang="en-US" smtClean="0"/>
              <a:pPr/>
              <a:t>‹#›</a:t>
            </a:fld>
            <a:endParaRPr lang="en-US"/>
          </a:p>
        </p:txBody>
      </p:sp>
      <p:sp>
        <p:nvSpPr>
          <p:cNvPr id="9" name="Footer Placeholder 8"/>
          <p:cNvSpPr>
            <a:spLocks noGrp="1"/>
          </p:cNvSpPr>
          <p:nvPr>
            <p:ph type="ftr" sz="quarter" idx="12"/>
          </p:nvPr>
        </p:nvSpPr>
        <p:spPr/>
        <p:txBody>
          <a:bodyPr/>
          <a:lstStyle/>
          <a:p>
            <a:r>
              <a:rPr lang="en-US"/>
              <a:t>INDIAN INSTITUTE OF TECHNOLOGY KHARAGPUR</a:t>
            </a:r>
            <a:endParaRPr lang="en-US" dirty="0"/>
          </a:p>
        </p:txBody>
      </p:sp>
    </p:spTree>
    <p:extLst>
      <p:ext uri="{BB962C8B-B14F-4D97-AF65-F5344CB8AC3E}">
        <p14:creationId xmlns:p14="http://schemas.microsoft.com/office/powerpoint/2010/main" val="2189040880"/>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p>
            <a:fld id="{B7776018-85FE-4297-89DC-EBF855299B3D}" type="slidenum">
              <a:rPr lang="en-US" smtClean="0"/>
              <a:pPr/>
              <a:t>‹#›</a:t>
            </a:fld>
            <a:endParaRPr lang="en-US"/>
          </a:p>
        </p:txBody>
      </p:sp>
    </p:spTree>
    <p:extLst>
      <p:ext uri="{BB962C8B-B14F-4D97-AF65-F5344CB8AC3E}">
        <p14:creationId xmlns:p14="http://schemas.microsoft.com/office/powerpoint/2010/main" val="3070256648"/>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451" b="0" cap="all" spc="82" baseline="0">
                <a:solidFill>
                  <a:schemeClr val="tx1"/>
                </a:solidFill>
                <a:latin typeface="+mj-lt"/>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lvl="0"/>
            <a:r>
              <a:rPr lang="en-US"/>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451" b="0" kern="1200" cap="all" spc="82" baseline="0" dirty="0" smtClean="0">
                <a:solidFill>
                  <a:schemeClr val="tx1"/>
                </a:solidFill>
                <a:latin typeface="+mj-lt"/>
                <a:ea typeface="+mn-ea"/>
                <a:cs typeface="+mn-cs"/>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marL="0" lvl="0" indent="0" algn="l" defTabSz="746484"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INDIAN INSTITUTE OF TECHNOLOGY KHARAGPUR</a:t>
            </a:r>
            <a:endParaRPr lang="en-US" dirty="0"/>
          </a:p>
        </p:txBody>
      </p:sp>
      <p:sp>
        <p:nvSpPr>
          <p:cNvPr id="9" name="Slide Number Placeholder 8"/>
          <p:cNvSpPr>
            <a:spLocks noGrp="1"/>
          </p:cNvSpPr>
          <p:nvPr>
            <p:ph type="sldNum" sz="quarter" idx="12"/>
          </p:nvPr>
        </p:nvSpPr>
        <p:spPr/>
        <p:txBody>
          <a:bodyPr/>
          <a:lstStyle/>
          <a:p>
            <a:fld id="{5D376A1B-1A32-402E-AA5B-B324D9CCA1F2}" type="slidenum">
              <a:rPr lang="en-US" smtClean="0"/>
              <a:pPr/>
              <a:t>‹#›</a:t>
            </a:fld>
            <a:endParaRPr lang="en-US"/>
          </a:p>
        </p:txBody>
      </p:sp>
    </p:spTree>
    <p:extLst>
      <p:ext uri="{BB962C8B-B14F-4D97-AF65-F5344CB8AC3E}">
        <p14:creationId xmlns:p14="http://schemas.microsoft.com/office/powerpoint/2010/main" val="2927873165"/>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INDIAN INSTITUTE OF TECHNOLOGY KHARAGPUR</a:t>
            </a:r>
            <a:endParaRPr lang="en-US" dirty="0"/>
          </a:p>
        </p:txBody>
      </p:sp>
      <p:sp>
        <p:nvSpPr>
          <p:cNvPr id="5" name="Slide Number Placeholder 4"/>
          <p:cNvSpPr>
            <a:spLocks noGrp="1"/>
          </p:cNvSpPr>
          <p:nvPr>
            <p:ph type="sldNum" sz="quarter" idx="12"/>
          </p:nvPr>
        </p:nvSpPr>
        <p:spPr/>
        <p:txBody>
          <a:bodyPr/>
          <a:lstStyle/>
          <a:p>
            <a:fld id="{0507C698-607D-483B-9E0D-578C9BE554C8}" type="slidenum">
              <a:rPr lang="en-US" smtClean="0"/>
              <a:pPr/>
              <a:t>‹#›</a:t>
            </a:fld>
            <a:endParaRPr lang="en-US"/>
          </a:p>
        </p:txBody>
      </p:sp>
    </p:spTree>
    <p:extLst>
      <p:ext uri="{BB962C8B-B14F-4D97-AF65-F5344CB8AC3E}">
        <p14:creationId xmlns:p14="http://schemas.microsoft.com/office/powerpoint/2010/main" val="375064402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INDIAN INSTITUTE OF TECHNOLOGY KHARAGPUR</a:t>
            </a:r>
            <a:endParaRPr lang="en-US" dirty="0"/>
          </a:p>
        </p:txBody>
      </p:sp>
      <p:sp>
        <p:nvSpPr>
          <p:cNvPr id="4" name="Slide Number Placeholder 3"/>
          <p:cNvSpPr>
            <a:spLocks noGrp="1"/>
          </p:cNvSpPr>
          <p:nvPr>
            <p:ph type="sldNum" sz="quarter" idx="12"/>
          </p:nvPr>
        </p:nvSpPr>
        <p:spPr/>
        <p:txBody>
          <a:bodyPr/>
          <a:lstStyle/>
          <a:p>
            <a:fld id="{AF494544-8F55-4B75-90CE-B06C5E8C7777}" type="slidenum">
              <a:rPr lang="en-US" smtClean="0"/>
              <a:pPr/>
              <a:t>‹#›</a:t>
            </a:fld>
            <a:endParaRPr lang="en-US"/>
          </a:p>
        </p:txBody>
      </p:sp>
    </p:spTree>
    <p:extLst>
      <p:ext uri="{BB962C8B-B14F-4D97-AF65-F5344CB8AC3E}">
        <p14:creationId xmlns:p14="http://schemas.microsoft.com/office/powerpoint/2010/main" val="2479079462"/>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6" y="1600200"/>
            <a:ext cx="6815668" cy="4480560"/>
          </a:xfrm>
        </p:spPr>
        <p:txBody>
          <a:bodyPr/>
          <a:lstStyle>
            <a:lvl1pPr>
              <a:defRPr sz="2612"/>
            </a:lvl1pPr>
            <a:lvl2pPr>
              <a:defRPr sz="2322"/>
            </a:lvl2pPr>
            <a:lvl3pPr>
              <a:defRPr sz="1959"/>
            </a:lvl3pPr>
            <a:lvl4pPr>
              <a:defRPr sz="1670"/>
            </a:lvl4pPr>
            <a:lvl5pPr>
              <a:defRPr sz="1670"/>
            </a:lvl5pPr>
            <a:lvl6pPr>
              <a:defRPr sz="1670"/>
            </a:lvl6pPr>
            <a:lvl7pPr>
              <a:defRPr sz="1670"/>
            </a:lvl7pPr>
            <a:lvl8pPr>
              <a:defRPr sz="1670"/>
            </a:lvl8pPr>
            <a:lvl9pPr>
              <a:defRPr sz="16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5" cy="4480560"/>
          </a:xfrm>
        </p:spPr>
        <p:txBody>
          <a:bodyPr>
            <a:normAutofit/>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p>
            <a:fld id="{7B4A4444-B3BC-4517-B594-379AB8FB6632}"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4947320"/>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3" name="Picture Placeholder 2"/>
          <p:cNvSpPr>
            <a:spLocks noGrp="1"/>
          </p:cNvSpPr>
          <p:nvPr>
            <p:ph type="pic" idx="1"/>
          </p:nvPr>
        </p:nvSpPr>
        <p:spPr>
          <a:xfrm>
            <a:off x="-1" y="0"/>
            <a:ext cx="12001170" cy="4846320"/>
          </a:xfrm>
          <a:solidFill>
            <a:schemeClr val="bg1">
              <a:lumMod val="75000"/>
            </a:schemeClr>
          </a:solidFill>
        </p:spPr>
        <p:txBody>
          <a:bodyPr/>
          <a:lstStyle>
            <a:lvl1pPr marL="0" indent="0">
              <a:buNone/>
              <a:defRPr sz="2612"/>
            </a:lvl1pPr>
            <a:lvl2pPr marL="373242" indent="0">
              <a:buNone/>
              <a:defRPr sz="2322"/>
            </a:lvl2pPr>
            <a:lvl3pPr marL="746484" indent="0">
              <a:buNone/>
              <a:defRPr sz="1959"/>
            </a:lvl3pPr>
            <a:lvl4pPr marL="1119725" indent="0">
              <a:buNone/>
              <a:defRPr sz="1670"/>
            </a:lvl4pPr>
            <a:lvl5pPr marL="1492968" indent="0">
              <a:buNone/>
              <a:defRPr sz="1670"/>
            </a:lvl5pPr>
            <a:lvl6pPr marL="1866210" indent="0">
              <a:buNone/>
              <a:defRPr sz="1670"/>
            </a:lvl6pPr>
            <a:lvl7pPr marL="2239451" indent="0">
              <a:buNone/>
              <a:defRPr sz="1670"/>
            </a:lvl7pPr>
            <a:lvl8pPr marL="2612693" indent="0">
              <a:buNone/>
              <a:defRPr sz="1670"/>
            </a:lvl8pPr>
            <a:lvl9pPr marL="2985935" indent="0">
              <a:buNone/>
              <a:defRPr sz="1670"/>
            </a:lvl9pPr>
          </a:lstStyle>
          <a:p>
            <a:r>
              <a:rPr lang="en-US"/>
              <a:t>Click icon to add picture</a:t>
            </a:r>
          </a:p>
        </p:txBody>
      </p:sp>
      <p:sp>
        <p:nvSpPr>
          <p:cNvPr id="4" name="Text Placeholder 3"/>
          <p:cNvSpPr>
            <a:spLocks noGrp="1"/>
          </p:cNvSpPr>
          <p:nvPr>
            <p:ph type="body" sz="half" idx="2"/>
          </p:nvPr>
        </p:nvSpPr>
        <p:spPr>
          <a:xfrm>
            <a:off x="609601" y="5715000"/>
            <a:ext cx="10871201" cy="457200"/>
          </a:xfrm>
        </p:spPr>
        <p:txBody>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1BB724E-5C7B-4F13-8603-EB38D56B7AE1}" type="slidenum">
              <a:rPr lang="en-US" smtClean="0"/>
              <a:pPr/>
              <a:t>‹#›</a:t>
            </a:fld>
            <a:endParaRPr lang="en-US"/>
          </a:p>
        </p:txBody>
      </p:sp>
      <p:sp>
        <p:nvSpPr>
          <p:cNvPr id="8" name="Title 7"/>
          <p:cNvSpPr>
            <a:spLocks noGrp="1"/>
          </p:cNvSpPr>
          <p:nvPr>
            <p:ph type="title"/>
          </p:nvPr>
        </p:nvSpPr>
        <p:spPr>
          <a:xfrm>
            <a:off x="609601" y="4953000"/>
            <a:ext cx="10871201" cy="762000"/>
          </a:xfrm>
        </p:spPr>
        <p:txBody>
          <a:bodyPr anchor="t">
            <a:normAutofit/>
          </a:bodyPr>
          <a:lstStyle>
            <a:lvl1pPr>
              <a:defRPr sz="2612"/>
            </a:lvl1pPr>
          </a:lstStyle>
          <a:p>
            <a:r>
              <a:rPr lang="en-US"/>
              <a:t>Click to edit Master title style</a:t>
            </a:r>
            <a:endParaRPr lang="en-US" dirty="0"/>
          </a:p>
        </p:txBody>
      </p:sp>
      <p:sp>
        <p:nvSpPr>
          <p:cNvPr id="10" name="Rectangle 9"/>
          <p:cNvSpPr/>
          <p:nvPr/>
        </p:nvSpPr>
        <p:spPr>
          <a:xfrm>
            <a:off x="12001499" y="0"/>
            <a:ext cx="190502"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52088436"/>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99" y="152718"/>
            <a:ext cx="11379200" cy="609282"/>
          </a:xfrm>
          <a:prstGeom prst="rect">
            <a:avLst/>
          </a:prstGeom>
        </p:spPr>
        <p:txBody>
          <a:bodyPr vert="horz" lIns="102870" tIns="51435" rIns="102870" bIns="51435"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599" y="1066801"/>
            <a:ext cx="11176000" cy="5059363"/>
          </a:xfrm>
          <a:prstGeom prst="rect">
            <a:avLst/>
          </a:prstGeom>
        </p:spPr>
        <p:txBody>
          <a:bodyPr vert="horz" lIns="102870" tIns="51435" rIns="102870" bIns="5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42400" y="6438904"/>
            <a:ext cx="1625600" cy="342900"/>
          </a:xfrm>
          <a:prstGeom prst="rect">
            <a:avLst/>
          </a:prstGeom>
        </p:spPr>
        <p:txBody>
          <a:bodyPr vert="horz" lIns="102870" tIns="51435" rIns="102870" bIns="0" rtlCol="0" anchor="b"/>
          <a:lstStyle>
            <a:lvl1pPr algn="l">
              <a:defRPr sz="1016" b="1">
                <a:solidFill>
                  <a:schemeClr val="tx1"/>
                </a:solidFill>
              </a:defRPr>
            </a:lvl1pPr>
          </a:lstStyle>
          <a:p>
            <a:endParaRPr lang="en-US" dirty="0"/>
          </a:p>
        </p:txBody>
      </p:sp>
      <p:sp>
        <p:nvSpPr>
          <p:cNvPr id="5" name="Footer Placeholder 4"/>
          <p:cNvSpPr>
            <a:spLocks noGrp="1"/>
          </p:cNvSpPr>
          <p:nvPr>
            <p:ph type="ftr" sz="quarter" idx="3"/>
          </p:nvPr>
        </p:nvSpPr>
        <p:spPr>
          <a:xfrm>
            <a:off x="609601" y="6477001"/>
            <a:ext cx="7416800" cy="299720"/>
          </a:xfrm>
          <a:prstGeom prst="rect">
            <a:avLst/>
          </a:prstGeom>
        </p:spPr>
        <p:txBody>
          <a:bodyPr vert="horz" lIns="102870" tIns="51435" rIns="102870" bIns="51435" rtlCol="0" anchor="t"/>
          <a:lstStyle>
            <a:lvl1pPr algn="l">
              <a:defRPr sz="1161" b="1">
                <a:solidFill>
                  <a:schemeClr val="tx1"/>
                </a:solidFill>
                <a:latin typeface="Arial Narrow" panose="020B0606020202030204" pitchFamily="34" charset="0"/>
              </a:defRPr>
            </a:lvl1pPr>
          </a:lstStyle>
          <a:p>
            <a:r>
              <a:rPr lang="en-US"/>
              <a:t>INDIAN INSTITUTE OF TECHNOLOGY KHARAGPUR</a:t>
            </a:r>
            <a:endParaRPr lang="en-US" dirty="0"/>
          </a:p>
        </p:txBody>
      </p:sp>
      <p:sp>
        <p:nvSpPr>
          <p:cNvPr id="6" name="Slide Number Placeholder 5"/>
          <p:cNvSpPr>
            <a:spLocks noGrp="1"/>
          </p:cNvSpPr>
          <p:nvPr>
            <p:ph type="sldNum" sz="quarter" idx="4"/>
          </p:nvPr>
        </p:nvSpPr>
        <p:spPr>
          <a:xfrm rot="16200000">
            <a:off x="11381740" y="6276342"/>
            <a:ext cx="706120" cy="304801"/>
          </a:xfrm>
          <a:prstGeom prst="rect">
            <a:avLst/>
          </a:prstGeom>
        </p:spPr>
        <p:txBody>
          <a:bodyPr vert="horz" lIns="102870" tIns="51435" rIns="102870" bIns="51435" rtlCol="0" anchor="ctr"/>
          <a:lstStyle>
            <a:lvl1pPr algn="l">
              <a:defRPr sz="1670" b="1">
                <a:solidFill>
                  <a:schemeClr val="tx2"/>
                </a:solidFill>
              </a:defRPr>
            </a:lvl1pPr>
          </a:lstStyle>
          <a:p>
            <a:fld id="{8E26F848-1C58-4407-BBFB-7DABE0100A52}" type="slidenum">
              <a:rPr lang="en-US" smtClean="0"/>
              <a:pPr/>
              <a:t>‹#›</a:t>
            </a:fld>
            <a:endParaRPr lang="en-US"/>
          </a:p>
        </p:txBody>
      </p:sp>
      <p:sp>
        <p:nvSpPr>
          <p:cNvPr id="7" name="Rectangle 6"/>
          <p:cNvSpPr/>
          <p:nvPr/>
        </p:nvSpPr>
        <p:spPr>
          <a:xfrm>
            <a:off x="12001499" y="0"/>
            <a:ext cx="190502"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8" name="Rectangle 7"/>
          <p:cNvSpPr/>
          <p:nvPr/>
        </p:nvSpPr>
        <p:spPr>
          <a:xfrm>
            <a:off x="12001499" y="1066800"/>
            <a:ext cx="190502"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9" name="Rectangle 8"/>
          <p:cNvSpPr/>
          <p:nvPr/>
        </p:nvSpPr>
        <p:spPr>
          <a:xfrm>
            <a:off x="1" y="12700"/>
            <a:ext cx="4064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 y="1066800"/>
            <a:ext cx="406401" cy="580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4833630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dissolve/>
  </p:transition>
  <p:hf hdr="0" dt="0"/>
  <p:txStyles>
    <p:title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p:titleStyle>
    <p:bodyStyle>
      <a:lvl1pPr marL="0" indent="0" algn="l" defTabSz="746484" rtl="0" eaLnBrk="1" latinLnBrk="0" hangingPunct="1">
        <a:spcBef>
          <a:spcPct val="20000"/>
        </a:spcBef>
        <a:spcAft>
          <a:spcPts val="490"/>
        </a:spcAft>
        <a:buFont typeface="Arial" pitchFamily="34" charset="0"/>
        <a:buNone/>
        <a:defRPr sz="1670" b="1" kern="1200">
          <a:solidFill>
            <a:schemeClr val="tx1"/>
          </a:solidFill>
          <a:latin typeface="Arial Narrow" panose="020B0606020202030204" pitchFamily="34" charset="0"/>
          <a:ea typeface="+mn-ea"/>
          <a:cs typeface="+mn-cs"/>
        </a:defRPr>
      </a:lvl1pPr>
      <a:lvl2pPr marL="373242" indent="-149296" algn="l" defTabSz="746484" rtl="0" eaLnBrk="1" latinLnBrk="0" hangingPunct="1">
        <a:spcBef>
          <a:spcPct val="20000"/>
        </a:spcBef>
        <a:buClr>
          <a:schemeClr val="tx2"/>
        </a:buClr>
        <a:buFont typeface="Arial" pitchFamily="34" charset="0"/>
        <a:buChar char="•"/>
        <a:defRPr sz="1670" b="1" kern="1200">
          <a:solidFill>
            <a:srgbClr val="002060"/>
          </a:solidFill>
          <a:latin typeface="Arial Narrow" panose="020B0606020202030204" pitchFamily="34" charset="0"/>
          <a:ea typeface="+mn-ea"/>
          <a:cs typeface="+mn-cs"/>
        </a:defRPr>
      </a:lvl2pPr>
      <a:lvl3pPr marL="933104" indent="-186621" algn="l" defTabSz="746484" rtl="0" eaLnBrk="1" latinLnBrk="0" hangingPunct="1">
        <a:spcBef>
          <a:spcPct val="20000"/>
        </a:spcBef>
        <a:buClr>
          <a:schemeClr val="tx2"/>
        </a:buClr>
        <a:buFont typeface="Arial" pitchFamily="34" charset="0"/>
        <a:buChar char="•"/>
        <a:defRPr sz="1670" b="1" kern="1200">
          <a:solidFill>
            <a:srgbClr val="C00000"/>
          </a:solidFill>
          <a:latin typeface="Arial Narrow" panose="020B0606020202030204" pitchFamily="34" charset="0"/>
          <a:ea typeface="+mn-ea"/>
          <a:cs typeface="+mn-cs"/>
        </a:defRPr>
      </a:lvl3pPr>
      <a:lvl4pPr marL="1306347" indent="-186621" algn="l" defTabSz="746484" rtl="0" eaLnBrk="1" latinLnBrk="0" hangingPunct="1">
        <a:spcBef>
          <a:spcPct val="20000"/>
        </a:spcBef>
        <a:buClr>
          <a:schemeClr val="tx2"/>
        </a:buClr>
        <a:buFont typeface="Arial" pitchFamily="34" charset="0"/>
        <a:buChar char="•"/>
        <a:defRPr sz="1670" b="1" kern="1200">
          <a:solidFill>
            <a:srgbClr val="7030A0"/>
          </a:solidFill>
          <a:latin typeface="Arial Narrow" panose="020B0606020202030204" pitchFamily="34" charset="0"/>
          <a:ea typeface="+mn-ea"/>
          <a:cs typeface="+mn-cs"/>
        </a:defRPr>
      </a:lvl4pPr>
      <a:lvl5pPr marL="1679589" indent="-186621" algn="l" defTabSz="746484" rtl="0" eaLnBrk="1" latinLnBrk="0" hangingPunct="1">
        <a:spcBef>
          <a:spcPct val="20000"/>
        </a:spcBef>
        <a:buClr>
          <a:schemeClr val="tx2"/>
        </a:buClr>
        <a:buFont typeface="Arial" pitchFamily="34" charset="0"/>
        <a:buChar char="•"/>
        <a:defRPr sz="1670" b="1" kern="1200" baseline="0">
          <a:solidFill>
            <a:schemeClr val="tx1"/>
          </a:solidFill>
          <a:latin typeface="Arial Narrow" panose="020B0606020202030204" pitchFamily="34" charset="0"/>
          <a:ea typeface="+mn-ea"/>
          <a:cs typeface="+mn-cs"/>
        </a:defRPr>
      </a:lvl5pPr>
      <a:lvl6pPr marL="2052831"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6pPr>
      <a:lvl7pPr marL="2426072"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7pPr>
      <a:lvl8pPr marL="2799314"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8pPr>
      <a:lvl9pPr marL="3172556"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9pPr>
    </p:bodyStyle>
    <p:otherStyle>
      <a:defPPr>
        <a:defRPr lang="en-US"/>
      </a:defPPr>
      <a:lvl1pPr marL="0" algn="l" defTabSz="746484" rtl="0" eaLnBrk="1" latinLnBrk="0" hangingPunct="1">
        <a:defRPr sz="1451" kern="1200">
          <a:solidFill>
            <a:schemeClr val="tx1"/>
          </a:solidFill>
          <a:latin typeface="+mn-lt"/>
          <a:ea typeface="+mn-ea"/>
          <a:cs typeface="+mn-cs"/>
        </a:defRPr>
      </a:lvl1pPr>
      <a:lvl2pPr marL="373242" algn="l" defTabSz="746484" rtl="0" eaLnBrk="1" latinLnBrk="0" hangingPunct="1">
        <a:defRPr sz="1451" kern="1200">
          <a:solidFill>
            <a:schemeClr val="tx1"/>
          </a:solidFill>
          <a:latin typeface="+mn-lt"/>
          <a:ea typeface="+mn-ea"/>
          <a:cs typeface="+mn-cs"/>
        </a:defRPr>
      </a:lvl2pPr>
      <a:lvl3pPr marL="746484" algn="l" defTabSz="746484" rtl="0" eaLnBrk="1" latinLnBrk="0" hangingPunct="1">
        <a:defRPr sz="1451" kern="1200">
          <a:solidFill>
            <a:schemeClr val="tx1"/>
          </a:solidFill>
          <a:latin typeface="+mn-lt"/>
          <a:ea typeface="+mn-ea"/>
          <a:cs typeface="+mn-cs"/>
        </a:defRPr>
      </a:lvl3pPr>
      <a:lvl4pPr marL="1119725" algn="l" defTabSz="746484" rtl="0" eaLnBrk="1" latinLnBrk="0" hangingPunct="1">
        <a:defRPr sz="1451" kern="1200">
          <a:solidFill>
            <a:schemeClr val="tx1"/>
          </a:solidFill>
          <a:latin typeface="+mn-lt"/>
          <a:ea typeface="+mn-ea"/>
          <a:cs typeface="+mn-cs"/>
        </a:defRPr>
      </a:lvl4pPr>
      <a:lvl5pPr marL="1492968" algn="l" defTabSz="746484" rtl="0" eaLnBrk="1" latinLnBrk="0" hangingPunct="1">
        <a:defRPr sz="1451" kern="1200">
          <a:solidFill>
            <a:schemeClr val="tx1"/>
          </a:solidFill>
          <a:latin typeface="+mn-lt"/>
          <a:ea typeface="+mn-ea"/>
          <a:cs typeface="+mn-cs"/>
        </a:defRPr>
      </a:lvl5pPr>
      <a:lvl6pPr marL="1866210" algn="l" defTabSz="746484" rtl="0" eaLnBrk="1" latinLnBrk="0" hangingPunct="1">
        <a:defRPr sz="1451" kern="1200">
          <a:solidFill>
            <a:schemeClr val="tx1"/>
          </a:solidFill>
          <a:latin typeface="+mn-lt"/>
          <a:ea typeface="+mn-ea"/>
          <a:cs typeface="+mn-cs"/>
        </a:defRPr>
      </a:lvl6pPr>
      <a:lvl7pPr marL="2239451" algn="l" defTabSz="746484" rtl="0" eaLnBrk="1" latinLnBrk="0" hangingPunct="1">
        <a:defRPr sz="1451" kern="1200">
          <a:solidFill>
            <a:schemeClr val="tx1"/>
          </a:solidFill>
          <a:latin typeface="+mn-lt"/>
          <a:ea typeface="+mn-ea"/>
          <a:cs typeface="+mn-cs"/>
        </a:defRPr>
      </a:lvl7pPr>
      <a:lvl8pPr marL="2612693" algn="l" defTabSz="746484" rtl="0" eaLnBrk="1" latinLnBrk="0" hangingPunct="1">
        <a:defRPr sz="1451" kern="1200">
          <a:solidFill>
            <a:schemeClr val="tx1"/>
          </a:solidFill>
          <a:latin typeface="+mn-lt"/>
          <a:ea typeface="+mn-ea"/>
          <a:cs typeface="+mn-cs"/>
        </a:defRPr>
      </a:lvl8pPr>
      <a:lvl9pPr marL="2985935" algn="l" defTabSz="746484" rtl="0" eaLnBrk="1" latinLnBrk="0" hangingPunct="1">
        <a:defRPr sz="14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AFFCEF0-974B-42D8-B254-54EF3C648B13}" type="slidenum">
              <a:rPr lang="en-US" smtClean="0"/>
              <a:pPr/>
              <a:t>1</a:t>
            </a:fld>
            <a:endParaRPr lang="en-US"/>
          </a:p>
        </p:txBody>
      </p:sp>
      <p:sp>
        <p:nvSpPr>
          <p:cNvPr id="6" name="Content Placeholder 5"/>
          <p:cNvSpPr>
            <a:spLocks noGrp="1"/>
          </p:cNvSpPr>
          <p:nvPr>
            <p:ph idx="1"/>
          </p:nvPr>
        </p:nvSpPr>
        <p:spPr/>
        <p:txBody>
          <a:bodyPr>
            <a:normAutofit/>
          </a:bodyPr>
          <a:lstStyle/>
          <a:p>
            <a:r>
              <a:rPr lang="en-IN" sz="4800" dirty="0"/>
              <a:t>            Wave and Traversal Algorithms</a:t>
            </a:r>
            <a:br>
              <a:rPr lang="en-IN" sz="4800" dirty="0"/>
            </a:br>
            <a:br>
              <a:rPr lang="en-IN" sz="4800" b="0" dirty="0"/>
            </a:br>
            <a:endParaRPr lang="en-IN" sz="4800" b="0" dirty="0"/>
          </a:p>
          <a:p>
            <a:br>
              <a:rPr lang="en-IN" sz="4800" b="0" dirty="0"/>
            </a:br>
            <a:br>
              <a:rPr lang="en-IN" sz="4800" b="0" dirty="0"/>
            </a:br>
            <a:endParaRPr lang="en-IN" sz="4800" b="0" dirty="0"/>
          </a:p>
        </p:txBody>
      </p:sp>
      <p:sp>
        <p:nvSpPr>
          <p:cNvPr id="8" name="TextBox 7"/>
          <p:cNvSpPr txBox="1"/>
          <p:nvPr/>
        </p:nvSpPr>
        <p:spPr>
          <a:xfrm>
            <a:off x="2524100" y="3143248"/>
            <a:ext cx="6684843" cy="1569660"/>
          </a:xfrm>
          <a:prstGeom prst="rect">
            <a:avLst/>
          </a:prstGeom>
          <a:noFill/>
        </p:spPr>
        <p:txBody>
          <a:bodyPr wrap="none" rtlCol="0">
            <a:spAutoFit/>
          </a:bodyPr>
          <a:lstStyle/>
          <a:p>
            <a:r>
              <a:rPr lang="en-IN" sz="2400" b="0" dirty="0"/>
              <a:t>Slides: Edited from slides of  Prof. </a:t>
            </a:r>
            <a:r>
              <a:rPr lang="en-IN" sz="2400" b="0" dirty="0" err="1"/>
              <a:t>Pallabh</a:t>
            </a:r>
            <a:r>
              <a:rPr lang="en-IN" sz="2400" b="0" dirty="0"/>
              <a:t> </a:t>
            </a:r>
            <a:r>
              <a:rPr lang="en-IN" sz="2400" b="0" dirty="0" err="1"/>
              <a:t>Dasgupta</a:t>
            </a:r>
            <a:br>
              <a:rPr lang="en-IN" sz="2400" b="0" dirty="0"/>
            </a:br>
            <a:br>
              <a:rPr lang="en-IN" sz="2400" b="0" dirty="0"/>
            </a:br>
            <a:r>
              <a:rPr lang="en-IN" sz="2400" b="0" dirty="0"/>
              <a:t>Content:    Distributed Algorithms by Gerald Tel</a:t>
            </a:r>
            <a:br>
              <a:rPr lang="en-IN" sz="2400" b="0" dirty="0"/>
            </a:br>
            <a:r>
              <a:rPr lang="en-IN" sz="2400" b="0" dirty="0"/>
              <a:t>  Chapter 6::    6.2.3,     6.2.4,    6.4.1,     6.4.2</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3" name="Content Placeholder 2"/>
          <p:cNvSpPr>
            <a:spLocks noGrp="1"/>
          </p:cNvSpPr>
          <p:nvPr>
            <p:ph idx="1"/>
          </p:nvPr>
        </p:nvSpPr>
        <p:spPr/>
        <p:txBody>
          <a:bodyPr>
            <a:normAutofit/>
          </a:bodyPr>
          <a:lstStyle/>
          <a:p>
            <a:r>
              <a:rPr lang="en-IN" sz="2800" b="0" dirty="0"/>
              <a:t>Why is a token returned back immediately if it has come via an unused neighbour?</a:t>
            </a:r>
            <a:br>
              <a:rPr lang="en-IN" sz="2800" b="0" dirty="0"/>
            </a:br>
            <a:r>
              <a:rPr lang="en-IN" sz="2800" b="0" dirty="0"/>
              <a:t>Line: </a:t>
            </a:r>
            <a:r>
              <a:rPr lang="en-US" sz="2800" b="0" dirty="0">
                <a:sym typeface="Symbol" panose="05050102010706020507" pitchFamily="18" charset="2"/>
              </a:rPr>
              <a:t> “if </a:t>
            </a:r>
            <a:r>
              <a:rPr lang="en-US" sz="2800" b="0" i="1" dirty="0" err="1">
                <a:sym typeface="Symbol" panose="05050102010706020507" pitchFamily="18" charset="2"/>
              </a:rPr>
              <a:t>father</a:t>
            </a:r>
            <a:r>
              <a:rPr lang="en-US" sz="2800" b="0" i="1" baseline="-25000" dirty="0" err="1">
                <a:sym typeface="Symbol" panose="05050102010706020507" pitchFamily="18" charset="2"/>
              </a:rPr>
              <a:t>p</a:t>
            </a:r>
            <a:r>
              <a:rPr lang="en-US" sz="2800" b="0" i="1" dirty="0">
                <a:sym typeface="Symbol" panose="05050102010706020507" pitchFamily="18" charset="2"/>
              </a:rPr>
              <a:t> </a:t>
            </a:r>
            <a:r>
              <a:rPr lang="en-US" sz="2800" b="0" dirty="0">
                <a:sym typeface="Symbol" panose="05050102010706020507" pitchFamily="18" charset="2"/>
              </a:rPr>
              <a:t> </a:t>
            </a:r>
            <a:r>
              <a:rPr lang="en-US" sz="2800" b="0" i="1" dirty="0">
                <a:sym typeface="Symbol" panose="05050102010706020507" pitchFamily="18" charset="2"/>
              </a:rPr>
              <a:t>q</a:t>
            </a:r>
            <a:r>
              <a:rPr lang="en-US" sz="2800" b="0" i="1" baseline="-25000" dirty="0">
                <a:sym typeface="Symbol" panose="05050102010706020507" pitchFamily="18" charset="2"/>
              </a:rPr>
              <a:t>0</a:t>
            </a:r>
            <a:r>
              <a:rPr lang="en-US" sz="2800" b="0" dirty="0">
                <a:sym typeface="Symbol" panose="05050102010706020507" pitchFamily="18" charset="2"/>
              </a:rPr>
              <a:t>  </a:t>
            </a:r>
            <a:r>
              <a:rPr lang="en-US" sz="2800" b="0" i="1" dirty="0" err="1">
                <a:sym typeface="Symbol" panose="05050102010706020507" pitchFamily="18" charset="2"/>
              </a:rPr>
              <a:t>used</a:t>
            </a:r>
            <a:r>
              <a:rPr lang="en-US" sz="2800" b="0" i="1" baseline="-25000" dirty="0" err="1">
                <a:sym typeface="Symbol" panose="05050102010706020507" pitchFamily="18" charset="2"/>
              </a:rPr>
              <a:t>p</a:t>
            </a:r>
            <a:r>
              <a:rPr lang="en-US" sz="2800" b="0" dirty="0">
                <a:sym typeface="Symbol" panose="05050102010706020507" pitchFamily="18" charset="2"/>
              </a:rPr>
              <a:t>[</a:t>
            </a:r>
            <a:r>
              <a:rPr lang="en-US" sz="2800" b="0" i="1" dirty="0">
                <a:sym typeface="Symbol" panose="05050102010706020507" pitchFamily="18" charset="2"/>
              </a:rPr>
              <a:t>q</a:t>
            </a:r>
            <a:r>
              <a:rPr lang="en-US" sz="2800" b="0" baseline="-25000" dirty="0">
                <a:sym typeface="Symbol" panose="05050102010706020507" pitchFamily="18" charset="2"/>
              </a:rPr>
              <a:t>0</a:t>
            </a:r>
            <a:r>
              <a:rPr lang="en-US" sz="2800" b="0" dirty="0">
                <a:sym typeface="Symbol" panose="05050102010706020507" pitchFamily="18" charset="2"/>
              </a:rPr>
              <a:t>]   then </a:t>
            </a:r>
            <a:r>
              <a:rPr lang="en-US" sz="2800" b="0" i="1" dirty="0">
                <a:sym typeface="Symbol" panose="05050102010706020507" pitchFamily="18" charset="2"/>
              </a:rPr>
              <a:t>q = q</a:t>
            </a:r>
            <a:r>
              <a:rPr lang="en-US" sz="2800" b="0" i="1" baseline="-25000" dirty="0">
                <a:sym typeface="Symbol" panose="05050102010706020507" pitchFamily="18" charset="2"/>
              </a:rPr>
              <a:t>0</a:t>
            </a:r>
            <a:r>
              <a:rPr lang="en-US" sz="2800" b="0" i="1" dirty="0">
                <a:sym typeface="Symbol" panose="05050102010706020507" pitchFamily="18" charset="2"/>
              </a:rPr>
              <a:t>”</a:t>
            </a:r>
            <a:br>
              <a:rPr lang="en-IN" sz="2800" b="0" dirty="0"/>
            </a:br>
            <a:endParaRPr lang="en-IN" sz="2800" b="0" dirty="0"/>
          </a:p>
          <a:p>
            <a:r>
              <a:rPr lang="en-IN" sz="2800" b="0" dirty="0"/>
              <a:t>How many steps does the token take? </a:t>
            </a:r>
            <a:br>
              <a:rPr lang="en-IN" sz="2800" b="0" dirty="0"/>
            </a:br>
            <a:endParaRPr lang="en-IN" sz="2800" b="0" dirty="0"/>
          </a:p>
          <a:p>
            <a:r>
              <a:rPr lang="en-IN" sz="2800" b="0" dirty="0"/>
              <a:t>Consider a clique: Out of the 2|E| =2n</a:t>
            </a:r>
            <a:r>
              <a:rPr lang="en-IN" sz="2800" b="0" baseline="30000" dirty="0"/>
              <a:t>2</a:t>
            </a:r>
            <a:r>
              <a:rPr lang="en-IN" sz="2800" b="0" dirty="0"/>
              <a:t> edges, in how many steps, does the algorithm actually visit all nodes? –how many tree edges are there?</a:t>
            </a:r>
            <a:br>
              <a:rPr lang="en-IN" sz="2800" b="0" dirty="0"/>
            </a:br>
            <a:endParaRPr lang="en-IN" sz="2800" b="0" dirty="0"/>
          </a:p>
          <a:p>
            <a:endParaRPr lang="en-IN" sz="2800" b="0" dirty="0"/>
          </a:p>
        </p:txBody>
      </p:sp>
      <p:sp>
        <p:nvSpPr>
          <p:cNvPr id="5" name="Slide Number Placeholder 4"/>
          <p:cNvSpPr>
            <a:spLocks noGrp="1"/>
          </p:cNvSpPr>
          <p:nvPr>
            <p:ph type="sldNum" sz="quarter" idx="12"/>
          </p:nvPr>
        </p:nvSpPr>
        <p:spPr/>
        <p:txBody>
          <a:bodyPr/>
          <a:lstStyle/>
          <a:p>
            <a:fld id="{7AFFCEF0-974B-42D8-B254-54EF3C648B13}" type="slidenum">
              <a:rPr lang="en-US" smtClean="0"/>
              <a:pPr/>
              <a:t>10</a:t>
            </a:fld>
            <a:endParaRPr lang="en-US"/>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t>Classical Depth-first Search Algorithm</a:t>
            </a:r>
          </a:p>
        </p:txBody>
      </p:sp>
      <p:sp>
        <p:nvSpPr>
          <p:cNvPr id="245763" name="Rectangle 3"/>
          <p:cNvSpPr>
            <a:spLocks noGrp="1" noChangeArrowheads="1"/>
          </p:cNvSpPr>
          <p:nvPr>
            <p:ph idx="1"/>
          </p:nvPr>
        </p:nvSpPr>
        <p:spPr>
          <a:xfrm>
            <a:off x="914400" y="1447800"/>
            <a:ext cx="10134600" cy="2209800"/>
          </a:xfrm>
        </p:spPr>
        <p:txBody>
          <a:bodyPr>
            <a:noAutofit/>
          </a:bodyPr>
          <a:lstStyle/>
          <a:p>
            <a:pPr marL="342900" indent="-342900">
              <a:buFont typeface="Wingdings" panose="05000000000000000000" pitchFamily="2" charset="2"/>
              <a:buChar char="§"/>
            </a:pPr>
            <a:r>
              <a:rPr lang="en-US" sz="2800" b="0" dirty="0"/>
              <a:t>Distributed DFS terminates when the initiator gets the token back</a:t>
            </a:r>
            <a:br>
              <a:rPr lang="en-US" sz="2800" b="0" dirty="0"/>
            </a:br>
            <a:endParaRPr lang="en-US" sz="2800" b="0" dirty="0"/>
          </a:p>
          <a:p>
            <a:pPr marL="342900" indent="-342900">
              <a:buFont typeface="Wingdings" panose="05000000000000000000" pitchFamily="2" charset="2"/>
              <a:buChar char="§"/>
            </a:pPr>
            <a:r>
              <a:rPr lang="en-US" sz="2800" b="0" dirty="0"/>
              <a:t>The classical depth-first search algorithm computes a depth-first search spanning tree using 2|E| messages and 2|E| time units</a:t>
            </a:r>
            <a:br>
              <a:rPr lang="en-US" sz="2800" b="0" dirty="0"/>
            </a:br>
            <a:endParaRPr lang="en-US" sz="2800" b="0" dirty="0"/>
          </a:p>
          <a:p>
            <a:pPr marL="342900" indent="-342900">
              <a:buFont typeface="Wingdings" panose="05000000000000000000" pitchFamily="2" charset="2"/>
              <a:buChar char="§"/>
            </a:pPr>
            <a:r>
              <a:rPr lang="en-US" sz="2800" b="0" dirty="0"/>
              <a:t>Because along every edge the token goes once in one direction and once back</a:t>
            </a:r>
          </a:p>
        </p:txBody>
      </p:sp>
      <p:sp>
        <p:nvSpPr>
          <p:cNvPr id="3" name="Slide Number Placeholder 2"/>
          <p:cNvSpPr>
            <a:spLocks noGrp="1"/>
          </p:cNvSpPr>
          <p:nvPr>
            <p:ph type="sldNum" sz="quarter" idx="12"/>
          </p:nvPr>
        </p:nvSpPr>
        <p:spPr/>
        <p:txBody>
          <a:bodyPr/>
          <a:lstStyle/>
          <a:p>
            <a:fld id="{7AFFCEF0-974B-42D8-B254-54EF3C648B13}"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dirty="0" err="1"/>
              <a:t>Awerbuch’s</a:t>
            </a:r>
            <a:r>
              <a:rPr lang="en-US" dirty="0"/>
              <a:t> DFS Algorithm</a:t>
            </a:r>
          </a:p>
        </p:txBody>
      </p:sp>
      <p:sp>
        <p:nvSpPr>
          <p:cNvPr id="246787" name="Rectangle 3"/>
          <p:cNvSpPr>
            <a:spLocks noGrp="1" noChangeArrowheads="1"/>
          </p:cNvSpPr>
          <p:nvPr>
            <p:ph idx="1"/>
          </p:nvPr>
        </p:nvSpPr>
        <p:spPr>
          <a:xfrm>
            <a:off x="762000" y="838200"/>
            <a:ext cx="10668000" cy="5486401"/>
          </a:xfrm>
        </p:spPr>
        <p:txBody>
          <a:bodyPr>
            <a:noAutofit/>
          </a:bodyPr>
          <a:lstStyle/>
          <a:p>
            <a:pPr marL="342900" indent="-342900">
              <a:buFont typeface="Wingdings" panose="05000000000000000000" pitchFamily="2" charset="2"/>
              <a:buChar char="§"/>
            </a:pPr>
            <a:r>
              <a:rPr lang="en-US" sz="2400" dirty="0"/>
              <a:t>Prevents the transmission of the token through a frond (non tree) edge</a:t>
            </a:r>
          </a:p>
          <a:p>
            <a:pPr marL="342900" indent="-342900">
              <a:lnSpc>
                <a:spcPct val="40000"/>
              </a:lnSpc>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When process </a:t>
            </a:r>
            <a:r>
              <a:rPr lang="en-US" sz="2400" i="1" dirty="0"/>
              <a:t>p</a:t>
            </a:r>
            <a:r>
              <a:rPr lang="en-US" sz="2400" dirty="0"/>
              <a:t> is first visited by the token </a:t>
            </a:r>
          </a:p>
          <a:p>
            <a:pPr lvl="2">
              <a:buClr>
                <a:srgbClr val="000099"/>
              </a:buClr>
              <a:buFont typeface="Arial Narrow" panose="020B0606020202030204" pitchFamily="34" charset="0"/>
              <a:buChar char="–"/>
            </a:pPr>
            <a:r>
              <a:rPr lang="en-US" sz="2400" i="1" dirty="0">
                <a:solidFill>
                  <a:srgbClr val="000099"/>
                </a:solidFill>
              </a:rPr>
              <a:t>p</a:t>
            </a:r>
            <a:r>
              <a:rPr lang="en-US" sz="2400" dirty="0">
                <a:solidFill>
                  <a:srgbClr val="000099"/>
                </a:solidFill>
              </a:rPr>
              <a:t> informs each neighbor </a:t>
            </a:r>
            <a:r>
              <a:rPr lang="en-US" sz="2400" i="1" dirty="0">
                <a:solidFill>
                  <a:srgbClr val="000099"/>
                </a:solidFill>
              </a:rPr>
              <a:t>r,</a:t>
            </a:r>
            <a:r>
              <a:rPr lang="en-US" sz="2400" dirty="0">
                <a:solidFill>
                  <a:srgbClr val="000099"/>
                </a:solidFill>
              </a:rPr>
              <a:t> except its father, of the visit by sending a </a:t>
            </a:r>
            <a:r>
              <a:rPr lang="en-US" sz="2400" dirty="0">
                <a:solidFill>
                  <a:srgbClr val="000099"/>
                </a:solidFill>
                <a:sym typeface="Symbol" panose="05050102010706020507" pitchFamily="18" charset="2"/>
              </a:rPr>
              <a:t></a:t>
            </a:r>
            <a:r>
              <a:rPr lang="en-US" sz="2400" dirty="0" err="1">
                <a:solidFill>
                  <a:srgbClr val="000099"/>
                </a:solidFill>
                <a:sym typeface="Symbol" panose="05050102010706020507" pitchFamily="18" charset="2"/>
              </a:rPr>
              <a:t>vis</a:t>
            </a:r>
            <a:r>
              <a:rPr lang="en-US" sz="2400" dirty="0">
                <a:solidFill>
                  <a:srgbClr val="000099"/>
                </a:solidFill>
                <a:sym typeface="Symbol" panose="05050102010706020507" pitchFamily="18" charset="2"/>
              </a:rPr>
              <a:t> message to </a:t>
            </a:r>
            <a:r>
              <a:rPr lang="en-US" sz="2400" i="1" dirty="0">
                <a:solidFill>
                  <a:srgbClr val="000099"/>
                </a:solidFill>
                <a:sym typeface="Symbol" panose="05050102010706020507" pitchFamily="18" charset="2"/>
              </a:rPr>
              <a:t>r</a:t>
            </a:r>
            <a:endParaRPr lang="en-US" sz="2400" dirty="0">
              <a:solidFill>
                <a:srgbClr val="000099"/>
              </a:solidFill>
              <a:sym typeface="Symbol" panose="05050102010706020507" pitchFamily="18" charset="2"/>
            </a:endParaRPr>
          </a:p>
          <a:p>
            <a:pPr lvl="2">
              <a:buClr>
                <a:srgbClr val="000099"/>
              </a:buClr>
              <a:buFont typeface="Arial Narrow" panose="020B0606020202030204" pitchFamily="34" charset="0"/>
              <a:buChar char="–"/>
            </a:pPr>
            <a:r>
              <a:rPr lang="en-US" sz="2400" dirty="0">
                <a:solidFill>
                  <a:srgbClr val="000099"/>
                </a:solidFill>
                <a:sym typeface="Symbol" panose="05050102010706020507" pitchFamily="18" charset="2"/>
              </a:rPr>
              <a:t>The forwarding of the token is suspended until </a:t>
            </a:r>
            <a:r>
              <a:rPr lang="en-US" sz="2400" i="1" dirty="0">
                <a:solidFill>
                  <a:srgbClr val="000099"/>
                </a:solidFill>
                <a:sym typeface="Symbol" panose="05050102010706020507" pitchFamily="18" charset="2"/>
              </a:rPr>
              <a:t>p</a:t>
            </a:r>
            <a:r>
              <a:rPr lang="en-US" sz="2400" dirty="0">
                <a:solidFill>
                  <a:srgbClr val="000099"/>
                </a:solidFill>
                <a:sym typeface="Symbol" panose="05050102010706020507" pitchFamily="18" charset="2"/>
              </a:rPr>
              <a:t> has received an </a:t>
            </a:r>
            <a:r>
              <a:rPr lang="en-US" sz="2400" dirty="0" err="1">
                <a:solidFill>
                  <a:srgbClr val="000099"/>
                </a:solidFill>
                <a:sym typeface="Symbol" panose="05050102010706020507" pitchFamily="18" charset="2"/>
              </a:rPr>
              <a:t>ack</a:t>
            </a:r>
            <a:r>
              <a:rPr lang="en-US" sz="2400" dirty="0">
                <a:solidFill>
                  <a:srgbClr val="000099"/>
                </a:solidFill>
                <a:sym typeface="Symbol" panose="05050102010706020507" pitchFamily="18" charset="2"/>
              </a:rPr>
              <a:t> message from each neighbor</a:t>
            </a:r>
          </a:p>
          <a:p>
            <a:pPr>
              <a:lnSpc>
                <a:spcPct val="30000"/>
              </a:lnSpc>
            </a:pPr>
            <a:endParaRPr lang="en-US" sz="2400" dirty="0">
              <a:sym typeface="Symbol" panose="05050102010706020507" pitchFamily="18" charset="2"/>
            </a:endParaRPr>
          </a:p>
          <a:p>
            <a:pPr marL="342900" indent="-342900">
              <a:buFont typeface="Wingdings" panose="05000000000000000000" pitchFamily="2" charset="2"/>
              <a:buChar char="§"/>
            </a:pPr>
            <a:r>
              <a:rPr lang="en-US" sz="2400" dirty="0">
                <a:sym typeface="Symbol" panose="05050102010706020507" pitchFamily="18" charset="2"/>
              </a:rPr>
              <a:t>When later, the token arrives at </a:t>
            </a:r>
            <a:r>
              <a:rPr lang="en-US" sz="2400" i="1" dirty="0">
                <a:sym typeface="Symbol" panose="05050102010706020507" pitchFamily="18" charset="2"/>
              </a:rPr>
              <a:t>r</a:t>
            </a:r>
            <a:r>
              <a:rPr lang="en-US" sz="2400" dirty="0">
                <a:sym typeface="Symbol" panose="05050102010706020507" pitchFamily="18" charset="2"/>
              </a:rPr>
              <a:t>, </a:t>
            </a:r>
            <a:r>
              <a:rPr lang="en-US" sz="2400" i="1" dirty="0">
                <a:sym typeface="Symbol" panose="05050102010706020507" pitchFamily="18" charset="2"/>
              </a:rPr>
              <a:t>r </a:t>
            </a:r>
            <a:r>
              <a:rPr lang="en-US" sz="2400" dirty="0">
                <a:sym typeface="Symbol" panose="05050102010706020507" pitchFamily="18" charset="2"/>
              </a:rPr>
              <a:t>will not forward the token to </a:t>
            </a:r>
            <a:r>
              <a:rPr lang="en-US" sz="2400" i="1" dirty="0">
                <a:sym typeface="Symbol" panose="05050102010706020507" pitchFamily="18" charset="2"/>
              </a:rPr>
              <a:t>p as r is aware of the token have reached p. The token is sent to p only  if</a:t>
            </a:r>
            <a:r>
              <a:rPr lang="en-US" sz="2400" dirty="0">
                <a:sym typeface="Symbol" panose="05050102010706020507" pitchFamily="18" charset="2"/>
              </a:rPr>
              <a:t> </a:t>
            </a:r>
            <a:r>
              <a:rPr lang="en-US" sz="2400" i="1" dirty="0">
                <a:sym typeface="Symbol" panose="05050102010706020507" pitchFamily="18" charset="2"/>
              </a:rPr>
              <a:t>p </a:t>
            </a:r>
            <a:r>
              <a:rPr lang="en-US" sz="2400" dirty="0">
                <a:sym typeface="Symbol" panose="05050102010706020507" pitchFamily="18" charset="2"/>
              </a:rPr>
              <a:t>is </a:t>
            </a:r>
            <a:r>
              <a:rPr lang="en-US" sz="2400" i="1" dirty="0" err="1">
                <a:sym typeface="Symbol" panose="05050102010706020507" pitchFamily="18" charset="2"/>
              </a:rPr>
              <a:t>r</a:t>
            </a:r>
            <a:r>
              <a:rPr lang="en-US" sz="2400" dirty="0" err="1">
                <a:sym typeface="Symbol" panose="05050102010706020507" pitchFamily="18" charset="2"/>
              </a:rPr>
              <a:t>’s</a:t>
            </a:r>
            <a:r>
              <a:rPr lang="en-US" sz="2400" dirty="0">
                <a:sym typeface="Symbol" panose="05050102010706020507" pitchFamily="18" charset="2"/>
              </a:rPr>
              <a:t> father and all </a:t>
            </a:r>
            <a:r>
              <a:rPr lang="en-US" sz="2400" dirty="0" err="1">
                <a:sym typeface="Symbol" panose="05050102010706020507" pitchFamily="18" charset="2"/>
              </a:rPr>
              <a:t>neighbours</a:t>
            </a:r>
            <a:r>
              <a:rPr lang="en-US" sz="2400" dirty="0">
                <a:sym typeface="Symbol" panose="05050102010706020507" pitchFamily="18" charset="2"/>
              </a:rPr>
              <a:t> of r have been marked as used.</a:t>
            </a:r>
          </a:p>
          <a:p>
            <a:r>
              <a:rPr lang="en-US" sz="2400" dirty="0">
                <a:solidFill>
                  <a:schemeClr val="tx2"/>
                </a:solidFill>
                <a:sym typeface="Symbol" panose="05050102010706020507" pitchFamily="18" charset="2"/>
              </a:rPr>
              <a:t>Consider the clique example</a:t>
            </a:r>
          </a:p>
        </p:txBody>
      </p:sp>
      <p:sp>
        <p:nvSpPr>
          <p:cNvPr id="3" name="Slide Number Placeholder 2"/>
          <p:cNvSpPr>
            <a:spLocks noGrp="1"/>
          </p:cNvSpPr>
          <p:nvPr>
            <p:ph type="sldNum" sz="quarter" idx="12"/>
          </p:nvPr>
        </p:nvSpPr>
        <p:spPr/>
        <p:txBody>
          <a:bodyPr/>
          <a:lstStyle/>
          <a:p>
            <a:fld id="{7AFFCEF0-974B-42D8-B254-54EF3C648B13}"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800" b="0" dirty="0"/>
              <a:t>Why does a node send </a:t>
            </a:r>
            <a:r>
              <a:rPr lang="en-IN" sz="2800" b="0" dirty="0" err="1"/>
              <a:t>vis</a:t>
            </a:r>
            <a:r>
              <a:rPr lang="en-IN" sz="2800" b="0" dirty="0"/>
              <a:t> to a node from whom it has already received a vis.</a:t>
            </a:r>
            <a:br>
              <a:rPr lang="en-IN" sz="2800" b="0" dirty="0"/>
            </a:br>
            <a:r>
              <a:rPr lang="en-IN" sz="2800" b="0" dirty="0"/>
              <a:t>Node a got the token and sent </a:t>
            </a:r>
            <a:r>
              <a:rPr lang="en-IN" sz="2800" b="0" dirty="0" err="1"/>
              <a:t>vis</a:t>
            </a:r>
            <a:r>
              <a:rPr lang="en-IN" sz="2800" b="0" dirty="0"/>
              <a:t> to c. When token reaches c, then node c knows that he does not have to send the token to a.  But why does c send </a:t>
            </a:r>
            <a:r>
              <a:rPr lang="en-IN" sz="2800" b="0" dirty="0" err="1"/>
              <a:t>vis</a:t>
            </a:r>
            <a:r>
              <a:rPr lang="en-IN" sz="2800" b="0" dirty="0"/>
              <a:t> to a?</a:t>
            </a:r>
          </a:p>
          <a:p>
            <a:endParaRPr lang="en-IN" sz="2800" b="0" dirty="0"/>
          </a:p>
          <a:p>
            <a:r>
              <a:rPr lang="en-IN" sz="2800" b="0" dirty="0"/>
              <a:t>Can a visited node receive a token from a neighbour q  which is not father and not used given that the node had already sent a </a:t>
            </a:r>
            <a:r>
              <a:rPr lang="en-IN" sz="2800" b="0" dirty="0" err="1"/>
              <a:t>vis</a:t>
            </a:r>
            <a:r>
              <a:rPr lang="en-IN" sz="2800" b="0" dirty="0"/>
              <a:t> to q ?</a:t>
            </a:r>
          </a:p>
          <a:p>
            <a:endParaRPr lang="en-IN" sz="2800" b="0" dirty="0"/>
          </a:p>
        </p:txBody>
      </p:sp>
      <p:sp>
        <p:nvSpPr>
          <p:cNvPr id="5" name="Slide Number Placeholder 4"/>
          <p:cNvSpPr>
            <a:spLocks noGrp="1"/>
          </p:cNvSpPr>
          <p:nvPr>
            <p:ph type="sldNum" sz="quarter" idx="12"/>
          </p:nvPr>
        </p:nvSpPr>
        <p:spPr/>
        <p:txBody>
          <a:bodyPr/>
          <a:lstStyle/>
          <a:p>
            <a:fld id="{7AFFCEF0-974B-42D8-B254-54EF3C648B13}" type="slidenum">
              <a:rPr lang="en-US" smtClean="0"/>
              <a:pPr/>
              <a:t>13</a:t>
            </a:fld>
            <a:endParaRPr lang="en-US"/>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Why does a node send </a:t>
            </a:r>
            <a:r>
              <a:rPr lang="en-IN" dirty="0" err="1"/>
              <a:t>vis</a:t>
            </a:r>
            <a:r>
              <a:rPr lang="en-IN" dirty="0"/>
              <a:t> to a node from whom it has already received a vis.</a:t>
            </a:r>
            <a:br>
              <a:rPr lang="en-IN" dirty="0"/>
            </a:br>
            <a:r>
              <a:rPr lang="en-IN" dirty="0"/>
              <a:t>Node a got the token and sent </a:t>
            </a:r>
            <a:r>
              <a:rPr lang="en-IN" dirty="0" err="1"/>
              <a:t>vis</a:t>
            </a:r>
            <a:r>
              <a:rPr lang="en-IN" dirty="0"/>
              <a:t> to c. When token reaches c, then node c knows that he does not have to send the token to a.  But why does c send </a:t>
            </a:r>
            <a:r>
              <a:rPr lang="en-IN" dirty="0" err="1"/>
              <a:t>vis</a:t>
            </a:r>
            <a:r>
              <a:rPr lang="en-IN" dirty="0"/>
              <a:t> to a?</a:t>
            </a:r>
            <a:br>
              <a:rPr lang="en-IN" dirty="0"/>
            </a:br>
            <a:r>
              <a:rPr lang="en-IN" dirty="0"/>
              <a:t>To inform a to mark c as used so that a wont send the token to c</a:t>
            </a:r>
          </a:p>
          <a:p>
            <a:endParaRPr lang="en-IN" dirty="0"/>
          </a:p>
          <a:p>
            <a:r>
              <a:rPr lang="en-IN" dirty="0"/>
              <a:t>Can a visited node p receive a token from a neighbour q  which is not father and not used given that the node had already sent a vis to q ?</a:t>
            </a:r>
            <a:br>
              <a:rPr lang="en-IN" dirty="0"/>
            </a:br>
            <a:r>
              <a:rPr lang="en-IN" dirty="0"/>
              <a:t>No, because p being visited had received the token at some point. Then, p would have forwarded the token to someone only after receiving an ack from all its neighbours including q. so q is aware of p being its neighbour and  wont forward a token to p.</a:t>
            </a:r>
          </a:p>
        </p:txBody>
      </p:sp>
      <p:sp>
        <p:nvSpPr>
          <p:cNvPr id="5" name="Slide Number Placeholder 4"/>
          <p:cNvSpPr>
            <a:spLocks noGrp="1"/>
          </p:cNvSpPr>
          <p:nvPr>
            <p:ph type="sldNum" sz="quarter" idx="12"/>
          </p:nvPr>
        </p:nvSpPr>
        <p:spPr/>
        <p:txBody>
          <a:bodyPr/>
          <a:lstStyle/>
          <a:p>
            <a:fld id="{7AFFCEF0-974B-42D8-B254-54EF3C648B13}" type="slidenum">
              <a:rPr lang="en-US" smtClean="0"/>
              <a:pPr/>
              <a:t>14</a:t>
            </a:fld>
            <a:endParaRPr lang="en-US"/>
          </a:p>
        </p:txBody>
      </p:sp>
    </p:spTree>
    <p:extLst>
      <p:ext uri="{BB962C8B-B14F-4D97-AF65-F5344CB8AC3E}">
        <p14:creationId xmlns:p14="http://schemas.microsoft.com/office/powerpoint/2010/main" val="2982005297"/>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a:t>
            </a:r>
          </a:p>
        </p:txBody>
      </p:sp>
      <p:sp>
        <p:nvSpPr>
          <p:cNvPr id="3" name="Content Placeholder 2"/>
          <p:cNvSpPr>
            <a:spLocks noGrp="1"/>
          </p:cNvSpPr>
          <p:nvPr>
            <p:ph idx="1"/>
          </p:nvPr>
        </p:nvSpPr>
        <p:spPr>
          <a:xfrm>
            <a:off x="609599" y="642919"/>
            <a:ext cx="11176000" cy="6000792"/>
          </a:xfrm>
        </p:spPr>
        <p:txBody>
          <a:bodyPr>
            <a:normAutofit/>
          </a:bodyPr>
          <a:lstStyle/>
          <a:p>
            <a:r>
              <a:rPr lang="en-US" sz="2200" b="0" dirty="0" err="1">
                <a:solidFill>
                  <a:srgbClr val="C00000"/>
                </a:solidFill>
                <a:sym typeface="Symbol" panose="05050102010706020507" pitchFamily="18" charset="2"/>
              </a:rPr>
              <a:t>Awerbuch’s</a:t>
            </a:r>
            <a:r>
              <a:rPr lang="en-US" sz="2200" b="0" dirty="0">
                <a:solidFill>
                  <a:srgbClr val="C00000"/>
                </a:solidFill>
                <a:sym typeface="Symbol" panose="05050102010706020507" pitchFamily="18" charset="2"/>
              </a:rPr>
              <a:t> algorithm computes a depth-first search tree in </a:t>
            </a:r>
            <a:r>
              <a:rPr lang="en-US" sz="2200" b="0" i="1" dirty="0">
                <a:solidFill>
                  <a:srgbClr val="C00000"/>
                </a:solidFill>
                <a:sym typeface="Symbol" panose="05050102010706020507" pitchFamily="18" charset="2"/>
              </a:rPr>
              <a:t>4N – 2 </a:t>
            </a:r>
            <a:r>
              <a:rPr lang="en-US" sz="2200" b="0" dirty="0">
                <a:solidFill>
                  <a:srgbClr val="C00000"/>
                </a:solidFill>
                <a:sym typeface="Symbol" panose="05050102010706020507" pitchFamily="18" charset="2"/>
              </a:rPr>
              <a:t>time units and uses </a:t>
            </a:r>
            <a:r>
              <a:rPr lang="en-US" sz="2200" b="0" i="1" dirty="0">
                <a:solidFill>
                  <a:srgbClr val="C00000"/>
                </a:solidFill>
                <a:sym typeface="Symbol" panose="05050102010706020507" pitchFamily="18" charset="2"/>
              </a:rPr>
              <a:t>4.</a:t>
            </a:r>
            <a:r>
              <a:rPr lang="en-US" sz="2200" b="0" dirty="0">
                <a:solidFill>
                  <a:srgbClr val="C00000"/>
                </a:solidFill>
                <a:sym typeface="Symbol" panose="05050102010706020507" pitchFamily="18" charset="2"/>
              </a:rPr>
              <a:t>|E| messages</a:t>
            </a:r>
          </a:p>
          <a:p>
            <a:br>
              <a:rPr lang="en-IN" sz="2200" b="0" dirty="0"/>
            </a:br>
            <a:r>
              <a:rPr lang="en-IN" sz="2200" dirty="0"/>
              <a:t>Messages:</a:t>
            </a:r>
            <a:r>
              <a:rPr lang="en-IN" sz="2200" b="0" dirty="0"/>
              <a:t>  Being an undirected graph you have tree edges and </a:t>
            </a:r>
            <a:r>
              <a:rPr lang="en-IN" sz="2200" b="0" dirty="0" err="1"/>
              <a:t>backedges</a:t>
            </a:r>
            <a:r>
              <a:rPr lang="en-IN" sz="2200" b="0" dirty="0"/>
              <a:t>.</a:t>
            </a:r>
            <a:br>
              <a:rPr lang="en-IN" sz="2200" b="0" dirty="0"/>
            </a:br>
            <a:br>
              <a:rPr lang="en-IN" sz="2200" b="0" dirty="0"/>
            </a:br>
            <a:r>
              <a:rPr lang="en-IN" sz="2200" b="0" dirty="0"/>
              <a:t>Tree edges: Token goes to child and back during backtracking. Also a </a:t>
            </a:r>
            <a:r>
              <a:rPr lang="en-IN" sz="2200" b="0" dirty="0" err="1"/>
              <a:t>vis</a:t>
            </a:r>
            <a:r>
              <a:rPr lang="en-IN" sz="2200" b="0" dirty="0"/>
              <a:t> and </a:t>
            </a:r>
            <a:r>
              <a:rPr lang="en-IN" sz="2200" b="0" dirty="0" err="1"/>
              <a:t>acks</a:t>
            </a:r>
            <a:r>
              <a:rPr lang="en-IN" sz="2200" b="0" dirty="0"/>
              <a:t> passes. Hence 4 </a:t>
            </a:r>
            <a:r>
              <a:rPr lang="en-IN" sz="2200" b="0" dirty="0" err="1"/>
              <a:t>msgs</a:t>
            </a:r>
            <a:endParaRPr lang="en-IN" sz="2200" b="0" dirty="0"/>
          </a:p>
          <a:p>
            <a:r>
              <a:rPr lang="en-IN" sz="2200" b="0" dirty="0"/>
              <a:t>Non tree edge a-b: </a:t>
            </a:r>
            <a:r>
              <a:rPr lang="en-IN" sz="2200" b="0" dirty="0" err="1"/>
              <a:t>vis</a:t>
            </a:r>
            <a:r>
              <a:rPr lang="en-IN" sz="2200" b="0" dirty="0"/>
              <a:t> and </a:t>
            </a:r>
            <a:r>
              <a:rPr lang="en-IN" sz="2200" b="0" dirty="0" err="1"/>
              <a:t>ack</a:t>
            </a:r>
            <a:r>
              <a:rPr lang="en-IN" sz="2200" b="0" dirty="0"/>
              <a:t>  from a to b and again </a:t>
            </a:r>
            <a:r>
              <a:rPr lang="en-IN" sz="2200" b="0" dirty="0" err="1"/>
              <a:t>vis</a:t>
            </a:r>
            <a:r>
              <a:rPr lang="en-IN" sz="2200" b="0" dirty="0"/>
              <a:t> and </a:t>
            </a:r>
            <a:r>
              <a:rPr lang="en-IN" sz="2200" b="0" dirty="0" err="1"/>
              <a:t>acks</a:t>
            </a:r>
            <a:r>
              <a:rPr lang="en-IN" sz="2200" b="0" dirty="0"/>
              <a:t> also from b to a.  . Hence 4 mgs</a:t>
            </a:r>
          </a:p>
          <a:p>
            <a:r>
              <a:rPr lang="en-IN" sz="2200" b="0" dirty="0"/>
              <a:t>Messages: 4E</a:t>
            </a:r>
            <a:br>
              <a:rPr lang="en-IN" sz="2200" b="0" dirty="0"/>
            </a:br>
            <a:br>
              <a:rPr lang="en-IN" sz="2200" b="0" dirty="0"/>
            </a:br>
            <a:r>
              <a:rPr lang="en-IN" sz="2200" dirty="0"/>
              <a:t>Time units:</a:t>
            </a:r>
            <a:br>
              <a:rPr lang="en-IN" sz="2200" b="0" dirty="0"/>
            </a:br>
            <a:r>
              <a:rPr lang="en-IN" sz="2200" b="0" dirty="0"/>
              <a:t>Number of time stamps: Token travels only n-1 steps.</a:t>
            </a:r>
          </a:p>
          <a:p>
            <a:r>
              <a:rPr lang="en-IN" sz="2200" b="0" dirty="0"/>
              <a:t>Token </a:t>
            </a:r>
            <a:r>
              <a:rPr lang="en-IN" sz="2200" b="0" dirty="0" err="1"/>
              <a:t>msgs</a:t>
            </a:r>
            <a:r>
              <a:rPr lang="en-IN" sz="2200" b="0" dirty="0"/>
              <a:t> are only 2(n-1)</a:t>
            </a:r>
          </a:p>
          <a:p>
            <a:r>
              <a:rPr lang="en-IN" sz="2200" b="0" dirty="0"/>
              <a:t>Vis and </a:t>
            </a:r>
            <a:r>
              <a:rPr lang="en-IN" sz="2200" b="0" dirty="0" err="1"/>
              <a:t>ack</a:t>
            </a:r>
            <a:r>
              <a:rPr lang="en-IN" sz="2200" b="0" dirty="0"/>
              <a:t> </a:t>
            </a:r>
            <a:r>
              <a:rPr lang="en-IN" sz="2200" b="0" dirty="0" err="1"/>
              <a:t>msgs</a:t>
            </a:r>
            <a:r>
              <a:rPr lang="en-IN" sz="2200" b="0" dirty="0"/>
              <a:t> are one round before forwarding the token</a:t>
            </a:r>
          </a:p>
          <a:p>
            <a:r>
              <a:rPr lang="en-IN" sz="2200" b="0" dirty="0"/>
              <a:t> so 2(n-1) time steps for token  +  2n  for </a:t>
            </a:r>
            <a:r>
              <a:rPr lang="en-IN" sz="2200" b="0" dirty="0" err="1"/>
              <a:t>vis</a:t>
            </a:r>
            <a:r>
              <a:rPr lang="en-IN" sz="2200" b="0" dirty="0"/>
              <a:t> and  for </a:t>
            </a:r>
            <a:r>
              <a:rPr lang="en-IN" sz="2200" b="0" dirty="0" err="1"/>
              <a:t>ack</a:t>
            </a:r>
            <a:endParaRPr lang="en-IN" sz="2200" b="0" dirty="0"/>
          </a:p>
          <a:p>
            <a:r>
              <a:rPr lang="en-IN" sz="2200" b="0" dirty="0"/>
              <a:t>Time steps : 4N</a:t>
            </a:r>
          </a:p>
        </p:txBody>
      </p:sp>
      <p:sp>
        <p:nvSpPr>
          <p:cNvPr id="5" name="Slide Number Placeholder 4"/>
          <p:cNvSpPr>
            <a:spLocks noGrp="1"/>
          </p:cNvSpPr>
          <p:nvPr>
            <p:ph type="sldNum" sz="quarter" idx="12"/>
          </p:nvPr>
        </p:nvSpPr>
        <p:spPr/>
        <p:txBody>
          <a:bodyPr/>
          <a:lstStyle/>
          <a:p>
            <a:fld id="{7AFFCEF0-974B-42D8-B254-54EF3C648B13}" type="slidenum">
              <a:rPr lang="en-US" smtClean="0"/>
              <a:pPr/>
              <a:t>15</a:t>
            </a:fld>
            <a:endParaRPr lang="en-US"/>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Cidon’s DFS Algorithm</a:t>
            </a:r>
          </a:p>
        </p:txBody>
      </p:sp>
      <p:sp>
        <p:nvSpPr>
          <p:cNvPr id="247811" name="Rectangle 3"/>
          <p:cNvSpPr>
            <a:spLocks noGrp="1" noChangeArrowheads="1"/>
          </p:cNvSpPr>
          <p:nvPr>
            <p:ph idx="1"/>
          </p:nvPr>
        </p:nvSpPr>
        <p:spPr>
          <a:xfrm>
            <a:off x="838199" y="685799"/>
            <a:ext cx="10744199" cy="5791201"/>
          </a:xfrm>
        </p:spPr>
        <p:txBody>
          <a:bodyPr>
            <a:noAutofit/>
          </a:bodyPr>
          <a:lstStyle/>
          <a:p>
            <a:pPr marL="342900" indent="-342900">
              <a:lnSpc>
                <a:spcPct val="90000"/>
              </a:lnSpc>
              <a:spcBef>
                <a:spcPts val="0"/>
              </a:spcBef>
              <a:buFont typeface="Wingdings" panose="05000000000000000000" pitchFamily="2" charset="2"/>
              <a:buChar char="§"/>
            </a:pPr>
            <a:r>
              <a:rPr lang="en-US" sz="2300" b="0" dirty="0"/>
              <a:t>The token is forwarded immediately. Eliminates </a:t>
            </a:r>
            <a:r>
              <a:rPr lang="en-US" sz="2300" b="0" dirty="0" err="1"/>
              <a:t>ack</a:t>
            </a:r>
            <a:r>
              <a:rPr lang="en-US" sz="2300" b="0" dirty="0"/>
              <a:t> </a:t>
            </a:r>
            <a:r>
              <a:rPr lang="en-US" sz="2300" b="0" dirty="0" err="1"/>
              <a:t>msgs</a:t>
            </a:r>
            <a:endParaRPr lang="en-US" sz="2300" b="0" dirty="0"/>
          </a:p>
          <a:p>
            <a:pPr marL="342900" indent="-342900">
              <a:lnSpc>
                <a:spcPct val="20000"/>
              </a:lnSpc>
              <a:spcBef>
                <a:spcPts val="0"/>
              </a:spcBef>
              <a:buFont typeface="Wingdings" panose="05000000000000000000" pitchFamily="2" charset="2"/>
              <a:buChar char="§"/>
            </a:pPr>
            <a:endParaRPr lang="en-US" sz="2300" b="0" dirty="0"/>
          </a:p>
          <a:p>
            <a:pPr marL="342900" indent="-342900">
              <a:lnSpc>
                <a:spcPct val="90000"/>
              </a:lnSpc>
              <a:spcBef>
                <a:spcPts val="0"/>
              </a:spcBef>
              <a:buFont typeface="Wingdings" panose="05000000000000000000" pitchFamily="2" charset="2"/>
              <a:buChar char="§"/>
            </a:pPr>
            <a:r>
              <a:rPr lang="en-US" sz="2300" b="0" dirty="0"/>
              <a:t>The following situation is important:</a:t>
            </a:r>
          </a:p>
          <a:p>
            <a:pPr lvl="2">
              <a:spcBef>
                <a:spcPts val="0"/>
              </a:spcBef>
              <a:buClr>
                <a:srgbClr val="000099"/>
              </a:buClr>
              <a:buFont typeface="Arial Narrow" panose="020B0606020202030204" pitchFamily="34" charset="0"/>
              <a:buChar char="–"/>
            </a:pPr>
            <a:r>
              <a:rPr lang="en-US" sz="2300" b="0" dirty="0">
                <a:solidFill>
                  <a:srgbClr val="000099"/>
                </a:solidFill>
              </a:rPr>
              <a:t>Process</a:t>
            </a:r>
            <a:r>
              <a:rPr lang="en-US" sz="2300" b="0" i="1" dirty="0">
                <a:solidFill>
                  <a:srgbClr val="000099"/>
                </a:solidFill>
              </a:rPr>
              <a:t> p</a:t>
            </a:r>
            <a:r>
              <a:rPr lang="en-US" sz="2300" b="0" dirty="0">
                <a:solidFill>
                  <a:srgbClr val="000099"/>
                </a:solidFill>
              </a:rPr>
              <a:t> has been visited by the token and has sent a </a:t>
            </a:r>
            <a:r>
              <a:rPr lang="en-US" sz="2300" b="0" dirty="0">
                <a:solidFill>
                  <a:srgbClr val="000099"/>
                </a:solidFill>
                <a:sym typeface="Symbol" panose="05050102010706020507" pitchFamily="18" charset="2"/>
              </a:rPr>
              <a:t></a:t>
            </a:r>
            <a:r>
              <a:rPr lang="en-US" sz="2300" b="0" dirty="0" err="1">
                <a:solidFill>
                  <a:srgbClr val="000099"/>
                </a:solidFill>
                <a:sym typeface="Symbol" panose="05050102010706020507" pitchFamily="18" charset="2"/>
              </a:rPr>
              <a:t>vis</a:t>
            </a:r>
            <a:r>
              <a:rPr lang="en-US" sz="2300" b="0" dirty="0">
                <a:solidFill>
                  <a:srgbClr val="000099"/>
                </a:solidFill>
                <a:sym typeface="Symbol" panose="05050102010706020507" pitchFamily="18" charset="2"/>
              </a:rPr>
              <a:t> message to its neighbor </a:t>
            </a:r>
            <a:r>
              <a:rPr lang="en-US" sz="2300" b="0" i="1" dirty="0">
                <a:solidFill>
                  <a:srgbClr val="000099"/>
                </a:solidFill>
                <a:sym typeface="Symbol" panose="05050102010706020507" pitchFamily="18" charset="2"/>
              </a:rPr>
              <a:t>r</a:t>
            </a:r>
            <a:endParaRPr lang="en-US" sz="2300" b="0" dirty="0">
              <a:solidFill>
                <a:srgbClr val="000099"/>
              </a:solidFill>
              <a:sym typeface="Symbol" panose="05050102010706020507" pitchFamily="18" charset="2"/>
            </a:endParaRPr>
          </a:p>
          <a:p>
            <a:pPr lvl="2">
              <a:spcBef>
                <a:spcPts val="0"/>
              </a:spcBef>
              <a:buClr>
                <a:srgbClr val="000099"/>
              </a:buClr>
              <a:buFont typeface="Arial Narrow" panose="020B0606020202030204" pitchFamily="34" charset="0"/>
              <a:buChar char="–"/>
            </a:pPr>
            <a:r>
              <a:rPr lang="en-US" sz="2300" b="0" dirty="0">
                <a:solidFill>
                  <a:srgbClr val="000099"/>
                </a:solidFill>
                <a:sym typeface="Symbol" panose="05050102010706020507" pitchFamily="18" charset="2"/>
              </a:rPr>
              <a:t>The token reaches </a:t>
            </a:r>
            <a:r>
              <a:rPr lang="en-US" sz="2300" b="0" i="1" dirty="0">
                <a:solidFill>
                  <a:srgbClr val="000099"/>
                </a:solidFill>
                <a:sym typeface="Symbol" panose="05050102010706020507" pitchFamily="18" charset="2"/>
              </a:rPr>
              <a:t>r </a:t>
            </a:r>
            <a:r>
              <a:rPr lang="en-US" sz="2300" b="0" dirty="0">
                <a:solidFill>
                  <a:srgbClr val="000099"/>
                </a:solidFill>
                <a:sym typeface="Symbol" panose="05050102010706020507" pitchFamily="18" charset="2"/>
              </a:rPr>
              <a:t>before the </a:t>
            </a:r>
            <a:r>
              <a:rPr lang="en-US" sz="2300" b="0" dirty="0" err="1">
                <a:solidFill>
                  <a:srgbClr val="000099"/>
                </a:solidFill>
                <a:sym typeface="Symbol" panose="05050102010706020507" pitchFamily="18" charset="2"/>
              </a:rPr>
              <a:t>vis</a:t>
            </a:r>
            <a:r>
              <a:rPr lang="en-US" sz="2300" b="0" dirty="0">
                <a:solidFill>
                  <a:srgbClr val="000099"/>
                </a:solidFill>
                <a:sym typeface="Symbol" panose="05050102010706020507" pitchFamily="18" charset="2"/>
              </a:rPr>
              <a:t> message from </a:t>
            </a:r>
            <a:r>
              <a:rPr lang="en-US" sz="2300" b="0" i="1" dirty="0">
                <a:solidFill>
                  <a:srgbClr val="000099"/>
                </a:solidFill>
                <a:sym typeface="Symbol" panose="05050102010706020507" pitchFamily="18" charset="2"/>
              </a:rPr>
              <a:t>p</a:t>
            </a:r>
            <a:r>
              <a:rPr lang="en-US" sz="2300" b="0" dirty="0">
                <a:solidFill>
                  <a:srgbClr val="000099"/>
                </a:solidFill>
                <a:sym typeface="Symbol" panose="05050102010706020507" pitchFamily="18" charset="2"/>
              </a:rPr>
              <a:t> </a:t>
            </a:r>
          </a:p>
          <a:p>
            <a:pPr lvl="2">
              <a:spcBef>
                <a:spcPts val="0"/>
              </a:spcBef>
              <a:buClr>
                <a:srgbClr val="000099"/>
              </a:buClr>
              <a:buFont typeface="Arial Narrow" panose="020B0606020202030204" pitchFamily="34" charset="0"/>
              <a:buChar char="–"/>
            </a:pPr>
            <a:r>
              <a:rPr lang="en-US" sz="2300" b="0" dirty="0">
                <a:solidFill>
                  <a:srgbClr val="000099"/>
                </a:solidFill>
                <a:sym typeface="Symbol" panose="05050102010706020507" pitchFamily="18" charset="2"/>
              </a:rPr>
              <a:t>In this case </a:t>
            </a:r>
            <a:r>
              <a:rPr lang="en-US" sz="2300" b="0" i="1" dirty="0">
                <a:solidFill>
                  <a:srgbClr val="000099"/>
                </a:solidFill>
                <a:sym typeface="Symbol" panose="05050102010706020507" pitchFamily="18" charset="2"/>
              </a:rPr>
              <a:t>r </a:t>
            </a:r>
            <a:r>
              <a:rPr lang="en-US" sz="2300" b="0" dirty="0">
                <a:solidFill>
                  <a:srgbClr val="000099"/>
                </a:solidFill>
                <a:sym typeface="Symbol" panose="05050102010706020507" pitchFamily="18" charset="2"/>
              </a:rPr>
              <a:t>may forward the token to </a:t>
            </a:r>
            <a:r>
              <a:rPr lang="en-US" sz="2300" b="0" i="1" dirty="0">
                <a:solidFill>
                  <a:srgbClr val="000099"/>
                </a:solidFill>
                <a:sym typeface="Symbol" panose="05050102010706020507" pitchFamily="18" charset="2"/>
              </a:rPr>
              <a:t>p </a:t>
            </a:r>
            <a:r>
              <a:rPr lang="en-US" sz="2300" b="0" dirty="0">
                <a:solidFill>
                  <a:srgbClr val="000099"/>
                </a:solidFill>
                <a:sym typeface="Symbol" panose="05050102010706020507" pitchFamily="18" charset="2"/>
              </a:rPr>
              <a:t>along a frond edge</a:t>
            </a:r>
          </a:p>
          <a:p>
            <a:pPr lvl="2">
              <a:lnSpc>
                <a:spcPct val="90000"/>
              </a:lnSpc>
              <a:spcBef>
                <a:spcPts val="0"/>
              </a:spcBef>
              <a:buClr>
                <a:srgbClr val="000099"/>
              </a:buClr>
              <a:buFont typeface="Arial Narrow" panose="020B0606020202030204" pitchFamily="34" charset="0"/>
              <a:buChar char="–"/>
            </a:pPr>
            <a:endParaRPr lang="en-US" sz="2300" b="0" dirty="0">
              <a:solidFill>
                <a:srgbClr val="000099"/>
              </a:solidFill>
              <a:sym typeface="Symbol" panose="05050102010706020507" pitchFamily="18" charset="2"/>
            </a:endParaRPr>
          </a:p>
          <a:p>
            <a:pPr marL="342900" indent="-342900">
              <a:lnSpc>
                <a:spcPct val="90000"/>
              </a:lnSpc>
              <a:spcBef>
                <a:spcPts val="0"/>
              </a:spcBef>
              <a:buFont typeface="Wingdings" panose="05000000000000000000" pitchFamily="2" charset="2"/>
              <a:buChar char="§"/>
            </a:pPr>
            <a:r>
              <a:rPr lang="en-US" sz="2300" b="0" dirty="0">
                <a:sym typeface="Symbol" panose="05050102010706020507" pitchFamily="18" charset="2"/>
              </a:rPr>
              <a:t>The situation is handled as follows:</a:t>
            </a:r>
          </a:p>
          <a:p>
            <a:pPr lvl="2">
              <a:spcBef>
                <a:spcPts val="0"/>
              </a:spcBef>
              <a:buClr>
                <a:srgbClr val="000099"/>
              </a:buClr>
              <a:buFont typeface="Arial Narrow" panose="020B0606020202030204" pitchFamily="34" charset="0"/>
              <a:buChar char="–"/>
            </a:pPr>
            <a:r>
              <a:rPr lang="en-US" sz="2300" b="0" dirty="0">
                <a:solidFill>
                  <a:srgbClr val="000099"/>
                </a:solidFill>
                <a:sym typeface="Symbol" panose="05050102010706020507" pitchFamily="18" charset="2"/>
              </a:rPr>
              <a:t>Process </a:t>
            </a:r>
            <a:r>
              <a:rPr lang="en-US" sz="2300" b="0" i="1" dirty="0">
                <a:solidFill>
                  <a:srgbClr val="000099"/>
                </a:solidFill>
                <a:sym typeface="Symbol" panose="05050102010706020507" pitchFamily="18" charset="2"/>
              </a:rPr>
              <a:t>p </a:t>
            </a:r>
            <a:r>
              <a:rPr lang="en-US" sz="2300" b="0" dirty="0">
                <a:solidFill>
                  <a:srgbClr val="000099"/>
                </a:solidFill>
                <a:sym typeface="Symbol" panose="05050102010706020507" pitchFamily="18" charset="2"/>
              </a:rPr>
              <a:t>records to which neighbor it most recently sent the token – normally it expects to get it back from the same</a:t>
            </a:r>
          </a:p>
          <a:p>
            <a:pPr lvl="2">
              <a:spcBef>
                <a:spcPts val="0"/>
              </a:spcBef>
              <a:buClr>
                <a:srgbClr val="000099"/>
              </a:buClr>
              <a:buFont typeface="Arial Narrow" panose="020B0606020202030204" pitchFamily="34" charset="0"/>
              <a:buChar char="–"/>
            </a:pPr>
            <a:r>
              <a:rPr lang="en-US" sz="2300" b="0" dirty="0">
                <a:solidFill>
                  <a:srgbClr val="000099"/>
                </a:solidFill>
                <a:sym typeface="Symbol" panose="05050102010706020507" pitchFamily="18" charset="2"/>
              </a:rPr>
              <a:t>If it gets it back from some other  neighbor it </a:t>
            </a:r>
            <a:r>
              <a:rPr lang="en-US" sz="2300" b="0" i="1" dirty="0">
                <a:solidFill>
                  <a:srgbClr val="000099"/>
                </a:solidFill>
                <a:sym typeface="Symbol" panose="05050102010706020507" pitchFamily="18" charset="2"/>
              </a:rPr>
              <a:t>ignores the token</a:t>
            </a:r>
            <a:r>
              <a:rPr lang="en-US" sz="2300" b="0" dirty="0">
                <a:solidFill>
                  <a:srgbClr val="000099"/>
                </a:solidFill>
                <a:sym typeface="Symbol" panose="05050102010706020507" pitchFamily="18" charset="2"/>
              </a:rPr>
              <a:t>, but </a:t>
            </a:r>
            <a:r>
              <a:rPr lang="en-US" sz="2300" b="0" dirty="0">
                <a:solidFill>
                  <a:srgbClr val="FF0000"/>
                </a:solidFill>
                <a:sym typeface="Symbol" panose="05050102010706020507" pitchFamily="18" charset="2"/>
              </a:rPr>
              <a:t>marks the edge </a:t>
            </a:r>
            <a:r>
              <a:rPr lang="en-US" sz="2300" b="0" i="1" dirty="0" err="1">
                <a:solidFill>
                  <a:srgbClr val="FF0000"/>
                </a:solidFill>
                <a:sym typeface="Symbol" panose="05050102010706020507" pitchFamily="18" charset="2"/>
              </a:rPr>
              <a:t>rp</a:t>
            </a:r>
            <a:r>
              <a:rPr lang="en-US" sz="2300" b="0" dirty="0">
                <a:solidFill>
                  <a:srgbClr val="FF0000"/>
                </a:solidFill>
                <a:sym typeface="Symbol" panose="05050102010706020507" pitchFamily="18" charset="2"/>
              </a:rPr>
              <a:t> as used, </a:t>
            </a:r>
            <a:r>
              <a:rPr lang="en-US" sz="2300" b="0" dirty="0">
                <a:solidFill>
                  <a:srgbClr val="000099"/>
                </a:solidFill>
                <a:sym typeface="Symbol" panose="05050102010706020507" pitchFamily="18" charset="2"/>
              </a:rPr>
              <a:t>as if it received a </a:t>
            </a:r>
            <a:r>
              <a:rPr lang="en-US" sz="2300" b="0" dirty="0" err="1">
                <a:solidFill>
                  <a:srgbClr val="000099"/>
                </a:solidFill>
                <a:sym typeface="Symbol" panose="05050102010706020507" pitchFamily="18" charset="2"/>
              </a:rPr>
              <a:t>vis</a:t>
            </a:r>
            <a:r>
              <a:rPr lang="en-US" sz="2300" b="0" dirty="0">
                <a:solidFill>
                  <a:srgbClr val="000099"/>
                </a:solidFill>
                <a:sym typeface="Symbol" panose="05050102010706020507" pitchFamily="18" charset="2"/>
              </a:rPr>
              <a:t> message from </a:t>
            </a:r>
            <a:r>
              <a:rPr lang="en-US" sz="2300" b="0" i="1" dirty="0">
                <a:solidFill>
                  <a:srgbClr val="000099"/>
                </a:solidFill>
                <a:sym typeface="Symbol" panose="05050102010706020507" pitchFamily="18" charset="2"/>
              </a:rPr>
              <a:t>p</a:t>
            </a:r>
            <a:r>
              <a:rPr lang="en-US" sz="2300" b="0" dirty="0">
                <a:solidFill>
                  <a:srgbClr val="000099"/>
                </a:solidFill>
                <a:sym typeface="Symbol" panose="05050102010706020507" pitchFamily="18" charset="2"/>
              </a:rPr>
              <a:t> </a:t>
            </a:r>
          </a:p>
          <a:p>
            <a:pPr lvl="2">
              <a:spcBef>
                <a:spcPts val="0"/>
              </a:spcBef>
              <a:buClr>
                <a:srgbClr val="000099"/>
              </a:buClr>
              <a:buFont typeface="Arial Narrow" panose="020B0606020202030204" pitchFamily="34" charset="0"/>
              <a:buChar char="–"/>
            </a:pPr>
            <a:r>
              <a:rPr lang="en-US" sz="2300" b="0" dirty="0">
                <a:solidFill>
                  <a:srgbClr val="000099"/>
                </a:solidFill>
                <a:sym typeface="Symbol" panose="05050102010706020507" pitchFamily="18" charset="2"/>
              </a:rPr>
              <a:t>When </a:t>
            </a:r>
            <a:r>
              <a:rPr lang="en-US" sz="2300" b="0" i="1" dirty="0">
                <a:solidFill>
                  <a:srgbClr val="000099"/>
                </a:solidFill>
                <a:sym typeface="Symbol" panose="05050102010706020507" pitchFamily="18" charset="2"/>
              </a:rPr>
              <a:t>r </a:t>
            </a:r>
            <a:r>
              <a:rPr lang="en-US" sz="2300" b="0" dirty="0">
                <a:solidFill>
                  <a:srgbClr val="000099"/>
                </a:solidFill>
                <a:sym typeface="Symbol" panose="05050102010706020507" pitchFamily="18" charset="2"/>
              </a:rPr>
              <a:t>eventually receives the </a:t>
            </a:r>
            <a:r>
              <a:rPr lang="en-US" sz="2300" b="0" dirty="0" err="1">
                <a:solidFill>
                  <a:srgbClr val="000099"/>
                </a:solidFill>
                <a:sym typeface="Symbol" panose="05050102010706020507" pitchFamily="18" charset="2"/>
              </a:rPr>
              <a:t>vis</a:t>
            </a:r>
            <a:r>
              <a:rPr lang="en-US" sz="2300" b="0" dirty="0">
                <a:solidFill>
                  <a:srgbClr val="000099"/>
                </a:solidFill>
                <a:sym typeface="Symbol" panose="05050102010706020507" pitchFamily="18" charset="2"/>
              </a:rPr>
              <a:t> message from </a:t>
            </a:r>
            <a:r>
              <a:rPr lang="en-US" sz="2300" b="0" i="1" dirty="0">
                <a:solidFill>
                  <a:srgbClr val="000099"/>
                </a:solidFill>
                <a:sym typeface="Symbol" panose="05050102010706020507" pitchFamily="18" charset="2"/>
              </a:rPr>
              <a:t>p</a:t>
            </a:r>
            <a:r>
              <a:rPr lang="en-US" sz="2300" b="0" dirty="0">
                <a:solidFill>
                  <a:srgbClr val="000099"/>
                </a:solidFill>
                <a:sym typeface="Symbol" panose="05050102010706020507" pitchFamily="18" charset="2"/>
              </a:rPr>
              <a:t> it </a:t>
            </a:r>
            <a:r>
              <a:rPr lang="en-US" sz="2300" b="0" dirty="0">
                <a:solidFill>
                  <a:srgbClr val="FF0000"/>
                </a:solidFill>
                <a:sym typeface="Symbol" panose="05050102010706020507" pitchFamily="18" charset="2"/>
              </a:rPr>
              <a:t>behaves as if it never had sent the token to </a:t>
            </a:r>
            <a:r>
              <a:rPr lang="en-US" sz="2300" b="0" i="1" dirty="0">
                <a:solidFill>
                  <a:srgbClr val="FF0000"/>
                </a:solidFill>
                <a:sym typeface="Symbol" panose="05050102010706020507" pitchFamily="18" charset="2"/>
              </a:rPr>
              <a:t>p. It regenerates the token and continues</a:t>
            </a:r>
            <a:endParaRPr lang="en-US" sz="2300" b="0" dirty="0">
              <a:solidFill>
                <a:srgbClr val="FF0000"/>
              </a:solidFill>
              <a:sym typeface="Symbol" panose="05050102010706020507" pitchFamily="18" charset="2"/>
            </a:endParaRPr>
          </a:p>
          <a:p>
            <a:pPr>
              <a:lnSpc>
                <a:spcPct val="30000"/>
              </a:lnSpc>
              <a:spcBef>
                <a:spcPts val="0"/>
              </a:spcBef>
            </a:pPr>
            <a:endParaRPr lang="en-US" sz="2300" b="0" dirty="0">
              <a:sym typeface="Symbol" panose="05050102010706020507" pitchFamily="18" charset="2"/>
            </a:endParaRPr>
          </a:p>
          <a:p>
            <a:pPr marL="342900" indent="-342900">
              <a:lnSpc>
                <a:spcPct val="90000"/>
              </a:lnSpc>
              <a:spcBef>
                <a:spcPts val="0"/>
              </a:spcBef>
              <a:buFont typeface="Wingdings" panose="05000000000000000000" pitchFamily="2" charset="2"/>
              <a:buChar char="§"/>
            </a:pPr>
            <a:r>
              <a:rPr lang="en-US" sz="2300" b="0" dirty="0" err="1">
                <a:solidFill>
                  <a:schemeClr val="tx2"/>
                </a:solidFill>
                <a:sym typeface="Symbol" panose="05050102010706020507" pitchFamily="18" charset="2"/>
              </a:rPr>
              <a:t>Cidon’s</a:t>
            </a:r>
            <a:r>
              <a:rPr lang="en-US" sz="2300" b="0" dirty="0">
                <a:solidFill>
                  <a:schemeClr val="tx2"/>
                </a:solidFill>
                <a:sym typeface="Symbol" panose="05050102010706020507" pitchFamily="18" charset="2"/>
              </a:rPr>
              <a:t> algorithm computes a DFS tree in 2</a:t>
            </a:r>
            <a:r>
              <a:rPr lang="en-US" sz="2300" b="0" i="1" dirty="0">
                <a:solidFill>
                  <a:schemeClr val="tx2"/>
                </a:solidFill>
                <a:sym typeface="Symbol" panose="05050102010706020507" pitchFamily="18" charset="2"/>
              </a:rPr>
              <a:t>N – 2 </a:t>
            </a:r>
            <a:r>
              <a:rPr lang="en-US" sz="2300" b="0" dirty="0">
                <a:solidFill>
                  <a:schemeClr val="tx2"/>
                </a:solidFill>
                <a:sym typeface="Symbol" panose="05050102010706020507" pitchFamily="18" charset="2"/>
              </a:rPr>
              <a:t>time units and uses </a:t>
            </a:r>
            <a:r>
              <a:rPr lang="en-US" sz="2300" b="0" i="1" dirty="0">
                <a:solidFill>
                  <a:schemeClr val="tx2"/>
                </a:solidFill>
                <a:sym typeface="Symbol" panose="05050102010706020507" pitchFamily="18" charset="2"/>
              </a:rPr>
              <a:t>4.</a:t>
            </a:r>
            <a:r>
              <a:rPr lang="en-US" sz="2300" b="0" dirty="0">
                <a:solidFill>
                  <a:schemeClr val="tx2"/>
                </a:solidFill>
                <a:sym typeface="Symbol" panose="05050102010706020507" pitchFamily="18" charset="2"/>
              </a:rPr>
              <a:t>|E| messages</a:t>
            </a:r>
          </a:p>
        </p:txBody>
      </p:sp>
      <p:sp>
        <p:nvSpPr>
          <p:cNvPr id="3" name="Slide Number Placeholder 2"/>
          <p:cNvSpPr>
            <a:spLocks noGrp="1"/>
          </p:cNvSpPr>
          <p:nvPr>
            <p:ph type="sldNum" sz="quarter" idx="12"/>
          </p:nvPr>
        </p:nvSpPr>
        <p:spPr/>
        <p:txBody>
          <a:bodyPr/>
          <a:lstStyle/>
          <a:p>
            <a:fld id="{7AFFCEF0-974B-42D8-B254-54EF3C648B13}"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a:t>
            </a:r>
          </a:p>
        </p:txBody>
      </p:sp>
      <p:sp>
        <p:nvSpPr>
          <p:cNvPr id="3" name="Content Placeholder 2"/>
          <p:cNvSpPr>
            <a:spLocks noGrp="1"/>
          </p:cNvSpPr>
          <p:nvPr>
            <p:ph idx="1"/>
          </p:nvPr>
        </p:nvSpPr>
        <p:spPr/>
        <p:txBody>
          <a:bodyPr>
            <a:normAutofit fontScale="92500"/>
          </a:bodyPr>
          <a:lstStyle/>
          <a:p>
            <a:br>
              <a:rPr lang="en-IN" b="0" dirty="0"/>
            </a:br>
            <a:r>
              <a:rPr lang="en-IN" b="0" dirty="0"/>
              <a:t>Distributed systems counts one time unit as max time of message from source to destination.</a:t>
            </a:r>
            <a:br>
              <a:rPr lang="en-IN" b="0" dirty="0"/>
            </a:br>
            <a:br>
              <a:rPr lang="en-IN" b="0" dirty="0"/>
            </a:br>
            <a:r>
              <a:rPr lang="en-IN" dirty="0"/>
              <a:t>Messages:</a:t>
            </a:r>
            <a:r>
              <a:rPr lang="en-IN" b="0" dirty="0"/>
              <a:t> 4E (2 token and 2 </a:t>
            </a:r>
            <a:r>
              <a:rPr lang="en-IN" b="0" dirty="0" err="1"/>
              <a:t>vis</a:t>
            </a:r>
            <a:r>
              <a:rPr lang="en-IN" b="0" dirty="0"/>
              <a:t> per channel ) as per original algorithm where you send </a:t>
            </a:r>
            <a:r>
              <a:rPr lang="en-IN" b="0" dirty="0" err="1"/>
              <a:t>vis</a:t>
            </a:r>
            <a:r>
              <a:rPr lang="en-IN" b="0" dirty="0"/>
              <a:t> to all (even to neighbour you are going to send the token to and your father). Else 2E messages(either </a:t>
            </a:r>
            <a:r>
              <a:rPr lang="en-IN" b="0" dirty="0" err="1"/>
              <a:t>vis</a:t>
            </a:r>
            <a:r>
              <a:rPr lang="en-IN" b="0" dirty="0"/>
              <a:t> both directions or token both directions)</a:t>
            </a:r>
          </a:p>
          <a:p>
            <a:r>
              <a:rPr lang="en-IN" dirty="0"/>
              <a:t>Time units: </a:t>
            </a:r>
            <a:r>
              <a:rPr lang="en-IN" b="0" dirty="0"/>
              <a:t>2(N-1) ( token movement). Here the </a:t>
            </a:r>
            <a:r>
              <a:rPr lang="en-IN" b="0" dirty="0" err="1"/>
              <a:t>vis</a:t>
            </a:r>
            <a:r>
              <a:rPr lang="en-IN" b="0" dirty="0"/>
              <a:t> sent is not to be waited upon for receipt so one time unit is only time for token to reach next process. By definition of time unit for distributed systems, finite operations take 0 unit time so sending out </a:t>
            </a:r>
            <a:r>
              <a:rPr lang="en-IN" b="0" dirty="0" err="1"/>
              <a:t>vis</a:t>
            </a:r>
            <a:r>
              <a:rPr lang="en-IN" b="0" dirty="0"/>
              <a:t> takes 0 unit time. We do not wait on </a:t>
            </a:r>
            <a:r>
              <a:rPr lang="en-IN" b="0" dirty="0" err="1"/>
              <a:t>vis</a:t>
            </a:r>
            <a:r>
              <a:rPr lang="en-IN" b="0" dirty="0"/>
              <a:t> to reach.  </a:t>
            </a:r>
          </a:p>
          <a:p>
            <a:r>
              <a:rPr lang="en-IN" b="0" dirty="0"/>
              <a:t>Note: the UTMOST time for token to pass is one time unit. So a token can makes 10 movements to 10 new processes by the time the </a:t>
            </a:r>
            <a:r>
              <a:rPr lang="en-IN" b="0" dirty="0" err="1"/>
              <a:t>vis</a:t>
            </a:r>
            <a:r>
              <a:rPr lang="en-IN" b="0" dirty="0"/>
              <a:t> of the initiator reaches a process . That is by one time unit (</a:t>
            </a:r>
            <a:r>
              <a:rPr lang="en-IN" b="0" dirty="0" err="1"/>
              <a:t>vis</a:t>
            </a:r>
            <a:r>
              <a:rPr lang="en-IN" b="0" dirty="0"/>
              <a:t> took), token travelled 10 moves(as each move could have taken 1/10</a:t>
            </a:r>
            <a:r>
              <a:rPr lang="en-IN" b="0" baseline="30000" dirty="0"/>
              <a:t>th</a:t>
            </a:r>
            <a:r>
              <a:rPr lang="en-IN" b="0" dirty="0"/>
              <a:t> of time unit. The maximum time in 1 time unit. Token need not have taken that much time)</a:t>
            </a:r>
          </a:p>
          <a:p>
            <a:endParaRPr lang="en-IN" b="0" dirty="0"/>
          </a:p>
          <a:p>
            <a:endParaRPr lang="en-IN" b="0" dirty="0"/>
          </a:p>
        </p:txBody>
      </p:sp>
      <p:sp>
        <p:nvSpPr>
          <p:cNvPr id="5" name="Slide Number Placeholder 4"/>
          <p:cNvSpPr>
            <a:spLocks noGrp="1"/>
          </p:cNvSpPr>
          <p:nvPr>
            <p:ph type="sldNum" sz="quarter" idx="12"/>
          </p:nvPr>
        </p:nvSpPr>
        <p:spPr/>
        <p:txBody>
          <a:bodyPr/>
          <a:lstStyle/>
          <a:p>
            <a:fld id="{7AFFCEF0-974B-42D8-B254-54EF3C648B13}" type="slidenum">
              <a:rPr lang="en-US" smtClean="0"/>
              <a:pPr/>
              <a:t>17</a:t>
            </a:fld>
            <a:endParaRPr lang="en-US"/>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Steps 			Messages</a:t>
            </a:r>
          </a:p>
          <a:p>
            <a:r>
              <a:rPr lang="en-IN" dirty="0"/>
              <a:t>Classical			2E				</a:t>
            </a:r>
            <a:r>
              <a:rPr lang="en-IN" dirty="0" err="1"/>
              <a:t>2E</a:t>
            </a:r>
            <a:endParaRPr lang="en-IN" dirty="0"/>
          </a:p>
          <a:p>
            <a:r>
              <a:rPr lang="en-IN" dirty="0" err="1"/>
              <a:t>Awerbuch</a:t>
            </a:r>
            <a:r>
              <a:rPr lang="en-IN" dirty="0"/>
              <a:t>                         4N-2       			4E</a:t>
            </a:r>
          </a:p>
          <a:p>
            <a:r>
              <a:rPr lang="en-IN" dirty="0" err="1"/>
              <a:t>Cidon</a:t>
            </a:r>
            <a:r>
              <a:rPr lang="en-IN" dirty="0"/>
              <a:t>                                2(N-1)				4E</a:t>
            </a:r>
          </a:p>
          <a:p>
            <a:endParaRPr lang="en-IN" dirty="0"/>
          </a:p>
          <a:p>
            <a:endParaRPr lang="en-IN" dirty="0"/>
          </a:p>
        </p:txBody>
      </p:sp>
      <p:sp>
        <p:nvSpPr>
          <p:cNvPr id="5" name="Slide Number Placeholder 4"/>
          <p:cNvSpPr>
            <a:spLocks noGrp="1"/>
          </p:cNvSpPr>
          <p:nvPr>
            <p:ph type="sldNum" sz="quarter" idx="12"/>
          </p:nvPr>
        </p:nvSpPr>
        <p:spPr/>
        <p:txBody>
          <a:bodyPr/>
          <a:lstStyle/>
          <a:p>
            <a:fld id="{7AFFCEF0-974B-42D8-B254-54EF3C648B13}" type="slidenum">
              <a:rPr lang="en-US" smtClean="0"/>
              <a:pPr/>
              <a:t>18</a:t>
            </a:fld>
            <a:endParaRPr lang="en-US"/>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p>
        </p:txBody>
      </p:sp>
      <p:sp>
        <p:nvSpPr>
          <p:cNvPr id="3" name="Content Placeholder 2"/>
          <p:cNvSpPr>
            <a:spLocks noGrp="1"/>
          </p:cNvSpPr>
          <p:nvPr>
            <p:ph idx="1"/>
          </p:nvPr>
        </p:nvSpPr>
        <p:spPr/>
        <p:txBody>
          <a:bodyPr>
            <a:normAutofit/>
          </a:bodyPr>
          <a:lstStyle/>
          <a:p>
            <a:r>
              <a:rPr lang="en-IN" sz="2800" b="0" dirty="0"/>
              <a:t>Broadcasting information</a:t>
            </a:r>
          </a:p>
          <a:p>
            <a:r>
              <a:rPr lang="en-IN" sz="2800" b="0" dirty="0"/>
              <a:t>Triggering some event in every process</a:t>
            </a:r>
          </a:p>
          <a:p>
            <a:r>
              <a:rPr lang="en-IN" sz="2800" b="0" dirty="0"/>
              <a:t>Achieving global synchronisation</a:t>
            </a:r>
          </a:p>
          <a:p>
            <a:endParaRPr lang="en-IN" sz="2800" b="0" dirty="0"/>
          </a:p>
          <a:p>
            <a:r>
              <a:rPr lang="en-IN" sz="2800" b="0" dirty="0"/>
              <a:t>Plays a fundamental role as a subtask in many complicated problems like </a:t>
            </a:r>
          </a:p>
          <a:p>
            <a:r>
              <a:rPr lang="en-IN" sz="2800" b="0" dirty="0"/>
              <a:t>leader election</a:t>
            </a:r>
          </a:p>
          <a:p>
            <a:r>
              <a:rPr lang="en-IN" sz="2800" b="0" dirty="0"/>
              <a:t>Mutual exclusion etc</a:t>
            </a:r>
          </a:p>
        </p:txBody>
      </p:sp>
      <p:sp>
        <p:nvSpPr>
          <p:cNvPr id="5" name="Slide Number Placeholder 4"/>
          <p:cNvSpPr>
            <a:spLocks noGrp="1"/>
          </p:cNvSpPr>
          <p:nvPr>
            <p:ph type="sldNum" sz="quarter" idx="12"/>
          </p:nvPr>
        </p:nvSpPr>
        <p:spPr/>
        <p:txBody>
          <a:bodyPr/>
          <a:lstStyle/>
          <a:p>
            <a:fld id="{7AFFCEF0-974B-42D8-B254-54EF3C648B13}" type="slidenum">
              <a:rPr lang="en-US" smtClean="0"/>
              <a:pPr/>
              <a:t>2</a:t>
            </a:fld>
            <a:endParaRPr lang="en-US"/>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normAutofit/>
          </a:bodyPr>
          <a:lstStyle/>
          <a:p>
            <a:r>
              <a:rPr lang="en-IN" sz="2800" b="0" dirty="0"/>
              <a:t>Network topology is fixed</a:t>
            </a:r>
          </a:p>
          <a:p>
            <a:r>
              <a:rPr lang="en-IN" sz="2800" b="0" dirty="0"/>
              <a:t>Graph is undirected (channel carries </a:t>
            </a:r>
            <a:r>
              <a:rPr lang="en-IN" sz="2800" b="0" dirty="0" err="1"/>
              <a:t>msgs</a:t>
            </a:r>
            <a:r>
              <a:rPr lang="en-IN" sz="2800" b="0" dirty="0"/>
              <a:t> in both directions)</a:t>
            </a:r>
          </a:p>
          <a:p>
            <a:r>
              <a:rPr lang="en-IN" sz="2800" b="0" dirty="0"/>
              <a:t>Connected (path </a:t>
            </a:r>
            <a:r>
              <a:rPr lang="en-IN" sz="2800" b="0" dirty="0" err="1"/>
              <a:t>btwn</a:t>
            </a:r>
            <a:r>
              <a:rPr lang="en-IN" sz="2800" b="0" dirty="0"/>
              <a:t> any two processes) </a:t>
            </a:r>
            <a:r>
              <a:rPr lang="en-IN" sz="2800" b="0" dirty="0">
                <a:solidFill>
                  <a:srgbClr val="FF0000"/>
                </a:solidFill>
              </a:rPr>
              <a:t>..however depends on underlying topology that is assumed</a:t>
            </a:r>
          </a:p>
        </p:txBody>
      </p:sp>
      <p:sp>
        <p:nvSpPr>
          <p:cNvPr id="5" name="Slide Number Placeholder 4"/>
          <p:cNvSpPr>
            <a:spLocks noGrp="1"/>
          </p:cNvSpPr>
          <p:nvPr>
            <p:ph type="sldNum" sz="quarter" idx="12"/>
          </p:nvPr>
        </p:nvSpPr>
        <p:spPr/>
        <p:txBody>
          <a:bodyPr/>
          <a:lstStyle/>
          <a:p>
            <a:fld id="{7AFFCEF0-974B-42D8-B254-54EF3C648B13}" type="slidenum">
              <a:rPr lang="en-US" smtClean="0"/>
              <a:pPr/>
              <a:t>3</a:t>
            </a:fld>
            <a:endParaRPr lang="en-US"/>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complexity of Distributed Algorithm</a:t>
            </a:r>
          </a:p>
        </p:txBody>
      </p:sp>
      <p:sp>
        <p:nvSpPr>
          <p:cNvPr id="3" name="Content Placeholder 2"/>
          <p:cNvSpPr>
            <a:spLocks noGrp="1"/>
          </p:cNvSpPr>
          <p:nvPr>
            <p:ph idx="1"/>
          </p:nvPr>
        </p:nvSpPr>
        <p:spPr/>
        <p:txBody>
          <a:bodyPr/>
          <a:lstStyle/>
          <a:p>
            <a:r>
              <a:rPr lang="en-IN" b="0" dirty="0"/>
              <a:t>Time complexity of a distributed algorithm is the maximum time </a:t>
            </a:r>
            <a:br>
              <a:rPr lang="en-IN" b="0" dirty="0"/>
            </a:br>
            <a:r>
              <a:rPr lang="en-IN" b="0" dirty="0"/>
              <a:t>taken by a computation of the algorithm under following assumptions</a:t>
            </a:r>
            <a:br>
              <a:rPr lang="en-IN" b="0" dirty="0"/>
            </a:br>
            <a:endParaRPr lang="en-IN" b="0" dirty="0"/>
          </a:p>
          <a:p>
            <a:pPr>
              <a:buFontTx/>
              <a:buChar char="-"/>
            </a:pPr>
            <a:r>
              <a:rPr lang="en-IN" b="0" dirty="0"/>
              <a:t>A process can execute any finite number of events in zero time</a:t>
            </a:r>
            <a:br>
              <a:rPr lang="en-IN" b="0" dirty="0"/>
            </a:br>
            <a:endParaRPr lang="en-IN" b="0" dirty="0"/>
          </a:p>
          <a:p>
            <a:pPr>
              <a:buFontTx/>
              <a:buChar char="-"/>
            </a:pPr>
            <a:r>
              <a:rPr lang="en-IN" b="0" dirty="0"/>
              <a:t>The time between sending and receipt of a message is at most one time unit.</a:t>
            </a:r>
            <a:br>
              <a:rPr lang="en-IN" b="0" dirty="0"/>
            </a:br>
            <a:br>
              <a:rPr lang="en-IN" b="0" dirty="0"/>
            </a:br>
            <a:r>
              <a:rPr lang="en-IN" b="0" dirty="0"/>
              <a:t>For traversal algorithms the time complexity equals the message complexity. (The messages are exchanged serially and each can take one time unit)</a:t>
            </a:r>
          </a:p>
        </p:txBody>
      </p:sp>
      <p:sp>
        <p:nvSpPr>
          <p:cNvPr id="5" name="Slide Number Placeholder 4"/>
          <p:cNvSpPr>
            <a:spLocks noGrp="1"/>
          </p:cNvSpPr>
          <p:nvPr>
            <p:ph type="sldNum" sz="quarter" idx="12"/>
          </p:nvPr>
        </p:nvSpPr>
        <p:spPr/>
        <p:txBody>
          <a:bodyPr/>
          <a:lstStyle/>
          <a:p>
            <a:fld id="{7AFFCEF0-974B-42D8-B254-54EF3C648B13}" type="slidenum">
              <a:rPr lang="en-US" smtClean="0"/>
              <a:pPr/>
              <a:t>4</a:t>
            </a:fld>
            <a:endParaRPr 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p:txBody>
          <a:bodyPr/>
          <a:lstStyle/>
          <a:p>
            <a:r>
              <a:rPr lang="en-US" dirty="0"/>
              <a:t>The Echo Algorithm – a wave algorithm</a:t>
            </a:r>
          </a:p>
        </p:txBody>
      </p:sp>
      <p:sp>
        <p:nvSpPr>
          <p:cNvPr id="240645" name="Rectangle 5"/>
          <p:cNvSpPr>
            <a:spLocks noGrp="1" noChangeArrowheads="1"/>
          </p:cNvSpPr>
          <p:nvPr>
            <p:ph idx="1"/>
          </p:nvPr>
        </p:nvSpPr>
        <p:spPr>
          <a:xfrm>
            <a:off x="609601" y="762000"/>
            <a:ext cx="10820399" cy="5410200"/>
          </a:xfrm>
        </p:spPr>
        <p:txBody>
          <a:bodyPr>
            <a:noAutofit/>
          </a:bodyPr>
          <a:lstStyle/>
          <a:p>
            <a:pPr>
              <a:spcBef>
                <a:spcPts val="0"/>
              </a:spcBef>
              <a:spcAft>
                <a:spcPts val="0"/>
              </a:spcAft>
              <a:buFontTx/>
              <a:buNone/>
            </a:pPr>
            <a:r>
              <a:rPr lang="en-US" sz="2200" dirty="0" err="1">
                <a:solidFill>
                  <a:schemeClr val="tx1"/>
                </a:solidFill>
              </a:rPr>
              <a:t>var</a:t>
            </a:r>
            <a:r>
              <a:rPr lang="en-US" sz="2200" dirty="0">
                <a:solidFill>
                  <a:schemeClr val="tx1"/>
                </a:solidFill>
              </a:rPr>
              <a:t> </a:t>
            </a:r>
            <a:r>
              <a:rPr lang="en-US" sz="2200" i="1" dirty="0" err="1">
                <a:solidFill>
                  <a:schemeClr val="tx1"/>
                </a:solidFill>
              </a:rPr>
              <a:t>rec</a:t>
            </a:r>
            <a:r>
              <a:rPr lang="en-US" sz="2200" i="1" baseline="-25000" dirty="0" err="1">
                <a:solidFill>
                  <a:schemeClr val="tx1"/>
                </a:solidFill>
              </a:rPr>
              <a:t>p</a:t>
            </a:r>
            <a:r>
              <a:rPr lang="en-US" sz="2200" i="1" dirty="0">
                <a:solidFill>
                  <a:schemeClr val="tx1"/>
                </a:solidFill>
              </a:rPr>
              <a:t>		</a:t>
            </a:r>
            <a:r>
              <a:rPr lang="en-US" sz="2200" dirty="0">
                <a:solidFill>
                  <a:schemeClr val="tx1"/>
                </a:solidFill>
              </a:rPr>
              <a:t>: integer	  	</a:t>
            </a:r>
            <a:r>
              <a:rPr lang="en-US" sz="2200" dirty="0" err="1">
                <a:solidFill>
                  <a:schemeClr val="tx1"/>
                </a:solidFill>
              </a:rPr>
              <a:t>init</a:t>
            </a:r>
            <a:r>
              <a:rPr lang="en-US" sz="2200" dirty="0">
                <a:solidFill>
                  <a:schemeClr val="tx1"/>
                </a:solidFill>
              </a:rPr>
              <a:t> 0; 		 </a:t>
            </a:r>
            <a:r>
              <a:rPr lang="en-US" sz="2200" dirty="0">
                <a:solidFill>
                  <a:srgbClr val="000099"/>
                </a:solidFill>
              </a:rPr>
              <a:t>// Counts no of </a:t>
            </a:r>
            <a:r>
              <a:rPr lang="en-US" sz="2200" dirty="0" err="1">
                <a:solidFill>
                  <a:srgbClr val="000099"/>
                </a:solidFill>
              </a:rPr>
              <a:t>recvd</a:t>
            </a:r>
            <a:r>
              <a:rPr lang="en-US" sz="2200" dirty="0">
                <a:solidFill>
                  <a:srgbClr val="000099"/>
                </a:solidFill>
              </a:rPr>
              <a:t> </a:t>
            </a:r>
            <a:r>
              <a:rPr lang="en-US" sz="2200" dirty="0" err="1">
                <a:solidFill>
                  <a:srgbClr val="000099"/>
                </a:solidFill>
              </a:rPr>
              <a:t>mesgs</a:t>
            </a:r>
            <a:endParaRPr lang="en-US" sz="2200" dirty="0">
              <a:solidFill>
                <a:schemeClr val="tx1"/>
              </a:solidFill>
            </a:endParaRPr>
          </a:p>
          <a:p>
            <a:pPr>
              <a:spcBef>
                <a:spcPts val="0"/>
              </a:spcBef>
              <a:spcAft>
                <a:spcPts val="0"/>
              </a:spcAft>
              <a:buFontTx/>
              <a:buNone/>
            </a:pPr>
            <a:r>
              <a:rPr lang="en-US" sz="2200" dirty="0">
                <a:solidFill>
                  <a:schemeClr val="tx1"/>
                </a:solidFill>
              </a:rPr>
              <a:t>      </a:t>
            </a:r>
            <a:r>
              <a:rPr lang="en-US" sz="2200" i="1" dirty="0" err="1">
                <a:solidFill>
                  <a:schemeClr val="tx1"/>
                </a:solidFill>
              </a:rPr>
              <a:t>father</a:t>
            </a:r>
            <a:r>
              <a:rPr lang="en-US" sz="2200" i="1" baseline="-25000" dirty="0" err="1">
                <a:solidFill>
                  <a:schemeClr val="tx1"/>
                </a:solidFill>
              </a:rPr>
              <a:t>p</a:t>
            </a:r>
            <a:r>
              <a:rPr lang="en-US" sz="2200" dirty="0">
                <a:solidFill>
                  <a:schemeClr val="tx1"/>
                </a:solidFill>
              </a:rPr>
              <a:t>		: process		</a:t>
            </a:r>
            <a:r>
              <a:rPr lang="en-US" sz="2200" dirty="0" err="1">
                <a:solidFill>
                  <a:schemeClr val="tx1"/>
                </a:solidFill>
              </a:rPr>
              <a:t>init</a:t>
            </a:r>
            <a:r>
              <a:rPr lang="en-US" sz="2200" dirty="0">
                <a:solidFill>
                  <a:schemeClr val="tx1"/>
                </a:solidFill>
              </a:rPr>
              <a:t> </a:t>
            </a:r>
            <a:r>
              <a:rPr lang="en-US" sz="2200" i="1" dirty="0" err="1">
                <a:solidFill>
                  <a:schemeClr val="tx1"/>
                </a:solidFill>
              </a:rPr>
              <a:t>udef</a:t>
            </a:r>
            <a:r>
              <a:rPr lang="en-US" sz="2200" dirty="0">
                <a:solidFill>
                  <a:schemeClr val="tx1"/>
                </a:solidFill>
              </a:rPr>
              <a:t>;</a:t>
            </a:r>
          </a:p>
          <a:p>
            <a:pPr>
              <a:spcBef>
                <a:spcPts val="0"/>
              </a:spcBef>
              <a:spcAft>
                <a:spcPts val="0"/>
              </a:spcAft>
              <a:buFontTx/>
              <a:buNone/>
            </a:pPr>
            <a:endParaRPr lang="en-US" sz="2200" dirty="0">
              <a:solidFill>
                <a:schemeClr val="tx1"/>
              </a:solidFill>
            </a:endParaRPr>
          </a:p>
          <a:p>
            <a:pPr>
              <a:spcBef>
                <a:spcPts val="0"/>
              </a:spcBef>
              <a:spcAft>
                <a:spcPts val="0"/>
              </a:spcAft>
              <a:buFontTx/>
              <a:buNone/>
            </a:pPr>
            <a:r>
              <a:rPr lang="en-US" sz="2200" dirty="0">
                <a:solidFill>
                  <a:srgbClr val="000099"/>
                </a:solidFill>
              </a:rPr>
              <a:t>For the initiator</a:t>
            </a:r>
          </a:p>
          <a:p>
            <a:pPr>
              <a:spcBef>
                <a:spcPts val="0"/>
              </a:spcBef>
              <a:spcAft>
                <a:spcPts val="0"/>
              </a:spcAft>
              <a:buFontTx/>
              <a:buNone/>
            </a:pPr>
            <a:r>
              <a:rPr lang="en-US" sz="2200" dirty="0">
                <a:solidFill>
                  <a:schemeClr val="tx1"/>
                </a:solidFill>
              </a:rPr>
              <a:t>	begin </a:t>
            </a:r>
            <a:r>
              <a:rPr lang="en-US" sz="2200" dirty="0" err="1">
                <a:solidFill>
                  <a:schemeClr val="tx1"/>
                </a:solidFill>
              </a:rPr>
              <a:t>forall</a:t>
            </a:r>
            <a:r>
              <a:rPr lang="en-US" sz="2200" dirty="0">
                <a:solidFill>
                  <a:schemeClr val="tx1"/>
                </a:solidFill>
              </a:rPr>
              <a:t> </a:t>
            </a:r>
            <a:r>
              <a:rPr lang="en-US" sz="2200" i="1" dirty="0">
                <a:solidFill>
                  <a:schemeClr val="tx1"/>
                </a:solidFill>
              </a:rPr>
              <a:t>q </a:t>
            </a:r>
            <a:r>
              <a:rPr lang="en-US" sz="2200" dirty="0">
                <a:solidFill>
                  <a:schemeClr val="tx1"/>
                </a:solidFill>
                <a:sym typeface="Symbol" panose="05050102010706020507" pitchFamily="18" charset="2"/>
              </a:rPr>
              <a:t> </a:t>
            </a:r>
            <a:r>
              <a:rPr lang="en-US" sz="2200" i="1" dirty="0" err="1">
                <a:solidFill>
                  <a:schemeClr val="tx1"/>
                </a:solidFill>
                <a:sym typeface="Symbol" panose="05050102010706020507" pitchFamily="18" charset="2"/>
              </a:rPr>
              <a:t>Neigh</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a:t>
            </a:r>
            <a:r>
              <a:rPr lang="en-US" sz="2200" dirty="0">
                <a:solidFill>
                  <a:schemeClr val="tx1"/>
                </a:solidFill>
                <a:sym typeface="Symbol" panose="05050102010706020507" pitchFamily="18" charset="2"/>
              </a:rPr>
              <a:t>do send  </a:t>
            </a:r>
            <a:r>
              <a:rPr lang="en-US" sz="2200" dirty="0" err="1">
                <a:solidFill>
                  <a:schemeClr val="tx1"/>
                </a:solidFill>
                <a:sym typeface="Symbol" panose="05050102010706020507" pitchFamily="18" charset="2"/>
              </a:rPr>
              <a:t>tok</a:t>
            </a:r>
            <a:r>
              <a:rPr lang="en-US" sz="2200" dirty="0">
                <a:solidFill>
                  <a:schemeClr val="tx1"/>
                </a:solidFill>
                <a:sym typeface="Symbol" panose="05050102010706020507" pitchFamily="18" charset="2"/>
              </a:rPr>
              <a:t>  to </a:t>
            </a:r>
            <a:r>
              <a:rPr lang="en-US" sz="2200" i="1" dirty="0">
                <a:solidFill>
                  <a:schemeClr val="tx1"/>
                </a:solidFill>
                <a:sym typeface="Symbol" panose="05050102010706020507" pitchFamily="18" charset="2"/>
              </a:rPr>
              <a:t>q</a:t>
            </a:r>
            <a:r>
              <a:rPr lang="en-US" sz="2200" dirty="0">
                <a:solidFill>
                  <a:schemeClr val="tx1"/>
                </a:solidFill>
                <a:sym typeface="Symbol" panose="05050102010706020507" pitchFamily="18" charset="2"/>
              </a:rPr>
              <a:t> ;</a:t>
            </a:r>
          </a:p>
          <a:p>
            <a:pPr>
              <a:spcBef>
                <a:spcPts val="0"/>
              </a:spcBef>
              <a:spcAft>
                <a:spcPts val="0"/>
              </a:spcAft>
              <a:buFontTx/>
              <a:buNone/>
            </a:pPr>
            <a:r>
              <a:rPr lang="en-US" sz="2200" dirty="0">
                <a:solidFill>
                  <a:schemeClr val="tx1"/>
                </a:solidFill>
                <a:sym typeface="Symbol" panose="05050102010706020507" pitchFamily="18" charset="2"/>
              </a:rPr>
              <a:t>		while </a:t>
            </a:r>
            <a:r>
              <a:rPr lang="en-US" sz="2200" i="1" dirty="0" err="1">
                <a:solidFill>
                  <a:schemeClr val="tx1"/>
                </a:solidFill>
                <a:sym typeface="Symbol" panose="05050102010706020507" pitchFamily="18" charset="2"/>
              </a:rPr>
              <a:t>rec</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a:t>
            </a:r>
            <a:r>
              <a:rPr lang="en-US" sz="2200" dirty="0">
                <a:solidFill>
                  <a:schemeClr val="tx1"/>
                </a:solidFill>
                <a:sym typeface="Symbol" panose="05050102010706020507" pitchFamily="18" charset="2"/>
              </a:rPr>
              <a:t>&lt; </a:t>
            </a:r>
            <a:r>
              <a:rPr lang="en-US" sz="2200" i="1" dirty="0">
                <a:solidFill>
                  <a:schemeClr val="tx1"/>
                </a:solidFill>
                <a:sym typeface="Symbol" panose="05050102010706020507" pitchFamily="18" charset="2"/>
              </a:rPr>
              <a:t>#</a:t>
            </a:r>
            <a:r>
              <a:rPr lang="en-US" sz="2200" i="1" dirty="0" err="1">
                <a:solidFill>
                  <a:schemeClr val="tx1"/>
                </a:solidFill>
                <a:sym typeface="Symbol" panose="05050102010706020507" pitchFamily="18" charset="2"/>
              </a:rPr>
              <a:t>Neigh</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a:t>
            </a:r>
            <a:r>
              <a:rPr lang="en-US" sz="2200" dirty="0">
                <a:solidFill>
                  <a:schemeClr val="tx1"/>
                </a:solidFill>
                <a:sym typeface="Symbol" panose="05050102010706020507" pitchFamily="18" charset="2"/>
              </a:rPr>
              <a:t>do</a:t>
            </a:r>
          </a:p>
          <a:p>
            <a:pPr>
              <a:spcBef>
                <a:spcPts val="0"/>
              </a:spcBef>
              <a:spcAft>
                <a:spcPts val="0"/>
              </a:spcAft>
              <a:buFontTx/>
              <a:buNone/>
            </a:pPr>
            <a:r>
              <a:rPr lang="en-US" sz="2200" dirty="0">
                <a:solidFill>
                  <a:schemeClr val="tx1"/>
                </a:solidFill>
                <a:sym typeface="Symbol" panose="05050102010706020507" pitchFamily="18" charset="2"/>
              </a:rPr>
              <a:t>			begin receive  </a:t>
            </a:r>
            <a:r>
              <a:rPr lang="en-US" sz="2200" dirty="0" err="1">
                <a:solidFill>
                  <a:schemeClr val="tx1"/>
                </a:solidFill>
                <a:sym typeface="Symbol" panose="05050102010706020507" pitchFamily="18" charset="2"/>
              </a:rPr>
              <a:t>tok</a:t>
            </a:r>
            <a:r>
              <a:rPr lang="en-US" sz="2200" dirty="0">
                <a:solidFill>
                  <a:schemeClr val="tx1"/>
                </a:solidFill>
                <a:sym typeface="Symbol" panose="05050102010706020507" pitchFamily="18" charset="2"/>
              </a:rPr>
              <a:t>  ; </a:t>
            </a:r>
            <a:r>
              <a:rPr lang="en-US" sz="2200" i="1" dirty="0" err="1">
                <a:solidFill>
                  <a:schemeClr val="tx1"/>
                </a:solidFill>
                <a:sym typeface="Symbol" panose="05050102010706020507" pitchFamily="18" charset="2"/>
              </a:rPr>
              <a:t>rec</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 </a:t>
            </a:r>
            <a:r>
              <a:rPr lang="en-US" sz="2200" i="1" dirty="0" err="1">
                <a:solidFill>
                  <a:schemeClr val="tx1"/>
                </a:solidFill>
                <a:sym typeface="Symbol" panose="05050102010706020507" pitchFamily="18" charset="2"/>
              </a:rPr>
              <a:t>rec</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 </a:t>
            </a:r>
            <a:r>
              <a:rPr lang="en-US" sz="2200" dirty="0">
                <a:solidFill>
                  <a:schemeClr val="tx1"/>
                </a:solidFill>
                <a:sym typeface="Symbol" panose="05050102010706020507" pitchFamily="18" charset="2"/>
              </a:rPr>
              <a:t>1 end ;</a:t>
            </a:r>
          </a:p>
          <a:p>
            <a:pPr>
              <a:spcBef>
                <a:spcPts val="0"/>
              </a:spcBef>
              <a:spcAft>
                <a:spcPts val="0"/>
              </a:spcAft>
              <a:buFontTx/>
              <a:buNone/>
            </a:pPr>
            <a:r>
              <a:rPr lang="en-US" sz="2200" dirty="0">
                <a:solidFill>
                  <a:schemeClr val="tx1"/>
                </a:solidFill>
                <a:sym typeface="Symbol" panose="05050102010706020507" pitchFamily="18" charset="2"/>
              </a:rPr>
              <a:t>		</a:t>
            </a:r>
            <a:r>
              <a:rPr lang="en-US" sz="2200" i="1" dirty="0">
                <a:solidFill>
                  <a:schemeClr val="tx1"/>
                </a:solidFill>
                <a:sym typeface="Symbol" panose="05050102010706020507" pitchFamily="18" charset="2"/>
              </a:rPr>
              <a:t>decide</a:t>
            </a:r>
          </a:p>
          <a:p>
            <a:pPr>
              <a:spcBef>
                <a:spcPts val="0"/>
              </a:spcBef>
              <a:spcAft>
                <a:spcPts val="0"/>
              </a:spcAft>
              <a:buFontTx/>
              <a:buNone/>
            </a:pPr>
            <a:r>
              <a:rPr lang="en-US" sz="2200" i="1" dirty="0">
                <a:solidFill>
                  <a:schemeClr val="tx1"/>
                </a:solidFill>
                <a:sym typeface="Symbol" panose="05050102010706020507" pitchFamily="18" charset="2"/>
              </a:rPr>
              <a:t>	</a:t>
            </a:r>
            <a:r>
              <a:rPr lang="en-US" sz="2200" dirty="0">
                <a:solidFill>
                  <a:schemeClr val="tx1"/>
                </a:solidFill>
                <a:sym typeface="Symbol" panose="05050102010706020507" pitchFamily="18" charset="2"/>
              </a:rPr>
              <a:t>end</a:t>
            </a:r>
          </a:p>
          <a:p>
            <a:pPr>
              <a:spcBef>
                <a:spcPts val="0"/>
              </a:spcBef>
              <a:spcAft>
                <a:spcPts val="0"/>
              </a:spcAft>
              <a:buFontTx/>
              <a:buNone/>
            </a:pPr>
            <a:endParaRPr lang="en-US" sz="2200" dirty="0">
              <a:solidFill>
                <a:srgbClr val="000099"/>
              </a:solidFill>
              <a:sym typeface="Symbol" panose="05050102010706020507" pitchFamily="18" charset="2"/>
            </a:endParaRPr>
          </a:p>
          <a:p>
            <a:pPr>
              <a:spcBef>
                <a:spcPts val="0"/>
              </a:spcBef>
              <a:spcAft>
                <a:spcPts val="0"/>
              </a:spcAft>
              <a:buFontTx/>
              <a:buNone/>
            </a:pPr>
            <a:r>
              <a:rPr lang="en-US" sz="2200" dirty="0">
                <a:solidFill>
                  <a:srgbClr val="000099"/>
                </a:solidFill>
                <a:sym typeface="Symbol" panose="05050102010706020507" pitchFamily="18" charset="2"/>
              </a:rPr>
              <a:t>For non-initiators</a:t>
            </a:r>
          </a:p>
          <a:p>
            <a:pPr>
              <a:spcBef>
                <a:spcPts val="0"/>
              </a:spcBef>
              <a:spcAft>
                <a:spcPts val="0"/>
              </a:spcAft>
              <a:buFontTx/>
              <a:buNone/>
            </a:pPr>
            <a:r>
              <a:rPr lang="en-US" sz="2200" dirty="0">
                <a:solidFill>
                  <a:schemeClr val="tx1"/>
                </a:solidFill>
                <a:sym typeface="Symbol" panose="05050102010706020507" pitchFamily="18" charset="2"/>
              </a:rPr>
              <a:t>	begin receive  </a:t>
            </a:r>
            <a:r>
              <a:rPr lang="en-US" sz="2200" dirty="0" err="1">
                <a:solidFill>
                  <a:schemeClr val="tx1"/>
                </a:solidFill>
                <a:sym typeface="Symbol" panose="05050102010706020507" pitchFamily="18" charset="2"/>
              </a:rPr>
              <a:t>tok</a:t>
            </a:r>
            <a:r>
              <a:rPr lang="en-US" sz="2200" dirty="0">
                <a:solidFill>
                  <a:schemeClr val="tx1"/>
                </a:solidFill>
                <a:sym typeface="Symbol" panose="05050102010706020507" pitchFamily="18" charset="2"/>
              </a:rPr>
              <a:t>  from neighbor </a:t>
            </a:r>
            <a:r>
              <a:rPr lang="en-US" sz="2200" i="1" dirty="0">
                <a:solidFill>
                  <a:schemeClr val="tx1"/>
                </a:solidFill>
                <a:sym typeface="Symbol" panose="05050102010706020507" pitchFamily="18" charset="2"/>
              </a:rPr>
              <a:t>q</a:t>
            </a:r>
            <a:r>
              <a:rPr lang="en-US" sz="2200" dirty="0">
                <a:solidFill>
                  <a:schemeClr val="tx1"/>
                </a:solidFill>
                <a:sym typeface="Symbol" panose="05050102010706020507" pitchFamily="18" charset="2"/>
              </a:rPr>
              <a:t> ; </a:t>
            </a:r>
            <a:r>
              <a:rPr lang="en-US" sz="2200" i="1" dirty="0" err="1">
                <a:solidFill>
                  <a:schemeClr val="tx1"/>
                </a:solidFill>
                <a:sym typeface="Symbol" panose="05050102010706020507" pitchFamily="18" charset="2"/>
              </a:rPr>
              <a:t>father</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 q </a:t>
            </a:r>
            <a:r>
              <a:rPr lang="en-US" sz="2200" dirty="0">
                <a:solidFill>
                  <a:schemeClr val="tx1"/>
                </a:solidFill>
                <a:sym typeface="Symbol" panose="05050102010706020507" pitchFamily="18" charset="2"/>
              </a:rPr>
              <a:t>; </a:t>
            </a:r>
            <a:r>
              <a:rPr lang="en-US" sz="2200" i="1" dirty="0" err="1">
                <a:solidFill>
                  <a:schemeClr val="tx1"/>
                </a:solidFill>
                <a:sym typeface="Symbol" panose="05050102010706020507" pitchFamily="18" charset="2"/>
              </a:rPr>
              <a:t>rec</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 </a:t>
            </a:r>
            <a:r>
              <a:rPr lang="en-US" sz="2200" i="1" dirty="0" err="1">
                <a:solidFill>
                  <a:schemeClr val="tx1"/>
                </a:solidFill>
                <a:sym typeface="Symbol" panose="05050102010706020507" pitchFamily="18" charset="2"/>
              </a:rPr>
              <a:t>rec</a:t>
            </a:r>
            <a:r>
              <a:rPr lang="en-US" sz="2200" i="1" baseline="-25000" dirty="0" err="1">
                <a:solidFill>
                  <a:schemeClr val="tx1"/>
                </a:solidFill>
                <a:sym typeface="Symbol" panose="05050102010706020507" pitchFamily="18" charset="2"/>
              </a:rPr>
              <a:t>p</a:t>
            </a:r>
            <a:r>
              <a:rPr lang="en-US" sz="2200" dirty="0">
                <a:solidFill>
                  <a:schemeClr val="tx1"/>
                </a:solidFill>
                <a:sym typeface="Symbol" panose="05050102010706020507" pitchFamily="18" charset="2"/>
              </a:rPr>
              <a:t> + 1 ;</a:t>
            </a:r>
          </a:p>
          <a:p>
            <a:pPr>
              <a:spcBef>
                <a:spcPts val="0"/>
              </a:spcBef>
              <a:spcAft>
                <a:spcPts val="0"/>
              </a:spcAft>
              <a:buFontTx/>
              <a:buNone/>
            </a:pPr>
            <a:r>
              <a:rPr lang="en-US" sz="2200" dirty="0">
                <a:solidFill>
                  <a:schemeClr val="tx1"/>
                </a:solidFill>
                <a:sym typeface="Symbol" panose="05050102010706020507" pitchFamily="18" charset="2"/>
              </a:rPr>
              <a:t>		</a:t>
            </a:r>
            <a:r>
              <a:rPr lang="en-US" sz="2200" dirty="0" err="1">
                <a:solidFill>
                  <a:schemeClr val="tx1"/>
                </a:solidFill>
                <a:sym typeface="Symbol" panose="05050102010706020507" pitchFamily="18" charset="2"/>
              </a:rPr>
              <a:t>forall</a:t>
            </a:r>
            <a:r>
              <a:rPr lang="en-US" sz="2200" dirty="0">
                <a:solidFill>
                  <a:schemeClr val="tx1"/>
                </a:solidFill>
                <a:sym typeface="Symbol" panose="05050102010706020507" pitchFamily="18" charset="2"/>
              </a:rPr>
              <a:t> </a:t>
            </a:r>
            <a:r>
              <a:rPr lang="en-US" sz="2200" i="1" dirty="0">
                <a:solidFill>
                  <a:schemeClr val="tx1"/>
                </a:solidFill>
              </a:rPr>
              <a:t>q </a:t>
            </a:r>
            <a:r>
              <a:rPr lang="en-US" sz="2200" dirty="0">
                <a:solidFill>
                  <a:schemeClr val="tx1"/>
                </a:solidFill>
                <a:sym typeface="Symbol" panose="05050102010706020507" pitchFamily="18" charset="2"/>
              </a:rPr>
              <a:t> </a:t>
            </a:r>
            <a:r>
              <a:rPr lang="en-US" sz="2200" i="1" dirty="0" err="1">
                <a:solidFill>
                  <a:schemeClr val="tx1"/>
                </a:solidFill>
                <a:sym typeface="Symbol" panose="05050102010706020507" pitchFamily="18" charset="2"/>
              </a:rPr>
              <a:t>Neigh</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q  </a:t>
            </a:r>
            <a:r>
              <a:rPr lang="en-US" sz="2200" i="1" dirty="0" err="1">
                <a:solidFill>
                  <a:schemeClr val="tx1"/>
                </a:solidFill>
                <a:sym typeface="Symbol" panose="05050102010706020507" pitchFamily="18" charset="2"/>
              </a:rPr>
              <a:t>father</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a:t>
            </a:r>
            <a:r>
              <a:rPr lang="en-US" sz="2200" dirty="0">
                <a:solidFill>
                  <a:schemeClr val="tx1"/>
                </a:solidFill>
                <a:sym typeface="Symbol" panose="05050102010706020507" pitchFamily="18" charset="2"/>
              </a:rPr>
              <a:t>do send  </a:t>
            </a:r>
            <a:r>
              <a:rPr lang="en-US" sz="2200" dirty="0" err="1">
                <a:solidFill>
                  <a:schemeClr val="tx1"/>
                </a:solidFill>
                <a:sym typeface="Symbol" panose="05050102010706020507" pitchFamily="18" charset="2"/>
              </a:rPr>
              <a:t>tok</a:t>
            </a:r>
            <a:r>
              <a:rPr lang="en-US" sz="2200" dirty="0">
                <a:solidFill>
                  <a:schemeClr val="tx1"/>
                </a:solidFill>
                <a:sym typeface="Symbol" panose="05050102010706020507" pitchFamily="18" charset="2"/>
              </a:rPr>
              <a:t>  to </a:t>
            </a:r>
            <a:r>
              <a:rPr lang="en-US" sz="2200" i="1" dirty="0">
                <a:solidFill>
                  <a:schemeClr val="tx1"/>
                </a:solidFill>
                <a:sym typeface="Symbol" panose="05050102010706020507" pitchFamily="18" charset="2"/>
              </a:rPr>
              <a:t>q</a:t>
            </a:r>
            <a:r>
              <a:rPr lang="en-US" sz="2200" dirty="0">
                <a:solidFill>
                  <a:schemeClr val="tx1"/>
                </a:solidFill>
                <a:sym typeface="Symbol" panose="05050102010706020507" pitchFamily="18" charset="2"/>
              </a:rPr>
              <a:t> ;</a:t>
            </a:r>
          </a:p>
          <a:p>
            <a:pPr>
              <a:spcBef>
                <a:spcPts val="0"/>
              </a:spcBef>
              <a:spcAft>
                <a:spcPts val="0"/>
              </a:spcAft>
              <a:buFontTx/>
              <a:buNone/>
            </a:pPr>
            <a:r>
              <a:rPr lang="en-US" sz="2200" dirty="0">
                <a:solidFill>
                  <a:schemeClr val="tx1"/>
                </a:solidFill>
                <a:sym typeface="Symbol" panose="05050102010706020507" pitchFamily="18" charset="2"/>
              </a:rPr>
              <a:t>		while </a:t>
            </a:r>
            <a:r>
              <a:rPr lang="en-US" sz="2200" i="1" dirty="0" err="1">
                <a:solidFill>
                  <a:schemeClr val="tx1"/>
                </a:solidFill>
                <a:sym typeface="Symbol" panose="05050102010706020507" pitchFamily="18" charset="2"/>
              </a:rPr>
              <a:t>rec</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&lt; #</a:t>
            </a:r>
            <a:r>
              <a:rPr lang="en-US" sz="2200" i="1" dirty="0" err="1">
                <a:solidFill>
                  <a:schemeClr val="tx1"/>
                </a:solidFill>
                <a:sym typeface="Symbol" panose="05050102010706020507" pitchFamily="18" charset="2"/>
              </a:rPr>
              <a:t>Neigh</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a:t>
            </a:r>
            <a:r>
              <a:rPr lang="en-US" sz="2200" dirty="0">
                <a:solidFill>
                  <a:schemeClr val="tx1"/>
                </a:solidFill>
                <a:sym typeface="Symbol" panose="05050102010706020507" pitchFamily="18" charset="2"/>
              </a:rPr>
              <a:t>do</a:t>
            </a:r>
          </a:p>
          <a:p>
            <a:pPr>
              <a:spcBef>
                <a:spcPts val="0"/>
              </a:spcBef>
              <a:spcAft>
                <a:spcPts val="0"/>
              </a:spcAft>
              <a:buFontTx/>
              <a:buNone/>
            </a:pPr>
            <a:r>
              <a:rPr lang="en-US" sz="2200" dirty="0">
                <a:solidFill>
                  <a:schemeClr val="tx1"/>
                </a:solidFill>
                <a:sym typeface="Symbol" panose="05050102010706020507" pitchFamily="18" charset="2"/>
              </a:rPr>
              <a:t>			begin receive  </a:t>
            </a:r>
            <a:r>
              <a:rPr lang="en-US" sz="2200" dirty="0" err="1">
                <a:solidFill>
                  <a:schemeClr val="tx1"/>
                </a:solidFill>
                <a:sym typeface="Symbol" panose="05050102010706020507" pitchFamily="18" charset="2"/>
              </a:rPr>
              <a:t>tok</a:t>
            </a:r>
            <a:r>
              <a:rPr lang="en-US" sz="2200" dirty="0">
                <a:solidFill>
                  <a:schemeClr val="tx1"/>
                </a:solidFill>
                <a:sym typeface="Symbol" panose="05050102010706020507" pitchFamily="18" charset="2"/>
              </a:rPr>
              <a:t>  ; </a:t>
            </a:r>
            <a:r>
              <a:rPr lang="en-US" sz="2200" i="1" dirty="0" err="1">
                <a:solidFill>
                  <a:schemeClr val="tx1"/>
                </a:solidFill>
                <a:sym typeface="Symbol" panose="05050102010706020507" pitchFamily="18" charset="2"/>
              </a:rPr>
              <a:t>rec</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 </a:t>
            </a:r>
            <a:r>
              <a:rPr lang="en-US" sz="2200" i="1" dirty="0" err="1">
                <a:solidFill>
                  <a:schemeClr val="tx1"/>
                </a:solidFill>
                <a:sym typeface="Symbol" panose="05050102010706020507" pitchFamily="18" charset="2"/>
              </a:rPr>
              <a:t>rec</a:t>
            </a:r>
            <a:r>
              <a:rPr lang="en-US" sz="2200" i="1" baseline="-25000" dirty="0" err="1">
                <a:solidFill>
                  <a:schemeClr val="tx1"/>
                </a:solidFill>
                <a:sym typeface="Symbol" panose="05050102010706020507" pitchFamily="18" charset="2"/>
              </a:rPr>
              <a:t>p</a:t>
            </a:r>
            <a:r>
              <a:rPr lang="en-US" sz="2200" i="1" dirty="0">
                <a:solidFill>
                  <a:schemeClr val="tx1"/>
                </a:solidFill>
                <a:sym typeface="Symbol" panose="05050102010706020507" pitchFamily="18" charset="2"/>
              </a:rPr>
              <a:t> + </a:t>
            </a:r>
            <a:r>
              <a:rPr lang="en-US" sz="2200" dirty="0">
                <a:solidFill>
                  <a:schemeClr val="tx1"/>
                </a:solidFill>
                <a:sym typeface="Symbol" panose="05050102010706020507" pitchFamily="18" charset="2"/>
              </a:rPr>
              <a:t>1 end ;</a:t>
            </a:r>
          </a:p>
          <a:p>
            <a:pPr>
              <a:spcBef>
                <a:spcPts val="0"/>
              </a:spcBef>
              <a:spcAft>
                <a:spcPts val="0"/>
              </a:spcAft>
              <a:buFontTx/>
              <a:buNone/>
            </a:pPr>
            <a:r>
              <a:rPr lang="en-US" sz="2200" dirty="0">
                <a:solidFill>
                  <a:schemeClr val="tx1"/>
                </a:solidFill>
                <a:sym typeface="Symbol" panose="05050102010706020507" pitchFamily="18" charset="2"/>
              </a:rPr>
              <a:t>		send  </a:t>
            </a:r>
            <a:r>
              <a:rPr lang="en-US" sz="2200" dirty="0" err="1">
                <a:solidFill>
                  <a:schemeClr val="tx1"/>
                </a:solidFill>
                <a:sym typeface="Symbol" panose="05050102010706020507" pitchFamily="18" charset="2"/>
              </a:rPr>
              <a:t>tok</a:t>
            </a:r>
            <a:r>
              <a:rPr lang="en-US" sz="2200" dirty="0">
                <a:solidFill>
                  <a:schemeClr val="tx1"/>
                </a:solidFill>
                <a:sym typeface="Symbol" panose="05050102010706020507" pitchFamily="18" charset="2"/>
              </a:rPr>
              <a:t>  to </a:t>
            </a:r>
            <a:r>
              <a:rPr lang="en-US" sz="2200" i="1" dirty="0" err="1">
                <a:solidFill>
                  <a:schemeClr val="tx1"/>
                </a:solidFill>
                <a:sym typeface="Symbol" panose="05050102010706020507" pitchFamily="18" charset="2"/>
              </a:rPr>
              <a:t>father</a:t>
            </a:r>
            <a:r>
              <a:rPr lang="en-US" sz="2200" i="1" baseline="-25000" dirty="0" err="1">
                <a:solidFill>
                  <a:schemeClr val="tx1"/>
                </a:solidFill>
                <a:sym typeface="Symbol" panose="05050102010706020507" pitchFamily="18" charset="2"/>
              </a:rPr>
              <a:t>p</a:t>
            </a:r>
            <a:endParaRPr lang="en-US" sz="2200" dirty="0">
              <a:solidFill>
                <a:schemeClr val="tx1"/>
              </a:solidFill>
              <a:sym typeface="Symbol" panose="05050102010706020507" pitchFamily="18" charset="2"/>
            </a:endParaRPr>
          </a:p>
          <a:p>
            <a:pPr>
              <a:spcBef>
                <a:spcPts val="0"/>
              </a:spcBef>
              <a:spcAft>
                <a:spcPts val="0"/>
              </a:spcAft>
              <a:buFontTx/>
              <a:buNone/>
            </a:pPr>
            <a:r>
              <a:rPr lang="en-US" sz="2200" dirty="0">
                <a:solidFill>
                  <a:schemeClr val="tx1"/>
                </a:solidFill>
                <a:sym typeface="Symbol" panose="05050102010706020507" pitchFamily="18" charset="2"/>
              </a:rPr>
              <a:t>	end</a:t>
            </a:r>
          </a:p>
        </p:txBody>
      </p:sp>
      <p:sp>
        <p:nvSpPr>
          <p:cNvPr id="3" name="Slide Number Placeholder 2"/>
          <p:cNvSpPr>
            <a:spLocks noGrp="1"/>
          </p:cNvSpPr>
          <p:nvPr>
            <p:ph type="sldNum" sz="quarter" idx="12"/>
          </p:nvPr>
        </p:nvSpPr>
        <p:spPr/>
        <p:txBody>
          <a:bodyPr/>
          <a:lstStyle/>
          <a:p>
            <a:fld id="{7AFFCEF0-974B-42D8-B254-54EF3C648B13}"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3" name="Content Placeholder 2"/>
          <p:cNvSpPr>
            <a:spLocks noGrp="1"/>
          </p:cNvSpPr>
          <p:nvPr>
            <p:ph idx="1"/>
          </p:nvPr>
        </p:nvSpPr>
        <p:spPr/>
        <p:txBody>
          <a:bodyPr>
            <a:normAutofit lnSpcReduction="10000"/>
          </a:bodyPr>
          <a:lstStyle/>
          <a:p>
            <a:r>
              <a:rPr lang="en-IN" dirty="0"/>
              <a:t>Consider a triangle with nodes a, b and c. Say a is the initiator.</a:t>
            </a:r>
          </a:p>
          <a:p>
            <a:r>
              <a:rPr lang="en-IN" dirty="0"/>
              <a:t>Node a sends the token to b and c and b further sends to c. However, before </a:t>
            </a:r>
            <a:r>
              <a:rPr lang="en-IN" dirty="0" err="1"/>
              <a:t>a’s</a:t>
            </a:r>
            <a:r>
              <a:rPr lang="en-IN" dirty="0"/>
              <a:t> token reaches c, the token of b reaches c. Will the count of responses from people sent to now go wrong as a is expecting a response from c which it wont get and c has got a </a:t>
            </a:r>
            <a:r>
              <a:rPr lang="en-IN" dirty="0" err="1"/>
              <a:t>msg</a:t>
            </a:r>
            <a:r>
              <a:rPr lang="en-IN" dirty="0"/>
              <a:t> from a which is not its parent.</a:t>
            </a:r>
          </a:p>
          <a:p>
            <a:endParaRPr lang="en-IN" dirty="0"/>
          </a:p>
          <a:p>
            <a:r>
              <a:rPr lang="en-IN" dirty="0" err="1"/>
              <a:t>Ans</a:t>
            </a:r>
            <a:r>
              <a:rPr lang="en-IN" dirty="0"/>
              <a:t>: a wont get response from c for the token sent but will get token </a:t>
            </a:r>
            <a:r>
              <a:rPr lang="en-IN" dirty="0" err="1"/>
              <a:t>msg</a:t>
            </a:r>
            <a:r>
              <a:rPr lang="en-IN" dirty="0"/>
              <a:t> from c.  c gets </a:t>
            </a:r>
            <a:r>
              <a:rPr lang="en-IN" dirty="0" err="1"/>
              <a:t>msg</a:t>
            </a:r>
            <a:r>
              <a:rPr lang="en-IN" dirty="0"/>
              <a:t> from b with token and a too with token. His received </a:t>
            </a:r>
            <a:r>
              <a:rPr lang="en-IN" dirty="0" err="1"/>
              <a:t>msg</a:t>
            </a:r>
            <a:r>
              <a:rPr lang="en-IN" dirty="0"/>
              <a:t> count is 2. He responds to b when received </a:t>
            </a:r>
            <a:r>
              <a:rPr lang="en-IN" dirty="0" err="1"/>
              <a:t>msg</a:t>
            </a:r>
            <a:r>
              <a:rPr lang="en-IN" dirty="0"/>
              <a:t> count is 2. When a counts received </a:t>
            </a:r>
            <a:r>
              <a:rPr lang="en-IN" dirty="0" err="1"/>
              <a:t>msgs</a:t>
            </a:r>
            <a:r>
              <a:rPr lang="en-IN" dirty="0"/>
              <a:t> it has 2 (one which is the response </a:t>
            </a:r>
            <a:r>
              <a:rPr lang="en-IN" dirty="0" err="1"/>
              <a:t>msg</a:t>
            </a:r>
            <a:r>
              <a:rPr lang="en-IN" dirty="0"/>
              <a:t> from b and second is the token </a:t>
            </a:r>
            <a:r>
              <a:rPr lang="en-IN" dirty="0" err="1"/>
              <a:t>msg</a:t>
            </a:r>
            <a:r>
              <a:rPr lang="en-IN" dirty="0"/>
              <a:t> from c)  . </a:t>
            </a:r>
            <a:br>
              <a:rPr lang="en-IN" dirty="0"/>
            </a:br>
            <a:br>
              <a:rPr lang="en-IN" dirty="0"/>
            </a:br>
            <a:r>
              <a:rPr lang="en-IN" dirty="0"/>
              <a:t>Issue: c could have responded to b without receiving </a:t>
            </a:r>
            <a:r>
              <a:rPr lang="en-IN" dirty="0" err="1"/>
              <a:t>a’s</a:t>
            </a:r>
            <a:r>
              <a:rPr lang="en-IN" dirty="0"/>
              <a:t> token </a:t>
            </a:r>
            <a:r>
              <a:rPr lang="en-IN" dirty="0" err="1"/>
              <a:t>msg</a:t>
            </a:r>
            <a:r>
              <a:rPr lang="en-IN" dirty="0"/>
              <a:t> but now has to wait until </a:t>
            </a:r>
            <a:r>
              <a:rPr lang="en-IN" dirty="0" err="1"/>
              <a:t>a’s</a:t>
            </a:r>
            <a:r>
              <a:rPr lang="en-IN" dirty="0"/>
              <a:t> token too is received though it has no influence.</a:t>
            </a:r>
          </a:p>
        </p:txBody>
      </p:sp>
      <p:sp>
        <p:nvSpPr>
          <p:cNvPr id="5" name="Slide Number Placeholder 4"/>
          <p:cNvSpPr>
            <a:spLocks noGrp="1"/>
          </p:cNvSpPr>
          <p:nvPr>
            <p:ph type="sldNum" sz="quarter" idx="12"/>
          </p:nvPr>
        </p:nvSpPr>
        <p:spPr/>
        <p:txBody>
          <a:bodyPr/>
          <a:lstStyle/>
          <a:p>
            <a:fld id="{7AFFCEF0-974B-42D8-B254-54EF3C648B13}" type="slidenum">
              <a:rPr lang="en-US" smtClean="0"/>
              <a:pPr/>
              <a:t>6</a:t>
            </a:fld>
            <a:endParaRPr lang="en-US"/>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b="0" dirty="0"/>
              <a:t>Note: it creates a tree if we allow each node to be connected only to its parent.</a:t>
            </a:r>
          </a:p>
          <a:p>
            <a:r>
              <a:rPr lang="en-IN" sz="2800" b="0" dirty="0">
                <a:solidFill>
                  <a:srgbClr val="FF0000"/>
                </a:solidFill>
              </a:rPr>
              <a:t>Can a node identify its son ? What can we do to allow this.</a:t>
            </a:r>
          </a:p>
          <a:p>
            <a:endParaRPr lang="en-IN" sz="2800" b="0" dirty="0"/>
          </a:p>
          <a:p>
            <a:r>
              <a:rPr lang="en-IN" sz="2800" b="0" dirty="0"/>
              <a:t>Complexity :</a:t>
            </a:r>
          </a:p>
          <a:p>
            <a:r>
              <a:rPr lang="en-IN" sz="2800" b="0" dirty="0"/>
              <a:t>2|E| messages..one </a:t>
            </a:r>
            <a:r>
              <a:rPr lang="en-IN" sz="2800" b="0" dirty="0" err="1"/>
              <a:t>msg</a:t>
            </a:r>
            <a:r>
              <a:rPr lang="en-IN" sz="2800" b="0" dirty="0"/>
              <a:t> to every </a:t>
            </a:r>
            <a:r>
              <a:rPr lang="en-IN" sz="2800" b="0" dirty="0" err="1"/>
              <a:t>neighbor</a:t>
            </a:r>
            <a:r>
              <a:rPr lang="en-IN" sz="2800" b="0" dirty="0"/>
              <a:t> leaves the node and you get a </a:t>
            </a:r>
            <a:r>
              <a:rPr lang="en-IN" sz="2800" b="0" dirty="0" err="1"/>
              <a:t>msg</a:t>
            </a:r>
            <a:r>
              <a:rPr lang="en-IN" sz="2800" b="0" dirty="0"/>
              <a:t> back from every </a:t>
            </a:r>
            <a:r>
              <a:rPr lang="en-IN" sz="2800" b="0" dirty="0" err="1"/>
              <a:t>neighbor</a:t>
            </a:r>
            <a:r>
              <a:rPr lang="en-IN" sz="2800" b="0" dirty="0"/>
              <a:t> (or vice versa)</a:t>
            </a:r>
          </a:p>
          <a:p>
            <a:r>
              <a:rPr lang="en-IN" sz="2800" b="0" dirty="0"/>
              <a:t>Time complexity : Diameter of the graph (the greatest distance among the shortest distances between any pair of vertices)- time </a:t>
            </a:r>
            <a:r>
              <a:rPr lang="en-IN" sz="2800" b="0" dirty="0" err="1"/>
              <a:t>btwn</a:t>
            </a:r>
            <a:r>
              <a:rPr lang="en-IN" sz="2800" b="0" dirty="0"/>
              <a:t> the two nodes which are farthest away  </a:t>
            </a:r>
          </a:p>
          <a:p>
            <a:endParaRPr lang="en-IN" sz="2800" b="0" dirty="0"/>
          </a:p>
        </p:txBody>
      </p:sp>
      <p:sp>
        <p:nvSpPr>
          <p:cNvPr id="5" name="Slide Number Placeholder 4"/>
          <p:cNvSpPr>
            <a:spLocks noGrp="1"/>
          </p:cNvSpPr>
          <p:nvPr>
            <p:ph type="sldNum" sz="quarter" idx="12"/>
          </p:nvPr>
        </p:nvSpPr>
        <p:spPr/>
        <p:txBody>
          <a:bodyPr/>
          <a:lstStyle/>
          <a:p>
            <a:fld id="{7AFFCEF0-974B-42D8-B254-54EF3C648B13}" type="slidenum">
              <a:rPr lang="en-US" smtClean="0"/>
              <a:pPr/>
              <a:t>7</a:t>
            </a:fld>
            <a:endParaRPr lang="en-US"/>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Classical Depth-first Search</a:t>
            </a:r>
          </a:p>
        </p:txBody>
      </p:sp>
      <p:sp>
        <p:nvSpPr>
          <p:cNvPr id="243715" name="Rectangle 3"/>
          <p:cNvSpPr>
            <a:spLocks noGrp="1" noChangeArrowheads="1"/>
          </p:cNvSpPr>
          <p:nvPr>
            <p:ph idx="1"/>
          </p:nvPr>
        </p:nvSpPr>
        <p:spPr>
          <a:xfrm>
            <a:off x="609601" y="1066800"/>
            <a:ext cx="9677399" cy="5334000"/>
          </a:xfrm>
        </p:spPr>
        <p:txBody>
          <a:bodyPr>
            <a:normAutofit lnSpcReduction="10000"/>
          </a:bodyPr>
          <a:lstStyle/>
          <a:p>
            <a:pPr>
              <a:buFontTx/>
              <a:buNone/>
            </a:pPr>
            <a:endParaRPr lang="en-US" sz="2400" dirty="0">
              <a:solidFill>
                <a:schemeClr val="tx1"/>
              </a:solidFill>
            </a:endParaRPr>
          </a:p>
          <a:p>
            <a:pPr>
              <a:buFontTx/>
              <a:buNone/>
            </a:pPr>
            <a:r>
              <a:rPr lang="en-US" sz="2400" dirty="0" err="1">
                <a:solidFill>
                  <a:schemeClr val="tx1"/>
                </a:solidFill>
              </a:rPr>
              <a:t>var</a:t>
            </a:r>
            <a:r>
              <a:rPr lang="en-US" sz="2400" dirty="0">
                <a:solidFill>
                  <a:schemeClr val="tx1"/>
                </a:solidFill>
              </a:rPr>
              <a:t> </a:t>
            </a:r>
            <a:r>
              <a:rPr lang="en-US" sz="2400" i="1" dirty="0" err="1">
                <a:solidFill>
                  <a:schemeClr val="tx1"/>
                </a:solidFill>
              </a:rPr>
              <a:t>used</a:t>
            </a:r>
            <a:r>
              <a:rPr lang="en-US" sz="2400" i="1" baseline="-25000" dirty="0" err="1">
                <a:solidFill>
                  <a:schemeClr val="tx1"/>
                </a:solidFill>
              </a:rPr>
              <a:t>p</a:t>
            </a:r>
            <a:r>
              <a:rPr lang="en-US" sz="2400" dirty="0">
                <a:solidFill>
                  <a:schemeClr val="tx1"/>
                </a:solidFill>
              </a:rPr>
              <a:t>[</a:t>
            </a:r>
            <a:r>
              <a:rPr lang="en-US" sz="2400" i="1" dirty="0">
                <a:solidFill>
                  <a:schemeClr val="tx1"/>
                </a:solidFill>
              </a:rPr>
              <a:t>q</a:t>
            </a:r>
            <a:r>
              <a:rPr lang="en-US" sz="2400" dirty="0">
                <a:solidFill>
                  <a:schemeClr val="tx1"/>
                </a:solidFill>
              </a:rPr>
              <a:t>]	: </a:t>
            </a:r>
            <a:r>
              <a:rPr lang="en-US" sz="2400" dirty="0" err="1">
                <a:solidFill>
                  <a:schemeClr val="tx1"/>
                </a:solidFill>
              </a:rPr>
              <a:t>boolean</a:t>
            </a:r>
            <a:r>
              <a:rPr lang="en-US" sz="2400" dirty="0">
                <a:solidFill>
                  <a:schemeClr val="tx1"/>
                </a:solidFill>
              </a:rPr>
              <a:t>   init false for each </a:t>
            </a:r>
            <a:r>
              <a:rPr lang="en-US" sz="2400" i="1" dirty="0">
                <a:solidFill>
                  <a:schemeClr val="tx1"/>
                </a:solidFill>
              </a:rPr>
              <a:t>q </a:t>
            </a:r>
            <a:r>
              <a:rPr lang="en-US" sz="2400" i="1" dirty="0">
                <a:solidFill>
                  <a:schemeClr val="tx1"/>
                </a:solidFill>
                <a:sym typeface="Symbol" panose="05050102010706020507" pitchFamily="18" charset="2"/>
              </a:rPr>
              <a:t> </a:t>
            </a:r>
            <a:r>
              <a:rPr lang="en-US" sz="2400" i="1" dirty="0" err="1">
                <a:solidFill>
                  <a:schemeClr val="tx1"/>
                </a:solidFill>
                <a:sym typeface="Symbol" panose="05050102010706020507" pitchFamily="18" charset="2"/>
              </a:rPr>
              <a:t>Neigh</a:t>
            </a:r>
            <a:r>
              <a:rPr lang="en-US" sz="2400" i="1" baseline="-25000" dirty="0" err="1">
                <a:solidFill>
                  <a:schemeClr val="tx1"/>
                </a:solidFill>
                <a:sym typeface="Symbol" panose="05050102010706020507" pitchFamily="18" charset="2"/>
              </a:rPr>
              <a:t>p</a:t>
            </a:r>
            <a:r>
              <a:rPr lang="en-US" sz="2400" i="1" dirty="0">
                <a:solidFill>
                  <a:schemeClr val="tx1"/>
                </a:solidFill>
                <a:sym typeface="Symbol" panose="05050102010706020507" pitchFamily="18" charset="2"/>
              </a:rPr>
              <a:t> </a:t>
            </a:r>
            <a:r>
              <a:rPr lang="en-US" sz="2400" dirty="0">
                <a:solidFill>
                  <a:schemeClr val="tx1"/>
                </a:solidFill>
                <a:sym typeface="Symbol" panose="05050102010706020507" pitchFamily="18" charset="2"/>
              </a:rPr>
              <a:t>;</a:t>
            </a:r>
          </a:p>
          <a:p>
            <a:pPr>
              <a:buFontTx/>
              <a:buNone/>
            </a:pPr>
            <a:r>
              <a:rPr lang="en-US" sz="2400" i="1" dirty="0" err="1">
                <a:solidFill>
                  <a:schemeClr val="tx1"/>
                </a:solidFill>
                <a:sym typeface="Symbol" panose="05050102010706020507" pitchFamily="18" charset="2"/>
              </a:rPr>
              <a:t>father</a:t>
            </a:r>
            <a:r>
              <a:rPr lang="en-US" sz="2400" i="1" baseline="-25000" dirty="0" err="1">
                <a:solidFill>
                  <a:schemeClr val="tx1"/>
                </a:solidFill>
                <a:sym typeface="Symbol" panose="05050102010706020507" pitchFamily="18" charset="2"/>
              </a:rPr>
              <a:t>p</a:t>
            </a:r>
            <a:r>
              <a:rPr lang="en-US" sz="2400" i="1" dirty="0">
                <a:solidFill>
                  <a:schemeClr val="tx1"/>
                </a:solidFill>
                <a:sym typeface="Symbol" panose="05050102010706020507" pitchFamily="18" charset="2"/>
              </a:rPr>
              <a:t> 	</a:t>
            </a:r>
            <a:r>
              <a:rPr lang="en-US" sz="2400" dirty="0">
                <a:solidFill>
                  <a:schemeClr val="tx1"/>
                </a:solidFill>
                <a:sym typeface="Symbol" panose="05050102010706020507" pitchFamily="18" charset="2"/>
              </a:rPr>
              <a:t>: process   init </a:t>
            </a:r>
            <a:r>
              <a:rPr lang="en-US" sz="2400" i="1" dirty="0" err="1">
                <a:solidFill>
                  <a:schemeClr val="tx1"/>
                </a:solidFill>
                <a:sym typeface="Symbol" panose="05050102010706020507" pitchFamily="18" charset="2"/>
              </a:rPr>
              <a:t>udef</a:t>
            </a:r>
            <a:r>
              <a:rPr lang="en-US" sz="2400" i="1" dirty="0">
                <a:solidFill>
                  <a:schemeClr val="tx1"/>
                </a:solidFill>
                <a:sym typeface="Symbol" panose="05050102010706020507" pitchFamily="18" charset="2"/>
              </a:rPr>
              <a:t> </a:t>
            </a:r>
            <a:r>
              <a:rPr lang="en-US" sz="2400" dirty="0">
                <a:solidFill>
                  <a:schemeClr val="tx1"/>
                </a:solidFill>
                <a:sym typeface="Symbol" panose="05050102010706020507" pitchFamily="18" charset="2"/>
              </a:rPr>
              <a:t>;</a:t>
            </a:r>
          </a:p>
          <a:p>
            <a:pPr>
              <a:buFontTx/>
              <a:buNone/>
            </a:pPr>
            <a:endParaRPr lang="en-US" sz="2400" dirty="0">
              <a:solidFill>
                <a:schemeClr val="tx1"/>
              </a:solidFill>
              <a:sym typeface="Symbol" panose="05050102010706020507" pitchFamily="18" charset="2"/>
            </a:endParaRPr>
          </a:p>
          <a:p>
            <a:pPr>
              <a:buFontTx/>
              <a:buNone/>
            </a:pPr>
            <a:r>
              <a:rPr lang="en-US" sz="2400" dirty="0">
                <a:solidFill>
                  <a:srgbClr val="000099"/>
                </a:solidFill>
                <a:sym typeface="Symbol" panose="05050102010706020507" pitchFamily="18" charset="2"/>
              </a:rPr>
              <a:t>// For the initiator only – execute once</a:t>
            </a:r>
          </a:p>
          <a:p>
            <a:pPr>
              <a:buFontTx/>
              <a:buNone/>
            </a:pPr>
            <a:r>
              <a:rPr lang="en-US" sz="2400" dirty="0">
                <a:solidFill>
                  <a:schemeClr val="tx2"/>
                </a:solidFill>
                <a:sym typeface="Symbol" panose="05050102010706020507" pitchFamily="18" charset="2"/>
              </a:rPr>
              <a:t>   </a:t>
            </a:r>
            <a:r>
              <a:rPr lang="en-US" sz="2400" dirty="0">
                <a:sym typeface="Symbol" panose="05050102010706020507" pitchFamily="18" charset="2"/>
              </a:rPr>
              <a:t>begin</a:t>
            </a:r>
          </a:p>
          <a:p>
            <a:pPr>
              <a:buFontTx/>
              <a:buNone/>
            </a:pPr>
            <a:r>
              <a:rPr lang="en-US" sz="2400" i="1" dirty="0">
                <a:sym typeface="Symbol" panose="05050102010706020507" pitchFamily="18" charset="2"/>
              </a:rPr>
              <a:t>             </a:t>
            </a:r>
            <a:r>
              <a:rPr lang="en-US" sz="2400" i="1" dirty="0" err="1">
                <a:sym typeface="Symbol" panose="05050102010706020507" pitchFamily="18" charset="2"/>
              </a:rPr>
              <a:t>father</a:t>
            </a:r>
            <a:r>
              <a:rPr lang="en-US" sz="2400" i="1" baseline="-25000" dirty="0" err="1">
                <a:sym typeface="Symbol" panose="05050102010706020507" pitchFamily="18" charset="2"/>
              </a:rPr>
              <a:t>p</a:t>
            </a:r>
            <a:r>
              <a:rPr lang="en-US" sz="2400" i="1" dirty="0">
                <a:sym typeface="Symbol" panose="05050102010706020507" pitchFamily="18" charset="2"/>
              </a:rPr>
              <a:t> = p </a:t>
            </a:r>
            <a:r>
              <a:rPr lang="en-US" sz="2400" dirty="0">
                <a:sym typeface="Symbol" panose="05050102010706020507" pitchFamily="18" charset="2"/>
              </a:rPr>
              <a:t>; </a:t>
            </a:r>
          </a:p>
          <a:p>
            <a:pPr>
              <a:buFontTx/>
              <a:buNone/>
            </a:pPr>
            <a:r>
              <a:rPr lang="en-US" sz="2400" dirty="0">
                <a:sym typeface="Symbol" panose="05050102010706020507" pitchFamily="18" charset="2"/>
              </a:rPr>
              <a:t>             choose </a:t>
            </a:r>
            <a:r>
              <a:rPr lang="en-US" sz="2400" i="1" dirty="0">
                <a:solidFill>
                  <a:schemeClr val="tx1"/>
                </a:solidFill>
              </a:rPr>
              <a:t>q </a:t>
            </a:r>
            <a:r>
              <a:rPr lang="en-US" sz="2400" i="1" dirty="0">
                <a:solidFill>
                  <a:schemeClr val="tx1"/>
                </a:solidFill>
                <a:sym typeface="Symbol" panose="05050102010706020507" pitchFamily="18" charset="2"/>
              </a:rPr>
              <a:t> </a:t>
            </a:r>
            <a:r>
              <a:rPr lang="en-US" sz="2400" i="1" dirty="0" err="1">
                <a:solidFill>
                  <a:schemeClr val="tx1"/>
                </a:solidFill>
                <a:sym typeface="Symbol" panose="05050102010706020507" pitchFamily="18" charset="2"/>
              </a:rPr>
              <a:t>Neigh</a:t>
            </a:r>
            <a:r>
              <a:rPr lang="en-US" sz="2400" i="1" baseline="-25000" dirty="0" err="1">
                <a:solidFill>
                  <a:schemeClr val="tx1"/>
                </a:solidFill>
                <a:sym typeface="Symbol" panose="05050102010706020507" pitchFamily="18" charset="2"/>
              </a:rPr>
              <a:t>p</a:t>
            </a:r>
            <a:r>
              <a:rPr lang="en-US" sz="2400" i="1" dirty="0">
                <a:solidFill>
                  <a:schemeClr val="tx1"/>
                </a:solidFill>
                <a:sym typeface="Symbol" panose="05050102010706020507" pitchFamily="18" charset="2"/>
              </a:rPr>
              <a:t> </a:t>
            </a:r>
            <a:r>
              <a:rPr lang="en-US" sz="2400" dirty="0">
                <a:solidFill>
                  <a:schemeClr val="tx1"/>
                </a:solidFill>
                <a:sym typeface="Symbol" panose="05050102010706020507" pitchFamily="18" charset="2"/>
              </a:rPr>
              <a:t>;</a:t>
            </a:r>
          </a:p>
          <a:p>
            <a:pPr>
              <a:buFontTx/>
              <a:buNone/>
            </a:pPr>
            <a:r>
              <a:rPr lang="en-US" sz="2400" dirty="0">
                <a:solidFill>
                  <a:schemeClr val="tx1"/>
                </a:solidFill>
                <a:sym typeface="Symbol" panose="05050102010706020507" pitchFamily="18" charset="2"/>
              </a:rPr>
              <a:t>	   </a:t>
            </a:r>
            <a:r>
              <a:rPr lang="en-US" sz="2400" dirty="0" err="1">
                <a:solidFill>
                  <a:schemeClr val="tx1"/>
                </a:solidFill>
                <a:sym typeface="Symbol" panose="05050102010706020507" pitchFamily="18" charset="2"/>
              </a:rPr>
              <a:t>u</a:t>
            </a:r>
            <a:r>
              <a:rPr lang="en-US" sz="2400" i="1" dirty="0" err="1">
                <a:solidFill>
                  <a:schemeClr val="tx1"/>
                </a:solidFill>
              </a:rPr>
              <a:t>sed</a:t>
            </a:r>
            <a:r>
              <a:rPr lang="en-US" sz="2400" i="1" baseline="-25000" dirty="0" err="1">
                <a:solidFill>
                  <a:schemeClr val="tx1"/>
                </a:solidFill>
              </a:rPr>
              <a:t>p</a:t>
            </a:r>
            <a:r>
              <a:rPr lang="en-US" sz="2400" dirty="0">
                <a:solidFill>
                  <a:schemeClr val="tx1"/>
                </a:solidFill>
              </a:rPr>
              <a:t>[</a:t>
            </a:r>
            <a:r>
              <a:rPr lang="en-US" sz="2400" i="1" dirty="0">
                <a:solidFill>
                  <a:schemeClr val="tx1"/>
                </a:solidFill>
              </a:rPr>
              <a:t>q</a:t>
            </a:r>
            <a:r>
              <a:rPr lang="en-US" sz="2400" dirty="0">
                <a:solidFill>
                  <a:schemeClr val="tx1"/>
                </a:solidFill>
              </a:rPr>
              <a:t>] = true ; </a:t>
            </a:r>
          </a:p>
          <a:p>
            <a:pPr>
              <a:buFontTx/>
              <a:buNone/>
            </a:pPr>
            <a:r>
              <a:rPr lang="en-US" sz="2400" dirty="0"/>
              <a:t>              </a:t>
            </a:r>
            <a:r>
              <a:rPr lang="en-US" sz="2400" dirty="0">
                <a:solidFill>
                  <a:schemeClr val="tx1"/>
                </a:solidFill>
              </a:rPr>
              <a:t>send </a:t>
            </a:r>
            <a:r>
              <a:rPr lang="en-US" sz="2400" dirty="0">
                <a:solidFill>
                  <a:schemeClr val="tx1"/>
                </a:solidFill>
                <a:sym typeface="Symbol" panose="05050102010706020507" pitchFamily="18" charset="2"/>
              </a:rPr>
              <a:t> </a:t>
            </a:r>
            <a:r>
              <a:rPr lang="en-US" sz="2400" dirty="0" err="1">
                <a:solidFill>
                  <a:schemeClr val="tx1"/>
                </a:solidFill>
                <a:sym typeface="Symbol" panose="05050102010706020507" pitchFamily="18" charset="2"/>
              </a:rPr>
              <a:t>tok</a:t>
            </a:r>
            <a:r>
              <a:rPr lang="en-US" sz="2400" dirty="0">
                <a:solidFill>
                  <a:schemeClr val="tx1"/>
                </a:solidFill>
                <a:sym typeface="Symbol" panose="05050102010706020507" pitchFamily="18" charset="2"/>
              </a:rPr>
              <a:t>  to </a:t>
            </a:r>
            <a:r>
              <a:rPr lang="en-US" sz="2400" i="1" dirty="0">
                <a:solidFill>
                  <a:schemeClr val="tx1"/>
                </a:solidFill>
                <a:sym typeface="Symbol" panose="05050102010706020507" pitchFamily="18" charset="2"/>
              </a:rPr>
              <a:t>q</a:t>
            </a:r>
            <a:r>
              <a:rPr lang="en-US" sz="2400" dirty="0">
                <a:solidFill>
                  <a:schemeClr val="tx1"/>
                </a:solidFill>
                <a:sym typeface="Symbol" panose="05050102010706020507" pitchFamily="18" charset="2"/>
              </a:rPr>
              <a:t> ; //only one </a:t>
            </a:r>
            <a:r>
              <a:rPr lang="en-US" sz="2400" dirty="0" err="1">
                <a:solidFill>
                  <a:schemeClr val="tx1"/>
                </a:solidFill>
                <a:sym typeface="Symbol" panose="05050102010706020507" pitchFamily="18" charset="2"/>
              </a:rPr>
              <a:t>msg</a:t>
            </a:r>
            <a:r>
              <a:rPr lang="en-US" sz="2400" dirty="0">
                <a:solidFill>
                  <a:schemeClr val="tx1"/>
                </a:solidFill>
                <a:sym typeface="Symbol" panose="05050102010706020507" pitchFamily="18" charset="2"/>
              </a:rPr>
              <a:t> sent</a:t>
            </a:r>
          </a:p>
          <a:p>
            <a:pPr>
              <a:buFontTx/>
              <a:buNone/>
            </a:pPr>
            <a:r>
              <a:rPr lang="en-US" sz="2400" dirty="0">
                <a:solidFill>
                  <a:schemeClr val="tx1"/>
                </a:solidFill>
                <a:sym typeface="Symbol" panose="05050102010706020507" pitchFamily="18" charset="2"/>
              </a:rPr>
              <a:t>   end</a:t>
            </a:r>
          </a:p>
          <a:p>
            <a:pPr>
              <a:buFontTx/>
              <a:buNone/>
            </a:pPr>
            <a:endParaRPr lang="en-US" sz="2400" dirty="0">
              <a:solidFill>
                <a:schemeClr val="tx1"/>
              </a:solidFill>
              <a:sym typeface="Symbol" panose="05050102010706020507" pitchFamily="18" charset="2"/>
            </a:endParaRPr>
          </a:p>
        </p:txBody>
      </p:sp>
      <p:sp>
        <p:nvSpPr>
          <p:cNvPr id="3" name="Slide Number Placeholder 2"/>
          <p:cNvSpPr>
            <a:spLocks noGrp="1"/>
          </p:cNvSpPr>
          <p:nvPr>
            <p:ph type="sldNum" sz="quarter" idx="12"/>
          </p:nvPr>
        </p:nvSpPr>
        <p:spPr/>
        <p:txBody>
          <a:bodyPr/>
          <a:lstStyle/>
          <a:p>
            <a:fld id="{7AFFCEF0-974B-42D8-B254-54EF3C648B13}"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a:t>Classical Depth-first Search contd..</a:t>
            </a:r>
          </a:p>
        </p:txBody>
      </p:sp>
      <p:sp>
        <p:nvSpPr>
          <p:cNvPr id="244739" name="Rectangle 3"/>
          <p:cNvSpPr>
            <a:spLocks noGrp="1" noChangeArrowheads="1"/>
          </p:cNvSpPr>
          <p:nvPr>
            <p:ph idx="1"/>
          </p:nvPr>
        </p:nvSpPr>
        <p:spPr>
          <a:xfrm>
            <a:off x="609601" y="685800"/>
            <a:ext cx="10058399" cy="5410200"/>
          </a:xfrm>
        </p:spPr>
        <p:txBody>
          <a:bodyPr>
            <a:noAutofit/>
          </a:bodyPr>
          <a:lstStyle/>
          <a:p>
            <a:pPr>
              <a:spcBef>
                <a:spcPts val="0"/>
              </a:spcBef>
              <a:spcAft>
                <a:spcPts val="0"/>
              </a:spcAft>
            </a:pPr>
            <a:r>
              <a:rPr lang="en-US" sz="2100" dirty="0">
                <a:solidFill>
                  <a:srgbClr val="000099"/>
                </a:solidFill>
                <a:sym typeface="Symbol" panose="05050102010706020507" pitchFamily="18" charset="2"/>
              </a:rPr>
              <a:t>For each process p, upon receipt of  </a:t>
            </a:r>
            <a:r>
              <a:rPr lang="en-US" sz="2100" dirty="0" err="1">
                <a:solidFill>
                  <a:srgbClr val="000099"/>
                </a:solidFill>
                <a:sym typeface="Symbol" panose="05050102010706020507" pitchFamily="18" charset="2"/>
              </a:rPr>
              <a:t>tok</a:t>
            </a:r>
            <a:r>
              <a:rPr lang="en-US" sz="2100" dirty="0">
                <a:solidFill>
                  <a:srgbClr val="000099"/>
                </a:solidFill>
                <a:sym typeface="Symbol" panose="05050102010706020507" pitchFamily="18" charset="2"/>
              </a:rPr>
              <a:t>  from </a:t>
            </a:r>
            <a:r>
              <a:rPr lang="en-US" sz="2100" i="1" dirty="0">
                <a:solidFill>
                  <a:srgbClr val="000099"/>
                </a:solidFill>
                <a:sym typeface="Symbol" panose="05050102010706020507" pitchFamily="18" charset="2"/>
              </a:rPr>
              <a:t>q</a:t>
            </a:r>
            <a:r>
              <a:rPr lang="en-US" sz="2100" baseline="-25000" dirty="0">
                <a:solidFill>
                  <a:srgbClr val="000099"/>
                </a:solidFill>
                <a:sym typeface="Symbol" panose="05050102010706020507" pitchFamily="18" charset="2"/>
              </a:rPr>
              <a:t>0</a:t>
            </a:r>
            <a:r>
              <a:rPr lang="en-US" sz="2100" dirty="0">
                <a:solidFill>
                  <a:srgbClr val="000099"/>
                </a:solidFill>
                <a:sym typeface="Symbol" panose="05050102010706020507" pitchFamily="18" charset="2"/>
              </a:rPr>
              <a:t>:</a:t>
            </a:r>
          </a:p>
          <a:p>
            <a:pPr>
              <a:spcBef>
                <a:spcPts val="0"/>
              </a:spcBef>
              <a:spcAft>
                <a:spcPts val="0"/>
              </a:spcAft>
            </a:pPr>
            <a:r>
              <a:rPr lang="en-US" sz="1800" b="0" dirty="0">
                <a:solidFill>
                  <a:srgbClr val="FF0000"/>
                </a:solidFill>
                <a:latin typeface="Times New Roman" pitchFamily="18" charset="0"/>
                <a:cs typeface="Times New Roman" pitchFamily="18" charset="0"/>
                <a:sym typeface="Symbol" panose="05050102010706020507" pitchFamily="18" charset="2"/>
              </a:rPr>
              <a:t>// A node </a:t>
            </a:r>
            <a:r>
              <a:rPr lang="en-US" sz="1800" b="0" i="1" dirty="0">
                <a:solidFill>
                  <a:srgbClr val="FF0000"/>
                </a:solidFill>
                <a:latin typeface="Times New Roman" pitchFamily="18" charset="0"/>
                <a:cs typeface="Times New Roman" pitchFamily="18" charset="0"/>
                <a:sym typeface="Symbol" panose="05050102010706020507" pitchFamily="18" charset="2"/>
              </a:rPr>
              <a:t>q</a:t>
            </a:r>
            <a:r>
              <a:rPr lang="en-US" sz="1800" b="0" baseline="-25000" dirty="0">
                <a:solidFill>
                  <a:srgbClr val="FF0000"/>
                </a:solidFill>
                <a:latin typeface="Times New Roman" pitchFamily="18" charset="0"/>
                <a:cs typeface="Times New Roman" pitchFamily="18" charset="0"/>
                <a:sym typeface="Symbol" panose="05050102010706020507" pitchFamily="18" charset="2"/>
              </a:rPr>
              <a:t>0  </a:t>
            </a:r>
            <a:r>
              <a:rPr lang="en-US" sz="1800" b="0" dirty="0">
                <a:solidFill>
                  <a:srgbClr val="FF0000"/>
                </a:solidFill>
                <a:latin typeface="Times New Roman" pitchFamily="18" charset="0"/>
                <a:cs typeface="Times New Roman" pitchFamily="18" charset="0"/>
                <a:sym typeface="Symbol" panose="05050102010706020507" pitchFamily="18" charset="2"/>
              </a:rPr>
              <a:t>is the father only if p is receiving the token for the first time from </a:t>
            </a:r>
            <a:r>
              <a:rPr lang="en-US" sz="1800" b="0" i="1" dirty="0">
                <a:solidFill>
                  <a:srgbClr val="FF0000"/>
                </a:solidFill>
                <a:latin typeface="Times New Roman" pitchFamily="18" charset="0"/>
                <a:cs typeface="Times New Roman" pitchFamily="18" charset="0"/>
                <a:sym typeface="Symbol" panose="05050102010706020507" pitchFamily="18" charset="2"/>
              </a:rPr>
              <a:t>q</a:t>
            </a:r>
            <a:r>
              <a:rPr lang="en-US" sz="1800" b="0" baseline="-25000" dirty="0">
                <a:solidFill>
                  <a:srgbClr val="FF0000"/>
                </a:solidFill>
                <a:latin typeface="Times New Roman" pitchFamily="18" charset="0"/>
                <a:cs typeface="Times New Roman" pitchFamily="18" charset="0"/>
                <a:sym typeface="Symbol" panose="05050102010706020507" pitchFamily="18" charset="2"/>
              </a:rPr>
              <a:t>0</a:t>
            </a:r>
            <a:endParaRPr lang="en-US" sz="2100" dirty="0">
              <a:solidFill>
                <a:srgbClr val="000099"/>
              </a:solidFill>
              <a:sym typeface="Symbol" panose="05050102010706020507" pitchFamily="18" charset="2"/>
            </a:endParaRPr>
          </a:p>
          <a:p>
            <a:pPr>
              <a:spcBef>
                <a:spcPts val="300"/>
              </a:spcBef>
              <a:spcAft>
                <a:spcPts val="300"/>
              </a:spcAft>
              <a:buFontTx/>
              <a:buNone/>
            </a:pPr>
            <a:r>
              <a:rPr lang="en-US" sz="2100" dirty="0">
                <a:solidFill>
                  <a:schemeClr val="tx2"/>
                </a:solidFill>
                <a:sym typeface="Symbol" panose="05050102010706020507" pitchFamily="18" charset="2"/>
              </a:rPr>
              <a:t>           </a:t>
            </a:r>
            <a:r>
              <a:rPr lang="en-US" sz="2100" dirty="0">
                <a:sym typeface="Symbol" panose="05050102010706020507" pitchFamily="18" charset="2"/>
              </a:rPr>
              <a:t> if </a:t>
            </a:r>
            <a:r>
              <a:rPr lang="en-US" sz="2100" i="1" dirty="0" err="1">
                <a:sym typeface="Symbol" panose="05050102010706020507" pitchFamily="18" charset="2"/>
              </a:rPr>
              <a:t>father</a:t>
            </a:r>
            <a:r>
              <a:rPr lang="en-US" sz="2100" i="1" baseline="-25000" dirty="0" err="1">
                <a:sym typeface="Symbol" panose="05050102010706020507" pitchFamily="18" charset="2"/>
              </a:rPr>
              <a:t>p</a:t>
            </a:r>
            <a:r>
              <a:rPr lang="en-US" sz="2100" i="1" dirty="0">
                <a:sym typeface="Symbol" panose="05050102010706020507" pitchFamily="18" charset="2"/>
              </a:rPr>
              <a:t> = </a:t>
            </a:r>
            <a:r>
              <a:rPr lang="en-US" sz="2100" i="1" dirty="0" err="1">
                <a:sym typeface="Symbol" panose="05050102010706020507" pitchFamily="18" charset="2"/>
              </a:rPr>
              <a:t>udef</a:t>
            </a:r>
            <a:r>
              <a:rPr lang="en-US" sz="2100" i="1" dirty="0">
                <a:sym typeface="Symbol" panose="05050102010706020507" pitchFamily="18" charset="2"/>
              </a:rPr>
              <a:t> </a:t>
            </a:r>
            <a:r>
              <a:rPr lang="en-US" sz="2100" dirty="0">
                <a:sym typeface="Symbol" panose="05050102010706020507" pitchFamily="18" charset="2"/>
              </a:rPr>
              <a:t>then </a:t>
            </a:r>
            <a:r>
              <a:rPr lang="en-US" sz="2100" i="1" dirty="0" err="1">
                <a:sym typeface="Symbol" panose="05050102010706020507" pitchFamily="18" charset="2"/>
              </a:rPr>
              <a:t>father</a:t>
            </a:r>
            <a:r>
              <a:rPr lang="en-US" sz="2100" i="1" baseline="-25000" dirty="0" err="1">
                <a:sym typeface="Symbol" panose="05050102010706020507" pitchFamily="18" charset="2"/>
              </a:rPr>
              <a:t>p</a:t>
            </a:r>
            <a:r>
              <a:rPr lang="en-US" sz="2100" i="1" dirty="0">
                <a:sym typeface="Symbol" panose="05050102010706020507" pitchFamily="18" charset="2"/>
              </a:rPr>
              <a:t> = q</a:t>
            </a:r>
            <a:r>
              <a:rPr lang="en-US" sz="2100" i="1" baseline="-25000" dirty="0">
                <a:sym typeface="Symbol" panose="05050102010706020507" pitchFamily="18" charset="2"/>
              </a:rPr>
              <a:t>0</a:t>
            </a:r>
            <a:r>
              <a:rPr lang="en-US" sz="2100" dirty="0">
                <a:sym typeface="Symbol" panose="05050102010706020507" pitchFamily="18" charset="2"/>
              </a:rPr>
              <a:t> ; </a:t>
            </a:r>
            <a:r>
              <a:rPr lang="en-US" sz="2100" b="0" dirty="0">
                <a:solidFill>
                  <a:srgbClr val="C00000"/>
                </a:solidFill>
                <a:sym typeface="Symbol" panose="05050102010706020507" pitchFamily="18" charset="2"/>
              </a:rPr>
              <a:t>//q0 is my father</a:t>
            </a:r>
          </a:p>
          <a:p>
            <a:pPr>
              <a:spcBef>
                <a:spcPts val="300"/>
              </a:spcBef>
              <a:spcAft>
                <a:spcPts val="300"/>
              </a:spcAft>
              <a:buFontTx/>
              <a:buNone/>
            </a:pPr>
            <a:r>
              <a:rPr lang="en-US" sz="2100" dirty="0">
                <a:sym typeface="Symbol" panose="05050102010706020507" pitchFamily="18" charset="2"/>
              </a:rPr>
              <a:t>	if </a:t>
            </a:r>
            <a:r>
              <a:rPr lang="en-US" sz="2100" i="1" dirty="0">
                <a:solidFill>
                  <a:schemeClr val="tx1"/>
                </a:solidFill>
              </a:rPr>
              <a:t>q </a:t>
            </a:r>
            <a:r>
              <a:rPr lang="en-US" sz="2100" i="1" dirty="0">
                <a:solidFill>
                  <a:schemeClr val="tx1"/>
                </a:solidFill>
                <a:sym typeface="Symbol" panose="05050102010706020507" pitchFamily="18" charset="2"/>
              </a:rPr>
              <a:t> </a:t>
            </a:r>
            <a:r>
              <a:rPr lang="en-US" sz="2100" i="1" dirty="0" err="1">
                <a:solidFill>
                  <a:schemeClr val="tx1"/>
                </a:solidFill>
                <a:sym typeface="Symbol" panose="05050102010706020507" pitchFamily="18" charset="2"/>
              </a:rPr>
              <a:t>Neigh</a:t>
            </a:r>
            <a:r>
              <a:rPr lang="en-US" sz="2100" i="1" baseline="-25000" dirty="0" err="1">
                <a:solidFill>
                  <a:schemeClr val="tx1"/>
                </a:solidFill>
                <a:sym typeface="Symbol" panose="05050102010706020507" pitchFamily="18" charset="2"/>
              </a:rPr>
              <a:t>p</a:t>
            </a:r>
            <a:r>
              <a:rPr lang="en-US" sz="2100" dirty="0">
                <a:solidFill>
                  <a:schemeClr val="tx1"/>
                </a:solidFill>
                <a:sym typeface="Symbol" panose="05050102010706020507" pitchFamily="18" charset="2"/>
              </a:rPr>
              <a:t>: </a:t>
            </a:r>
            <a:r>
              <a:rPr lang="en-US" sz="2100" i="1" dirty="0" err="1">
                <a:solidFill>
                  <a:schemeClr val="tx1"/>
                </a:solidFill>
              </a:rPr>
              <a:t>used</a:t>
            </a:r>
            <a:r>
              <a:rPr lang="en-US" sz="2100" i="1" baseline="-25000" dirty="0" err="1">
                <a:solidFill>
                  <a:schemeClr val="tx1"/>
                </a:solidFill>
              </a:rPr>
              <a:t>p</a:t>
            </a:r>
            <a:r>
              <a:rPr lang="en-US" sz="2100" dirty="0">
                <a:solidFill>
                  <a:schemeClr val="tx1"/>
                </a:solidFill>
              </a:rPr>
              <a:t>[</a:t>
            </a:r>
            <a:r>
              <a:rPr lang="en-US" sz="2100" i="1" dirty="0">
                <a:solidFill>
                  <a:schemeClr val="tx1"/>
                </a:solidFill>
              </a:rPr>
              <a:t>q</a:t>
            </a:r>
            <a:r>
              <a:rPr lang="en-US" sz="2100" dirty="0">
                <a:solidFill>
                  <a:schemeClr val="tx1"/>
                </a:solidFill>
              </a:rPr>
              <a:t>]   then </a:t>
            </a:r>
            <a:r>
              <a:rPr lang="en-US" sz="2100" i="1" dirty="0">
                <a:solidFill>
                  <a:schemeClr val="tx1"/>
                </a:solidFill>
              </a:rPr>
              <a:t> decide </a:t>
            </a:r>
            <a:r>
              <a:rPr lang="en-US" sz="2100" b="0" dirty="0">
                <a:solidFill>
                  <a:srgbClr val="FF0000"/>
                </a:solidFill>
              </a:rPr>
              <a:t>//only initiator will have all </a:t>
            </a:r>
            <a:r>
              <a:rPr lang="en-US" sz="2100" b="0" dirty="0" err="1">
                <a:solidFill>
                  <a:srgbClr val="FF0000"/>
                </a:solidFill>
              </a:rPr>
              <a:t>neighbours</a:t>
            </a:r>
            <a:r>
              <a:rPr lang="en-US" sz="2100" b="0" dirty="0">
                <a:solidFill>
                  <a:srgbClr val="FF0000"/>
                </a:solidFill>
              </a:rPr>
              <a:t> are used. Other will have father as unused</a:t>
            </a:r>
          </a:p>
          <a:p>
            <a:pPr>
              <a:spcBef>
                <a:spcPts val="300"/>
              </a:spcBef>
              <a:spcAft>
                <a:spcPts val="300"/>
              </a:spcAft>
              <a:buFontTx/>
              <a:buNone/>
            </a:pPr>
            <a:r>
              <a:rPr lang="en-US" sz="2100" i="1" dirty="0">
                <a:solidFill>
                  <a:schemeClr val="tx1"/>
                </a:solidFill>
              </a:rPr>
              <a:t>	</a:t>
            </a:r>
            <a:r>
              <a:rPr lang="en-US" sz="2100" dirty="0">
                <a:solidFill>
                  <a:schemeClr val="tx1"/>
                </a:solidFill>
              </a:rPr>
              <a:t>else{ if </a:t>
            </a:r>
            <a:r>
              <a:rPr lang="en-US" sz="2100" dirty="0">
                <a:solidFill>
                  <a:schemeClr val="tx1"/>
                </a:solidFill>
                <a:sym typeface="Symbol" panose="05050102010706020507" pitchFamily="18" charset="2"/>
              </a:rPr>
              <a:t></a:t>
            </a:r>
            <a:r>
              <a:rPr lang="en-US" sz="2100" i="1" dirty="0">
                <a:solidFill>
                  <a:schemeClr val="tx1"/>
                </a:solidFill>
              </a:rPr>
              <a:t>q </a:t>
            </a:r>
            <a:r>
              <a:rPr lang="en-US" sz="2100" i="1" dirty="0">
                <a:solidFill>
                  <a:schemeClr val="tx1"/>
                </a:solidFill>
                <a:sym typeface="Symbol" panose="05050102010706020507" pitchFamily="18" charset="2"/>
              </a:rPr>
              <a:t> </a:t>
            </a:r>
            <a:r>
              <a:rPr lang="en-US" sz="2100" i="1" dirty="0" err="1">
                <a:solidFill>
                  <a:schemeClr val="tx1"/>
                </a:solidFill>
                <a:sym typeface="Symbol" panose="05050102010706020507" pitchFamily="18" charset="2"/>
              </a:rPr>
              <a:t>Neigh</a:t>
            </a:r>
            <a:r>
              <a:rPr lang="en-US" sz="2100" i="1" baseline="-25000" dirty="0" err="1">
                <a:solidFill>
                  <a:schemeClr val="tx1"/>
                </a:solidFill>
                <a:sym typeface="Symbol" panose="05050102010706020507" pitchFamily="18" charset="2"/>
              </a:rPr>
              <a:t>p</a:t>
            </a:r>
            <a:r>
              <a:rPr lang="en-US" sz="2100" dirty="0">
                <a:solidFill>
                  <a:schemeClr val="tx1"/>
                </a:solidFill>
                <a:sym typeface="Symbol" panose="05050102010706020507" pitchFamily="18" charset="2"/>
              </a:rPr>
              <a:t>: (</a:t>
            </a:r>
            <a:r>
              <a:rPr lang="en-US" sz="2100" i="1" dirty="0">
                <a:solidFill>
                  <a:schemeClr val="tx1"/>
                </a:solidFill>
                <a:sym typeface="Symbol" panose="05050102010706020507" pitchFamily="18" charset="2"/>
              </a:rPr>
              <a:t>q </a:t>
            </a:r>
            <a:r>
              <a:rPr lang="en-US" sz="2100" dirty="0">
                <a:solidFill>
                  <a:schemeClr val="tx1"/>
                </a:solidFill>
                <a:sym typeface="Symbol" panose="05050102010706020507" pitchFamily="18" charset="2"/>
              </a:rPr>
              <a:t> </a:t>
            </a:r>
            <a:r>
              <a:rPr lang="en-US" sz="2100" i="1" dirty="0" err="1">
                <a:solidFill>
                  <a:schemeClr val="tx1"/>
                </a:solidFill>
                <a:sym typeface="Symbol" panose="05050102010706020507" pitchFamily="18" charset="2"/>
              </a:rPr>
              <a:t>father</a:t>
            </a:r>
            <a:r>
              <a:rPr lang="en-US" sz="2100" i="1" baseline="-25000" dirty="0" err="1">
                <a:solidFill>
                  <a:schemeClr val="tx1"/>
                </a:solidFill>
                <a:sym typeface="Symbol" panose="05050102010706020507" pitchFamily="18" charset="2"/>
              </a:rPr>
              <a:t>p</a:t>
            </a:r>
            <a:r>
              <a:rPr lang="en-US" sz="2100" dirty="0">
                <a:solidFill>
                  <a:schemeClr val="tx1"/>
                </a:solidFill>
                <a:sym typeface="Symbol" panose="05050102010706020507" pitchFamily="18" charset="2"/>
              </a:rPr>
              <a:t>  </a:t>
            </a:r>
            <a:r>
              <a:rPr lang="en-US" sz="2100" i="1" dirty="0" err="1">
                <a:solidFill>
                  <a:schemeClr val="tx1"/>
                </a:solidFill>
                <a:sym typeface="Symbol" panose="05050102010706020507" pitchFamily="18" charset="2"/>
              </a:rPr>
              <a:t>used</a:t>
            </a:r>
            <a:r>
              <a:rPr lang="en-US" sz="2100" i="1" baseline="-25000" dirty="0" err="1">
                <a:solidFill>
                  <a:schemeClr val="tx1"/>
                </a:solidFill>
                <a:sym typeface="Symbol" panose="05050102010706020507" pitchFamily="18" charset="2"/>
              </a:rPr>
              <a:t>p</a:t>
            </a:r>
            <a:r>
              <a:rPr lang="en-US" sz="2100" dirty="0">
                <a:solidFill>
                  <a:schemeClr val="tx1"/>
                </a:solidFill>
                <a:sym typeface="Symbol" panose="05050102010706020507" pitchFamily="18" charset="2"/>
              </a:rPr>
              <a:t>[</a:t>
            </a:r>
            <a:r>
              <a:rPr lang="en-US" sz="2100" i="1" dirty="0">
                <a:solidFill>
                  <a:schemeClr val="tx1"/>
                </a:solidFill>
                <a:sym typeface="Symbol" panose="05050102010706020507" pitchFamily="18" charset="2"/>
              </a:rPr>
              <a:t>q</a:t>
            </a:r>
            <a:r>
              <a:rPr lang="en-US" sz="2100" dirty="0">
                <a:solidFill>
                  <a:schemeClr val="tx1"/>
                </a:solidFill>
                <a:sym typeface="Symbol" panose="05050102010706020507" pitchFamily="18" charset="2"/>
              </a:rPr>
              <a:t>]) </a:t>
            </a:r>
            <a:r>
              <a:rPr lang="en-US" sz="2000" b="0" dirty="0">
                <a:solidFill>
                  <a:srgbClr val="FF0000"/>
                </a:solidFill>
                <a:sym typeface="Symbol" panose="05050102010706020507" pitchFamily="18" charset="2"/>
              </a:rPr>
              <a:t>//this could be q0 itself too</a:t>
            </a:r>
          </a:p>
          <a:p>
            <a:pPr>
              <a:spcBef>
                <a:spcPts val="300"/>
              </a:spcBef>
              <a:spcAft>
                <a:spcPts val="300"/>
              </a:spcAft>
              <a:buFontTx/>
              <a:buNone/>
            </a:pPr>
            <a:r>
              <a:rPr lang="en-US" sz="2100" dirty="0">
                <a:solidFill>
                  <a:schemeClr val="tx1"/>
                </a:solidFill>
                <a:sym typeface="Symbol" panose="05050102010706020507" pitchFamily="18" charset="2"/>
              </a:rPr>
              <a:t>	            {               if </a:t>
            </a:r>
            <a:r>
              <a:rPr lang="en-US" sz="2100" i="1" dirty="0" err="1">
                <a:solidFill>
                  <a:schemeClr val="tx1"/>
                </a:solidFill>
                <a:sym typeface="Symbol" panose="05050102010706020507" pitchFamily="18" charset="2"/>
              </a:rPr>
              <a:t>father</a:t>
            </a:r>
            <a:r>
              <a:rPr lang="en-US" sz="2100" i="1" baseline="-25000" dirty="0" err="1">
                <a:solidFill>
                  <a:schemeClr val="tx1"/>
                </a:solidFill>
                <a:sym typeface="Symbol" panose="05050102010706020507" pitchFamily="18" charset="2"/>
              </a:rPr>
              <a:t>p</a:t>
            </a:r>
            <a:r>
              <a:rPr lang="en-US" sz="2100" i="1" dirty="0">
                <a:solidFill>
                  <a:schemeClr val="tx1"/>
                </a:solidFill>
                <a:sym typeface="Symbol" panose="05050102010706020507" pitchFamily="18" charset="2"/>
              </a:rPr>
              <a:t> </a:t>
            </a:r>
            <a:r>
              <a:rPr lang="en-US" sz="2100" dirty="0">
                <a:solidFill>
                  <a:schemeClr val="tx1"/>
                </a:solidFill>
                <a:sym typeface="Symbol" panose="05050102010706020507" pitchFamily="18" charset="2"/>
              </a:rPr>
              <a:t> </a:t>
            </a:r>
            <a:r>
              <a:rPr lang="en-US" sz="2100" i="1" dirty="0">
                <a:solidFill>
                  <a:schemeClr val="tx1"/>
                </a:solidFill>
                <a:sym typeface="Symbol" panose="05050102010706020507" pitchFamily="18" charset="2"/>
              </a:rPr>
              <a:t>q</a:t>
            </a:r>
            <a:r>
              <a:rPr lang="en-US" sz="2100" i="1" baseline="-25000" dirty="0">
                <a:solidFill>
                  <a:schemeClr val="tx1"/>
                </a:solidFill>
                <a:sym typeface="Symbol" panose="05050102010706020507" pitchFamily="18" charset="2"/>
              </a:rPr>
              <a:t>0</a:t>
            </a:r>
            <a:r>
              <a:rPr lang="en-US" sz="2100" dirty="0">
                <a:solidFill>
                  <a:schemeClr val="tx1"/>
                </a:solidFill>
                <a:sym typeface="Symbol" panose="05050102010706020507" pitchFamily="18" charset="2"/>
              </a:rPr>
              <a:t>  </a:t>
            </a:r>
            <a:r>
              <a:rPr lang="en-US" sz="2100" i="1" dirty="0" err="1">
                <a:solidFill>
                  <a:schemeClr val="tx1"/>
                </a:solidFill>
                <a:sym typeface="Symbol" panose="05050102010706020507" pitchFamily="18" charset="2"/>
              </a:rPr>
              <a:t>used</a:t>
            </a:r>
            <a:r>
              <a:rPr lang="en-US" sz="2100" i="1" baseline="-25000" dirty="0" err="1">
                <a:solidFill>
                  <a:schemeClr val="tx1"/>
                </a:solidFill>
                <a:sym typeface="Symbol" panose="05050102010706020507" pitchFamily="18" charset="2"/>
              </a:rPr>
              <a:t>p</a:t>
            </a:r>
            <a:r>
              <a:rPr lang="en-US" sz="2100" dirty="0">
                <a:solidFill>
                  <a:schemeClr val="tx1"/>
                </a:solidFill>
                <a:sym typeface="Symbol" panose="05050102010706020507" pitchFamily="18" charset="2"/>
              </a:rPr>
              <a:t>[</a:t>
            </a:r>
            <a:r>
              <a:rPr lang="en-US" sz="2100" i="1" dirty="0">
                <a:solidFill>
                  <a:schemeClr val="tx1"/>
                </a:solidFill>
                <a:sym typeface="Symbol" panose="05050102010706020507" pitchFamily="18" charset="2"/>
              </a:rPr>
              <a:t>q</a:t>
            </a:r>
            <a:r>
              <a:rPr lang="en-US" sz="2100" baseline="-25000" dirty="0">
                <a:solidFill>
                  <a:schemeClr val="tx1"/>
                </a:solidFill>
                <a:sym typeface="Symbol" panose="05050102010706020507" pitchFamily="18" charset="2"/>
              </a:rPr>
              <a:t>0</a:t>
            </a:r>
            <a:r>
              <a:rPr lang="en-US" sz="2100" dirty="0">
                <a:solidFill>
                  <a:schemeClr val="tx1"/>
                </a:solidFill>
                <a:sym typeface="Symbol" panose="05050102010706020507" pitchFamily="18" charset="2"/>
              </a:rPr>
              <a:t>]   then </a:t>
            </a:r>
            <a:r>
              <a:rPr lang="en-US" sz="2100" i="1" dirty="0">
                <a:solidFill>
                  <a:schemeClr val="tx1"/>
                </a:solidFill>
                <a:sym typeface="Symbol" panose="05050102010706020507" pitchFamily="18" charset="2"/>
              </a:rPr>
              <a:t>q = q</a:t>
            </a:r>
            <a:r>
              <a:rPr lang="en-US" sz="2100" i="1" baseline="-25000" dirty="0">
                <a:solidFill>
                  <a:schemeClr val="tx1"/>
                </a:solidFill>
                <a:sym typeface="Symbol" panose="05050102010706020507" pitchFamily="18" charset="2"/>
              </a:rPr>
              <a:t>0 </a:t>
            </a:r>
            <a:r>
              <a:rPr lang="en-US" sz="2100" i="1" baseline="-25000" dirty="0">
                <a:solidFill>
                  <a:srgbClr val="C00000"/>
                </a:solidFill>
                <a:sym typeface="Symbol" panose="05050102010706020507" pitchFamily="18" charset="2"/>
              </a:rPr>
              <a:t>//q0 not my father but the token I have sent out through some </a:t>
            </a:r>
            <a:r>
              <a:rPr lang="en-US" sz="2100" i="1" baseline="-25000" dirty="0" err="1">
                <a:solidFill>
                  <a:srgbClr val="C00000"/>
                </a:solidFill>
                <a:sym typeface="Symbol" panose="05050102010706020507" pitchFamily="18" charset="2"/>
              </a:rPr>
              <a:t>neighbour</a:t>
            </a:r>
            <a:r>
              <a:rPr lang="en-US" sz="2100" i="1" baseline="-25000" dirty="0">
                <a:solidFill>
                  <a:srgbClr val="C00000"/>
                </a:solidFill>
                <a:sym typeface="Symbol" panose="05050102010706020507" pitchFamily="18" charset="2"/>
              </a:rPr>
              <a:t> has come back ,so this is a cycle,</a:t>
            </a:r>
            <a:endParaRPr lang="en-US" sz="2100" i="1" dirty="0">
              <a:solidFill>
                <a:srgbClr val="C00000"/>
              </a:solidFill>
              <a:sym typeface="Symbol" panose="05050102010706020507" pitchFamily="18" charset="2"/>
            </a:endParaRPr>
          </a:p>
          <a:p>
            <a:pPr>
              <a:spcBef>
                <a:spcPts val="300"/>
              </a:spcBef>
              <a:spcAft>
                <a:spcPts val="300"/>
              </a:spcAft>
              <a:buFontTx/>
              <a:buNone/>
            </a:pPr>
            <a:r>
              <a:rPr lang="en-US" sz="2100" i="1" dirty="0">
                <a:solidFill>
                  <a:schemeClr val="tx1"/>
                </a:solidFill>
                <a:sym typeface="Symbol" panose="05050102010706020507" pitchFamily="18" charset="2"/>
              </a:rPr>
              <a:t>              		    </a:t>
            </a:r>
            <a:r>
              <a:rPr lang="en-US" sz="2100" dirty="0">
                <a:solidFill>
                  <a:schemeClr val="tx1"/>
                </a:solidFill>
                <a:sym typeface="Symbol" panose="05050102010706020507" pitchFamily="18" charset="2"/>
              </a:rPr>
              <a:t>else choose </a:t>
            </a:r>
            <a:r>
              <a:rPr lang="en-US" sz="2100" i="1" dirty="0">
                <a:solidFill>
                  <a:schemeClr val="tx1"/>
                </a:solidFill>
              </a:rPr>
              <a:t>q </a:t>
            </a:r>
            <a:r>
              <a:rPr lang="en-US" sz="2100" i="1" dirty="0">
                <a:solidFill>
                  <a:schemeClr val="tx1"/>
                </a:solidFill>
                <a:sym typeface="Symbol" panose="05050102010706020507" pitchFamily="18" charset="2"/>
              </a:rPr>
              <a:t> </a:t>
            </a:r>
            <a:r>
              <a:rPr lang="en-US" sz="2100" i="1" dirty="0" err="1">
                <a:solidFill>
                  <a:schemeClr val="tx1"/>
                </a:solidFill>
                <a:sym typeface="Symbol" panose="05050102010706020507" pitchFamily="18" charset="2"/>
              </a:rPr>
              <a:t>Neigh</a:t>
            </a:r>
            <a:r>
              <a:rPr lang="en-US" sz="2100" i="1" baseline="-25000" dirty="0" err="1">
                <a:solidFill>
                  <a:schemeClr val="tx1"/>
                </a:solidFill>
                <a:sym typeface="Symbol" panose="05050102010706020507" pitchFamily="18" charset="2"/>
              </a:rPr>
              <a:t>p</a:t>
            </a:r>
            <a:r>
              <a:rPr lang="en-US" sz="2100" i="1" dirty="0">
                <a:solidFill>
                  <a:schemeClr val="tx1"/>
                </a:solidFill>
                <a:sym typeface="Symbol" panose="05050102010706020507" pitchFamily="18" charset="2"/>
              </a:rPr>
              <a:t> </a:t>
            </a:r>
            <a:r>
              <a:rPr lang="en-US" sz="2100" dirty="0">
                <a:solidFill>
                  <a:schemeClr val="tx1"/>
                </a:solidFill>
                <a:sym typeface="Symbol" panose="05050102010706020507" pitchFamily="18" charset="2"/>
              </a:rPr>
              <a:t>\ { </a:t>
            </a:r>
            <a:r>
              <a:rPr lang="en-US" sz="2100" i="1" dirty="0" err="1">
                <a:solidFill>
                  <a:schemeClr val="tx1"/>
                </a:solidFill>
                <a:sym typeface="Symbol" panose="05050102010706020507" pitchFamily="18" charset="2"/>
              </a:rPr>
              <a:t>father</a:t>
            </a:r>
            <a:r>
              <a:rPr lang="en-US" sz="2100" i="1" baseline="-25000" dirty="0" err="1">
                <a:solidFill>
                  <a:schemeClr val="tx1"/>
                </a:solidFill>
                <a:sym typeface="Symbol" panose="05050102010706020507" pitchFamily="18" charset="2"/>
              </a:rPr>
              <a:t>p</a:t>
            </a:r>
            <a:r>
              <a:rPr lang="en-US" sz="2100" i="1" dirty="0">
                <a:solidFill>
                  <a:schemeClr val="tx1"/>
                </a:solidFill>
                <a:sym typeface="Symbol" panose="05050102010706020507" pitchFamily="18" charset="2"/>
              </a:rPr>
              <a:t> </a:t>
            </a:r>
            <a:r>
              <a:rPr lang="en-US" sz="2100" dirty="0">
                <a:solidFill>
                  <a:schemeClr val="tx1"/>
                </a:solidFill>
                <a:sym typeface="Symbol" panose="05050102010706020507" pitchFamily="18" charset="2"/>
              </a:rPr>
              <a:t>} with </a:t>
            </a:r>
            <a:r>
              <a:rPr lang="en-US" sz="2100" i="1" dirty="0" err="1">
                <a:solidFill>
                  <a:schemeClr val="tx1"/>
                </a:solidFill>
                <a:sym typeface="Symbol" panose="05050102010706020507" pitchFamily="18" charset="2"/>
              </a:rPr>
              <a:t>used</a:t>
            </a:r>
            <a:r>
              <a:rPr lang="en-US" sz="2100" i="1" baseline="-25000" dirty="0" err="1">
                <a:solidFill>
                  <a:schemeClr val="tx1"/>
                </a:solidFill>
                <a:sym typeface="Symbol" panose="05050102010706020507" pitchFamily="18" charset="2"/>
              </a:rPr>
              <a:t>p</a:t>
            </a:r>
            <a:r>
              <a:rPr lang="en-US" sz="2100" dirty="0">
                <a:solidFill>
                  <a:schemeClr val="tx1"/>
                </a:solidFill>
                <a:sym typeface="Symbol" panose="05050102010706020507" pitchFamily="18" charset="2"/>
              </a:rPr>
              <a:t>[</a:t>
            </a:r>
            <a:r>
              <a:rPr lang="en-US" sz="2100" i="1" dirty="0">
                <a:solidFill>
                  <a:schemeClr val="tx1"/>
                </a:solidFill>
                <a:sym typeface="Symbol" panose="05050102010706020507" pitchFamily="18" charset="2"/>
              </a:rPr>
              <a:t>q</a:t>
            </a:r>
            <a:r>
              <a:rPr lang="en-US" sz="2100" dirty="0">
                <a:solidFill>
                  <a:schemeClr val="tx1"/>
                </a:solidFill>
                <a:sym typeface="Symbol" panose="05050102010706020507" pitchFamily="18" charset="2"/>
              </a:rPr>
              <a:t>] ;</a:t>
            </a:r>
          </a:p>
          <a:p>
            <a:pPr>
              <a:spcBef>
                <a:spcPts val="300"/>
              </a:spcBef>
              <a:spcAft>
                <a:spcPts val="300"/>
              </a:spcAft>
              <a:buFontTx/>
              <a:buNone/>
            </a:pPr>
            <a:r>
              <a:rPr lang="en-US" sz="2100" dirty="0">
                <a:solidFill>
                  <a:schemeClr val="tx1"/>
                </a:solidFill>
                <a:sym typeface="Symbol" panose="05050102010706020507" pitchFamily="18" charset="2"/>
              </a:rPr>
              <a:t>	</a:t>
            </a:r>
            <a:r>
              <a:rPr lang="en-US" sz="2100" dirty="0">
                <a:sym typeface="Symbol" panose="05050102010706020507" pitchFamily="18" charset="2"/>
              </a:rPr>
              <a:t>                             </a:t>
            </a:r>
            <a:r>
              <a:rPr lang="en-US" sz="2100" i="1" dirty="0" err="1">
                <a:solidFill>
                  <a:schemeClr val="tx1"/>
                </a:solidFill>
                <a:sym typeface="Symbol" panose="05050102010706020507" pitchFamily="18" charset="2"/>
              </a:rPr>
              <a:t>used</a:t>
            </a:r>
            <a:r>
              <a:rPr lang="en-US" sz="2100" i="1" baseline="-25000" dirty="0" err="1">
                <a:solidFill>
                  <a:schemeClr val="tx1"/>
                </a:solidFill>
                <a:sym typeface="Symbol" panose="05050102010706020507" pitchFamily="18" charset="2"/>
              </a:rPr>
              <a:t>p</a:t>
            </a:r>
            <a:r>
              <a:rPr lang="en-US" sz="2100" dirty="0">
                <a:solidFill>
                  <a:schemeClr val="tx1"/>
                </a:solidFill>
                <a:sym typeface="Symbol" panose="05050102010706020507" pitchFamily="18" charset="2"/>
              </a:rPr>
              <a:t>[</a:t>
            </a:r>
            <a:r>
              <a:rPr lang="en-US" sz="2100" i="1" dirty="0">
                <a:solidFill>
                  <a:schemeClr val="tx1"/>
                </a:solidFill>
                <a:sym typeface="Symbol" panose="05050102010706020507" pitchFamily="18" charset="2"/>
              </a:rPr>
              <a:t>q</a:t>
            </a:r>
            <a:r>
              <a:rPr lang="en-US" sz="2100" dirty="0">
                <a:solidFill>
                  <a:schemeClr val="tx1"/>
                </a:solidFill>
                <a:sym typeface="Symbol" panose="05050102010706020507" pitchFamily="18" charset="2"/>
              </a:rPr>
              <a:t>] = </a:t>
            </a:r>
            <a:r>
              <a:rPr lang="en-US" sz="2100" i="1" dirty="0">
                <a:solidFill>
                  <a:schemeClr val="tx1"/>
                </a:solidFill>
                <a:sym typeface="Symbol" panose="05050102010706020507" pitchFamily="18" charset="2"/>
              </a:rPr>
              <a:t>true </a:t>
            </a:r>
            <a:r>
              <a:rPr lang="en-US" sz="2100" dirty="0">
                <a:solidFill>
                  <a:schemeClr val="tx1"/>
                </a:solidFill>
                <a:sym typeface="Symbol" panose="05050102010706020507" pitchFamily="18" charset="2"/>
              </a:rPr>
              <a:t>; </a:t>
            </a:r>
            <a:endParaRPr lang="en-US" sz="2100" b="0" dirty="0">
              <a:solidFill>
                <a:schemeClr val="tx1"/>
              </a:solidFill>
              <a:sym typeface="Symbol" panose="05050102010706020507" pitchFamily="18" charset="2"/>
            </a:endParaRPr>
          </a:p>
          <a:p>
            <a:pPr>
              <a:spcBef>
                <a:spcPts val="300"/>
              </a:spcBef>
              <a:spcAft>
                <a:spcPts val="300"/>
              </a:spcAft>
              <a:buFontTx/>
              <a:buNone/>
            </a:pPr>
            <a:r>
              <a:rPr lang="en-US" sz="2100" i="1" dirty="0">
                <a:sym typeface="Symbol" panose="05050102010706020507" pitchFamily="18" charset="2"/>
              </a:rPr>
              <a:t>                                         </a:t>
            </a:r>
            <a:r>
              <a:rPr lang="en-US" sz="2100" i="1" dirty="0">
                <a:solidFill>
                  <a:schemeClr val="tx1"/>
                </a:solidFill>
                <a:sym typeface="Symbol" panose="05050102010706020507" pitchFamily="18" charset="2"/>
              </a:rPr>
              <a:t>send  </a:t>
            </a:r>
            <a:r>
              <a:rPr lang="en-US" sz="2100" i="1" dirty="0" err="1">
                <a:solidFill>
                  <a:schemeClr val="tx1"/>
                </a:solidFill>
                <a:sym typeface="Symbol" panose="05050102010706020507" pitchFamily="18" charset="2"/>
              </a:rPr>
              <a:t>tok</a:t>
            </a:r>
            <a:r>
              <a:rPr lang="en-US" sz="2100" i="1" dirty="0">
                <a:solidFill>
                  <a:schemeClr val="tx1"/>
                </a:solidFill>
                <a:sym typeface="Symbol" panose="05050102010706020507" pitchFamily="18" charset="2"/>
              </a:rPr>
              <a:t>  to q</a:t>
            </a:r>
            <a:r>
              <a:rPr lang="en-US" sz="2100" b="0" dirty="0">
                <a:solidFill>
                  <a:schemeClr val="tx1"/>
                </a:solidFill>
                <a:sym typeface="Symbol" panose="05050102010706020507" pitchFamily="18" charset="2"/>
              </a:rPr>
              <a:t>  </a:t>
            </a:r>
          </a:p>
          <a:p>
            <a:pPr>
              <a:spcBef>
                <a:spcPts val="300"/>
              </a:spcBef>
              <a:spcAft>
                <a:spcPts val="300"/>
              </a:spcAft>
              <a:buFontTx/>
              <a:buNone/>
            </a:pPr>
            <a:r>
              <a:rPr lang="en-US" sz="2100" dirty="0">
                <a:solidFill>
                  <a:schemeClr val="tx1"/>
                </a:solidFill>
                <a:sym typeface="Symbol" panose="05050102010706020507" pitchFamily="18" charset="2"/>
              </a:rPr>
              <a:t>	</a:t>
            </a:r>
            <a:r>
              <a:rPr lang="en-US" sz="2100" dirty="0">
                <a:sym typeface="Symbol" panose="05050102010706020507" pitchFamily="18" charset="2"/>
              </a:rPr>
              <a:t>               }</a:t>
            </a:r>
            <a:endParaRPr lang="en-US" sz="2100" dirty="0">
              <a:solidFill>
                <a:schemeClr val="tx1"/>
              </a:solidFill>
              <a:sym typeface="Symbol" panose="05050102010706020507" pitchFamily="18" charset="2"/>
            </a:endParaRPr>
          </a:p>
          <a:p>
            <a:pPr>
              <a:spcBef>
                <a:spcPts val="300"/>
              </a:spcBef>
              <a:spcAft>
                <a:spcPts val="300"/>
              </a:spcAft>
              <a:buFontTx/>
              <a:buNone/>
            </a:pPr>
            <a:r>
              <a:rPr lang="en-US" sz="2100" dirty="0">
                <a:solidFill>
                  <a:schemeClr val="tx1"/>
                </a:solidFill>
                <a:sym typeface="Symbol" panose="05050102010706020507" pitchFamily="18" charset="2"/>
              </a:rPr>
              <a:t>	</a:t>
            </a:r>
            <a:r>
              <a:rPr lang="en-US" sz="2100" dirty="0">
                <a:sym typeface="Symbol" panose="05050102010706020507" pitchFamily="18" charset="2"/>
              </a:rPr>
              <a:t>          </a:t>
            </a:r>
            <a:r>
              <a:rPr lang="en-US" sz="2100" dirty="0">
                <a:solidFill>
                  <a:schemeClr val="tx1"/>
                </a:solidFill>
                <a:sym typeface="Symbol" panose="05050102010706020507" pitchFamily="18" charset="2"/>
              </a:rPr>
              <a:t>else  {</a:t>
            </a:r>
            <a:br>
              <a:rPr lang="en-US" sz="2100" dirty="0">
                <a:solidFill>
                  <a:schemeClr val="tx1"/>
                </a:solidFill>
                <a:sym typeface="Symbol" panose="05050102010706020507" pitchFamily="18" charset="2"/>
              </a:rPr>
            </a:br>
            <a:r>
              <a:rPr lang="en-US" sz="2100" dirty="0">
                <a:sym typeface="Symbol" panose="05050102010706020507" pitchFamily="18" charset="2"/>
              </a:rPr>
              <a:t>                                      </a:t>
            </a:r>
            <a:r>
              <a:rPr lang="en-US" sz="2100" dirty="0">
                <a:solidFill>
                  <a:schemeClr val="tx1"/>
                </a:solidFill>
                <a:sym typeface="Symbol" panose="05050102010706020507" pitchFamily="18" charset="2"/>
              </a:rPr>
              <a:t> </a:t>
            </a:r>
            <a:r>
              <a:rPr lang="en-US" sz="2100" i="1" dirty="0" err="1">
                <a:solidFill>
                  <a:schemeClr val="tx1"/>
                </a:solidFill>
                <a:sym typeface="Symbol" panose="05050102010706020507" pitchFamily="18" charset="2"/>
              </a:rPr>
              <a:t>used</a:t>
            </a:r>
            <a:r>
              <a:rPr lang="en-US" sz="2100" i="1" baseline="-25000" dirty="0" err="1">
                <a:solidFill>
                  <a:schemeClr val="tx1"/>
                </a:solidFill>
                <a:sym typeface="Symbol" panose="05050102010706020507" pitchFamily="18" charset="2"/>
              </a:rPr>
              <a:t>p</a:t>
            </a:r>
            <a:r>
              <a:rPr lang="en-US" sz="2100" dirty="0">
                <a:solidFill>
                  <a:schemeClr val="tx1"/>
                </a:solidFill>
                <a:sym typeface="Symbol" panose="05050102010706020507" pitchFamily="18" charset="2"/>
              </a:rPr>
              <a:t>[ </a:t>
            </a:r>
            <a:r>
              <a:rPr lang="en-US" sz="2100" i="1" dirty="0" err="1">
                <a:solidFill>
                  <a:schemeClr val="tx1"/>
                </a:solidFill>
                <a:sym typeface="Symbol" panose="05050102010706020507" pitchFamily="18" charset="2"/>
              </a:rPr>
              <a:t>father</a:t>
            </a:r>
            <a:r>
              <a:rPr lang="en-US" sz="2100" i="1" baseline="-25000" dirty="0" err="1">
                <a:solidFill>
                  <a:schemeClr val="tx1"/>
                </a:solidFill>
                <a:sym typeface="Symbol" panose="05050102010706020507" pitchFamily="18" charset="2"/>
              </a:rPr>
              <a:t>p</a:t>
            </a:r>
            <a:r>
              <a:rPr lang="en-US" sz="2100" i="1" dirty="0">
                <a:solidFill>
                  <a:schemeClr val="tx1"/>
                </a:solidFill>
                <a:sym typeface="Symbol" panose="05050102010706020507" pitchFamily="18" charset="2"/>
              </a:rPr>
              <a:t> </a:t>
            </a:r>
            <a:r>
              <a:rPr lang="en-US" sz="2100" dirty="0">
                <a:solidFill>
                  <a:schemeClr val="tx1"/>
                </a:solidFill>
                <a:sym typeface="Symbol" panose="05050102010706020507" pitchFamily="18" charset="2"/>
              </a:rPr>
              <a:t>] = true ;</a:t>
            </a:r>
          </a:p>
          <a:p>
            <a:pPr>
              <a:spcBef>
                <a:spcPts val="300"/>
              </a:spcBef>
              <a:spcAft>
                <a:spcPts val="300"/>
              </a:spcAft>
              <a:buFontTx/>
              <a:buNone/>
            </a:pPr>
            <a:r>
              <a:rPr lang="en-US" sz="2100" dirty="0">
                <a:solidFill>
                  <a:schemeClr val="tx1"/>
                </a:solidFill>
                <a:sym typeface="Symbol" panose="05050102010706020507" pitchFamily="18" charset="2"/>
              </a:rPr>
              <a:t>			  send  </a:t>
            </a:r>
            <a:r>
              <a:rPr lang="en-US" sz="2100" dirty="0" err="1">
                <a:solidFill>
                  <a:schemeClr val="tx1"/>
                </a:solidFill>
                <a:sym typeface="Symbol" panose="05050102010706020507" pitchFamily="18" charset="2"/>
              </a:rPr>
              <a:t>tok</a:t>
            </a:r>
            <a:r>
              <a:rPr lang="en-US" sz="2100" dirty="0">
                <a:solidFill>
                  <a:schemeClr val="tx1"/>
                </a:solidFill>
                <a:sym typeface="Symbol" panose="05050102010706020507" pitchFamily="18" charset="2"/>
              </a:rPr>
              <a:t>  to </a:t>
            </a:r>
            <a:r>
              <a:rPr lang="en-US" sz="2100" i="1" dirty="0" err="1">
                <a:solidFill>
                  <a:schemeClr val="tx1"/>
                </a:solidFill>
                <a:sym typeface="Symbol" panose="05050102010706020507" pitchFamily="18" charset="2"/>
              </a:rPr>
              <a:t>father</a:t>
            </a:r>
            <a:r>
              <a:rPr lang="en-US" sz="2100" i="1" baseline="-25000" dirty="0" err="1">
                <a:solidFill>
                  <a:schemeClr val="tx1"/>
                </a:solidFill>
                <a:sym typeface="Symbol" panose="05050102010706020507" pitchFamily="18" charset="2"/>
              </a:rPr>
              <a:t>p</a:t>
            </a:r>
            <a:endParaRPr lang="en-US" sz="2100" dirty="0">
              <a:solidFill>
                <a:schemeClr val="tx1"/>
              </a:solidFill>
              <a:sym typeface="Symbol" panose="05050102010706020507" pitchFamily="18" charset="2"/>
            </a:endParaRPr>
          </a:p>
          <a:p>
            <a:pPr>
              <a:spcBef>
                <a:spcPts val="300"/>
              </a:spcBef>
              <a:spcAft>
                <a:spcPts val="300"/>
              </a:spcAft>
              <a:buFontTx/>
              <a:buNone/>
            </a:pPr>
            <a:r>
              <a:rPr lang="en-US" sz="2100" dirty="0">
                <a:solidFill>
                  <a:schemeClr val="tx1"/>
                </a:solidFill>
                <a:sym typeface="Symbol" panose="05050102010706020507" pitchFamily="18" charset="2"/>
              </a:rPr>
              <a:t>	</a:t>
            </a:r>
            <a:r>
              <a:rPr lang="en-US" sz="2100" dirty="0">
                <a:sym typeface="Symbol" panose="05050102010706020507" pitchFamily="18" charset="2"/>
              </a:rPr>
              <a:t>                    }</a:t>
            </a:r>
          </a:p>
          <a:p>
            <a:pPr>
              <a:spcBef>
                <a:spcPts val="300"/>
              </a:spcBef>
              <a:spcAft>
                <a:spcPts val="300"/>
              </a:spcAft>
              <a:buFontTx/>
              <a:buNone/>
            </a:pPr>
            <a:r>
              <a:rPr lang="en-US" sz="2100" dirty="0">
                <a:solidFill>
                  <a:schemeClr val="tx1"/>
                </a:solidFill>
                <a:sym typeface="Symbol" panose="05050102010706020507" pitchFamily="18" charset="2"/>
              </a:rPr>
              <a:t>                      }</a:t>
            </a:r>
          </a:p>
        </p:txBody>
      </p:sp>
      <p:sp>
        <p:nvSpPr>
          <p:cNvPr id="3" name="Slide Number Placeholder 2"/>
          <p:cNvSpPr>
            <a:spLocks noGrp="1"/>
          </p:cNvSpPr>
          <p:nvPr>
            <p:ph type="sldNum" sz="quarter" idx="12"/>
          </p:nvPr>
        </p:nvSpPr>
        <p:spPr/>
        <p:txBody>
          <a:bodyPr/>
          <a:lstStyle/>
          <a:p>
            <a:fld id="{7AFFCEF0-974B-42D8-B254-54EF3C648B13}" type="slidenum">
              <a:rPr lang="en-US" smtClean="0"/>
              <a:pPr/>
              <a:t>9</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Presentation1" id="{B537056D-0AFD-4BF0-87DD-172C79D57557}" vid="{DFCBE75B-5C31-4176-835E-117672E43D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Template>
  <TotalTime>6483</TotalTime>
  <Words>2176</Words>
  <Application>Microsoft Macintosh PowerPoint</Application>
  <PresentationFormat>Widescreen</PresentationFormat>
  <Paragraphs>158</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Arial Narrow</vt:lpstr>
      <vt:lpstr>Calibri</vt:lpstr>
      <vt:lpstr>Times New Roman</vt:lpstr>
      <vt:lpstr>Wingdings</vt:lpstr>
      <vt:lpstr>Essential</vt:lpstr>
      <vt:lpstr>PowerPoint Presentation</vt:lpstr>
      <vt:lpstr>Motivation</vt:lpstr>
      <vt:lpstr>Assumptions</vt:lpstr>
      <vt:lpstr>Time complexity of Distributed Algorithm</vt:lpstr>
      <vt:lpstr>The Echo Algorithm – a wave algorithm</vt:lpstr>
      <vt:lpstr>Questions</vt:lpstr>
      <vt:lpstr>PowerPoint Presentation</vt:lpstr>
      <vt:lpstr>Classical Depth-first Search</vt:lpstr>
      <vt:lpstr>Classical Depth-first Search contd..</vt:lpstr>
      <vt:lpstr>Questions</vt:lpstr>
      <vt:lpstr>Classical Depth-first Search Algorithm</vt:lpstr>
      <vt:lpstr>Awerbuch’s DFS Algorithm</vt:lpstr>
      <vt:lpstr>PowerPoint Presentation</vt:lpstr>
      <vt:lpstr>PowerPoint Presentation</vt:lpstr>
      <vt:lpstr>Complexity</vt:lpstr>
      <vt:lpstr>Cidon’s DFS Algorithm</vt:lpstr>
      <vt:lpstr>Complexity</vt:lpstr>
      <vt:lpstr>PowerPoint Presentation</vt:lpstr>
    </vt:vector>
  </TitlesOfParts>
  <Company>Indian Institute of Technology, Kharagpur, India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Arobinda Gupta</dc:creator>
  <cp:lastModifiedBy>Lini Thomas</cp:lastModifiedBy>
  <cp:revision>209</cp:revision>
  <dcterms:created xsi:type="dcterms:W3CDTF">2002-01-01T17:32:30Z</dcterms:created>
  <dcterms:modified xsi:type="dcterms:W3CDTF">2023-03-06T13:23:26Z</dcterms:modified>
</cp:coreProperties>
</file>