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69" r:id="rId22"/>
    <p:sldId id="290" r:id="rId23"/>
    <p:sldId id="291" r:id="rId24"/>
    <p:sldId id="292" r:id="rId25"/>
    <p:sldId id="293" r:id="rId26"/>
    <p:sldId id="294" r:id="rId27"/>
    <p:sldId id="27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20D3C-B694-C6B7-5C14-97099E2A0A3E}" v="4" dt="2023-04-29T02:31:01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Asokan" userId="S::rohan.asokan@students.iiit.ac.in::1602a6f0-b1dc-4d8c-82b8-bc8ee2898990" providerId="AD" clId="Web-{A0720D3C-B694-C6B7-5C14-97099E2A0A3E}"/>
    <pc:docChg chg="sldOrd">
      <pc:chgData name="Rohan Asokan" userId="S::rohan.asokan@students.iiit.ac.in::1602a6f0-b1dc-4d8c-82b8-bc8ee2898990" providerId="AD" clId="Web-{A0720D3C-B694-C6B7-5C14-97099E2A0A3E}" dt="2023-04-29T02:31:01.140" v="3"/>
      <pc:docMkLst>
        <pc:docMk/>
      </pc:docMkLst>
      <pc:sldChg chg="ord">
        <pc:chgData name="Rohan Asokan" userId="S::rohan.asokan@students.iiit.ac.in::1602a6f0-b1dc-4d8c-82b8-bc8ee2898990" providerId="AD" clId="Web-{A0720D3C-B694-C6B7-5C14-97099E2A0A3E}" dt="2023-04-29T02:30:57.703" v="2"/>
        <pc:sldMkLst>
          <pc:docMk/>
          <pc:sldMk cId="0" sldId="292"/>
        </pc:sldMkLst>
      </pc:sldChg>
      <pc:sldChg chg="ord">
        <pc:chgData name="Rohan Asokan" userId="S::rohan.asokan@students.iiit.ac.in::1602a6f0-b1dc-4d8c-82b8-bc8ee2898990" providerId="AD" clId="Web-{A0720D3C-B694-C6B7-5C14-97099E2A0A3E}" dt="2023-04-29T02:31:01.140" v="3"/>
        <pc:sldMkLst>
          <pc:docMk/>
          <pc:sldMk cId="0" sldId="293"/>
        </pc:sldMkLst>
      </pc:sldChg>
      <pc:sldChg chg="ord">
        <pc:chgData name="Rohan Asokan" userId="S::rohan.asokan@students.iiit.ac.in::1602a6f0-b1dc-4d8c-82b8-bc8ee2898990" providerId="AD" clId="Web-{A0720D3C-B694-C6B7-5C14-97099E2A0A3E}" dt="2023-04-29T02:30:56.093" v="1"/>
        <pc:sldMkLst>
          <pc:docMk/>
          <pc:sldMk cId="0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F2EE-24E6-4348-9583-D950B19F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C6BF-C096-4A8A-BD17-141DF533A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D49B6-140C-48A4-A9A4-E45BACFC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A7F9-39CD-45DC-962B-6D068A56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214C-487E-4B3B-B844-75A524AD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BCCB4-B34E-4ED9-A3E6-C89F7AE971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0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E774-8A21-43F8-9A27-F968384C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2123A-220C-45EC-8A33-99422E8E0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A525-CA97-46AE-918D-E6144DB0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6EEA0-877D-49E2-AC2C-2596CC7F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BAD2-8484-47E9-9BCA-CA66D65A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5BE4F-C1D5-4FC0-B17A-2C977E0FF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57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0CC48-C11F-44E8-B7C5-7031D4D55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F5656-60BD-455E-B842-CE5D9E311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ADA17-8C56-40C7-B07A-4EEF82EA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9E55-ACDD-4EDC-8B36-05705D6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57A4-613B-4DE3-8664-5A73984B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D37A-1CA9-4B35-9BC2-3FA6E80ABC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92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5EE5-403D-41BA-81A6-26C926DF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E39E-AADD-4F9A-977F-BCF3F521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5DC9-AD9E-4FE5-B195-80F85B91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FAFA-67D2-4E4E-A789-A137F58C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7FC69-DB60-4FB7-9A38-2B508089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BA18D-EC8D-4EAF-8A3D-4F5B1101E1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5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8060-5DD0-4483-A7DE-7DDB434D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EAE0-92B6-41B8-A23E-EC462753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F3BA-E623-44B9-9CEB-1F89A419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BF2D-DDBE-403A-8AF6-1D080404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1BA4-9C68-4D87-A1C2-D4B5726F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A9ABE-923A-40AC-8501-3A1A970EB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1635-D823-4DAA-AA9F-C793FE0E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3682-57E5-48C7-B15C-683036303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4E614-CF18-4771-8D93-3E8C29E5A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CAB7-78DD-47D9-9D05-0918B140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FB0-69A6-48F5-83D7-68A3C533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93508-D126-45E0-AB38-2DF80589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D7C56-7C76-43B1-803D-834C030F9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0813-5FA0-4BA2-8801-D626F09E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0FCC-1AF2-4BD2-B20B-408F5F95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C1BA6-EFBB-4D74-9EDA-50B3F178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7729D-C1B6-4453-8E58-B92C122EE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9FC95-E379-4223-8BD1-8A4919CE9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DD213-8E7D-40C9-A5F6-69A31142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379A1-D658-45ED-B561-B76E548E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A3100-39CA-4C1A-A791-3E0CA3E8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82EF7-ECAC-480F-B9E7-DFEE837C0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88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0B24-AAAA-445A-B177-B1A1CCEB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8F515-E50A-4684-8D08-7BFC6BC0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200FD-8E3D-486E-895A-1223642C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8DF54-A626-459A-B44D-B0F80A5E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DB630-D1F2-416D-BDCF-4D4BEE298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76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310FF-442A-4630-9F12-24405EFD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A6C2C-FEC8-41D3-801C-34CEE5AC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07B0-27E6-41D0-8B68-26920F78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60CF6-5481-48E4-93BD-79A37D1F2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2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5339-C476-4DDD-AEB3-DF467257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43BB-E32E-4891-A15C-6537927BD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77DAB-89CE-4A76-96E2-821649A13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289A-303C-4351-9CFA-0C2EEE50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17A0C-26E3-43B9-B9FD-A9C699C9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F5B6-3D92-45B1-A913-047FB456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70CF9-67D8-44FC-9284-A68AFC3FE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73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0640-6B7E-4910-83C9-EAD3C9C7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C9868-92FA-4B69-BC37-B0629ABCF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674E-D3B2-41D0-99E9-49F0BEA8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5C69E-7B4F-4BEE-B63A-08B771C8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6A5B-4BE2-4DDD-9ABF-0BB5CB21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8EB3-5E52-4B94-B72A-6B9901A9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3FCE7-8907-4157-B887-050CBC8CD5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4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816CE6B-2E29-4D1F-ACC9-8E5479FC4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EC5609-19A6-4EBA-A63A-F46E8D3E4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6C39E7-8104-4AB2-A278-C3E58699BE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CD61D4-B4D5-4C8E-84F7-058FD99858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882D292-2ED7-4813-8874-D0AF2D524B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8F6F85E-CE07-47F0-B09E-340455426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7D2794F-37DE-4F29-ACB9-972A13F92D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0299" y="1425309"/>
            <a:ext cx="8153400" cy="3736975"/>
          </a:xfrm>
        </p:spPr>
        <p:txBody>
          <a:bodyPr anchor="ctr"/>
          <a:lstStyle/>
          <a:p>
            <a:r>
              <a:rPr lang="en-US" altLang="en-US" sz="4000" b="1">
                <a:solidFill>
                  <a:schemeClr val="accent2"/>
                </a:solidFill>
              </a:rPr>
              <a:t>OBLIVIOUS TRANSFER (OT)</a:t>
            </a:r>
            <a:br>
              <a:rPr lang="en-US" altLang="en-US" sz="4000" b="1">
                <a:solidFill>
                  <a:schemeClr val="accent2"/>
                </a:solidFill>
              </a:rPr>
            </a:br>
            <a:r>
              <a:rPr lang="en-US" altLang="en-US" sz="4000" b="1">
                <a:solidFill>
                  <a:schemeClr val="accent2"/>
                </a:solidFill>
              </a:rPr>
              <a:t>And </a:t>
            </a:r>
            <a:br>
              <a:rPr lang="en-US" altLang="en-US" sz="4000" b="1">
                <a:solidFill>
                  <a:schemeClr val="accent2"/>
                </a:solidFill>
              </a:rPr>
            </a:br>
            <a:r>
              <a:rPr lang="en-US" altLang="en-US" sz="4000" b="1">
                <a:solidFill>
                  <a:schemeClr val="accent2"/>
                </a:solidFill>
              </a:rPr>
              <a:t>SECURE TWO PARTY COMPUTATION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5324897-6F68-43CB-A8CD-30E7B718F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A “Textbook” Example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2ACB266-D10E-4755-AA2F-44FF56CC1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800" b="1">
                <a:solidFill>
                  <a:srgbClr val="FF3300"/>
                </a:solidFill>
              </a:rPr>
              <a:t>Yao’s Millionaire problem</a:t>
            </a:r>
          </a:p>
          <a:p>
            <a:pPr lvl="1"/>
            <a:r>
              <a:rPr lang="en-US" altLang="en-US" sz="4400" b="1"/>
              <a:t>Two rich people wish to find out who between them is richer without revealing their respective assets’ values to each other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C39B26B-9642-4210-8194-8F777CE77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Privately Computing f(x,y)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405AC803-46A9-4BEB-B5F0-CA5154781DF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5334000" cy="533400"/>
            <a:chOff x="864" y="2400"/>
            <a:chExt cx="3360" cy="336"/>
          </a:xfrm>
        </p:grpSpPr>
        <p:sp>
          <p:nvSpPr>
            <p:cNvPr id="36868" name="Oval 4">
              <a:extLst>
                <a:ext uri="{FF2B5EF4-FFF2-40B4-BE49-F238E27FC236}">
                  <a16:creationId xmlns:a16="http://schemas.microsoft.com/office/drawing/2014/main" id="{0511AB95-E30A-4D38-9835-156046C1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36869" name="Line 5">
              <a:extLst>
                <a:ext uri="{FF2B5EF4-FFF2-40B4-BE49-F238E27FC236}">
                  <a16:creationId xmlns:a16="http://schemas.microsoft.com/office/drawing/2014/main" id="{3E3167D5-1CBD-4928-9D47-48C7015B6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Oval 6">
              <a:extLst>
                <a:ext uri="{FF2B5EF4-FFF2-40B4-BE49-F238E27FC236}">
                  <a16:creationId xmlns:a16="http://schemas.microsoft.com/office/drawing/2014/main" id="{95A1EE58-B6E8-4D9D-BE03-2BF37A2BD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00"/>
              <a:ext cx="288" cy="3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2000"/>
                <a:t>B</a:t>
              </a:r>
            </a:p>
          </p:txBody>
        </p:sp>
      </p:grpSp>
      <p:sp>
        <p:nvSpPr>
          <p:cNvPr id="36871" name="Text Box 7">
            <a:extLst>
              <a:ext uri="{FF2B5EF4-FFF2-40B4-BE49-F238E27FC236}">
                <a16:creationId xmlns:a16="http://schemas.microsoft.com/office/drawing/2014/main" id="{EA80ED3E-1F58-4FDC-AE3B-7949122B2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718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Input: x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6117467F-7A87-491D-9ED3-8A5A53F47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718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Input: y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3E916F92-AB2F-4124-A67C-B4D8A136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18088"/>
            <a:ext cx="709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f() is an arbitrary bi-variate Boolean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>
            <a:extLst>
              <a:ext uri="{FF2B5EF4-FFF2-40B4-BE49-F238E27FC236}">
                <a16:creationId xmlns:a16="http://schemas.microsoft.com/office/drawing/2014/main" id="{80E3BCEA-2968-4503-94D7-65228156A9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001000" cy="2593975"/>
          </a:xfrm>
        </p:spPr>
        <p:txBody>
          <a:bodyPr anchor="ctr"/>
          <a:lstStyle/>
          <a:p>
            <a:r>
              <a:rPr lang="en-US" altLang="en-US" sz="8000" b="1">
                <a:solidFill>
                  <a:schemeClr val="accent2"/>
                </a:solidFill>
              </a:rPr>
              <a:t>Direct Solution Via 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4BEA25B-B770-4DAB-B642-53304D7B1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>
                <a:solidFill>
                  <a:schemeClr val="accent2"/>
                </a:solidFill>
              </a:rPr>
              <a:t>Privately Computing f(x,y)</a:t>
            </a:r>
            <a:br>
              <a:rPr lang="en-US" altLang="en-US" sz="4800" b="1">
                <a:solidFill>
                  <a:schemeClr val="accent2"/>
                </a:solidFill>
              </a:rPr>
            </a:br>
            <a:r>
              <a:rPr lang="en-US" altLang="en-US" sz="4800" b="1">
                <a:solidFill>
                  <a:schemeClr val="accent2"/>
                </a:solidFill>
              </a:rPr>
              <a:t>(Contd.)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762AB82E-88E1-4180-8EBB-145C02593AA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5334000" cy="533400"/>
            <a:chOff x="864" y="2400"/>
            <a:chExt cx="3360" cy="336"/>
          </a:xfrm>
        </p:grpSpPr>
        <p:sp>
          <p:nvSpPr>
            <p:cNvPr id="40964" name="Oval 4">
              <a:extLst>
                <a:ext uri="{FF2B5EF4-FFF2-40B4-BE49-F238E27FC236}">
                  <a16:creationId xmlns:a16="http://schemas.microsoft.com/office/drawing/2014/main" id="{8090F34C-CAF0-4F54-B08A-E40323A93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40965" name="Line 5">
              <a:extLst>
                <a:ext uri="{FF2B5EF4-FFF2-40B4-BE49-F238E27FC236}">
                  <a16:creationId xmlns:a16="http://schemas.microsoft.com/office/drawing/2014/main" id="{A063DEFA-DEFC-495D-A1BD-62A74A597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Oval 6">
              <a:extLst>
                <a:ext uri="{FF2B5EF4-FFF2-40B4-BE49-F238E27FC236}">
                  <a16:creationId xmlns:a16="http://schemas.microsoft.com/office/drawing/2014/main" id="{37FC43C1-BCF7-4ECA-ADB4-CAA3C002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00"/>
              <a:ext cx="288" cy="3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2000"/>
                <a:t>B</a:t>
              </a:r>
            </a:p>
          </p:txBody>
        </p:sp>
      </p:grpSp>
      <p:sp>
        <p:nvSpPr>
          <p:cNvPr id="40967" name="Text Box 7">
            <a:extLst>
              <a:ext uri="{FF2B5EF4-FFF2-40B4-BE49-F238E27FC236}">
                <a16:creationId xmlns:a16="http://schemas.microsoft.com/office/drawing/2014/main" id="{5F688A45-5D07-46A9-B8F4-EE2E52BD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718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Input: x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DE09EB90-088F-475F-944F-2C5785A6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718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Input: y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CA3B8C22-F791-40B7-8580-DD7A72908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8763"/>
            <a:ext cx="84836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Execute OT for A to (privately) obtain the value f(x,y)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9087DD4B-15C2-41C1-9444-DCF8C570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05288"/>
            <a:ext cx="3886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Array </a:t>
            </a:r>
            <a:r>
              <a:rPr lang="en-US" altLang="en-US" b="1"/>
              <a:t>F = [f(0,y), f(1,y), …, f(n-1,y)]</a:t>
            </a:r>
            <a:r>
              <a:rPr lang="en-US" altLang="en-US"/>
              <a:t> for all n possibilities of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  <p:bldP spid="409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>
            <a:extLst>
              <a:ext uri="{FF2B5EF4-FFF2-40B4-BE49-F238E27FC236}">
                <a16:creationId xmlns:a16="http://schemas.microsoft.com/office/drawing/2014/main" id="{F4FAEFF7-4F5B-4BCE-81EF-55E48579E6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6600" b="1">
                <a:solidFill>
                  <a:schemeClr val="accent2"/>
                </a:solidFill>
              </a:rPr>
              <a:t>The Challenge?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52111579-0A16-43B6-ADED-915367C847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3886200"/>
            <a:ext cx="6400800" cy="990600"/>
          </a:xfrm>
        </p:spPr>
        <p:txBody>
          <a:bodyPr/>
          <a:lstStyle/>
          <a:p>
            <a:r>
              <a:rPr lang="en-US" altLang="en-US" sz="2800" b="1"/>
              <a:t>Number of possible values for x grows exponentially in the size of x.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085C8D01-297C-489A-855C-1197A4F35A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 anchor="ctr"/>
          <a:lstStyle/>
          <a:p>
            <a:r>
              <a:rPr lang="en-US" altLang="en-US" sz="6600" b="1">
                <a:solidFill>
                  <a:schemeClr val="accent2"/>
                </a:solidFill>
              </a:rPr>
              <a:t>Solution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6DE7BB6D-AAEB-46E2-875C-35A432BA99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2362200"/>
            <a:ext cx="8458200" cy="3276600"/>
          </a:xfrm>
        </p:spPr>
        <p:txBody>
          <a:bodyPr/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en-US" sz="3200" b="1"/>
              <a:t>  Represent f() as a circuit of smaller functions with small inputs.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en-US" sz="3200" b="1"/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en-US" sz="3200" b="1"/>
              <a:t>  Famous Solution: Use an AND and XOR circuit (of fan-in 2, that is, just 4 possible inputs) that computes f().</a:t>
            </a:r>
            <a:endParaRPr lang="en-US" altLang="en-US" sz="32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A39D261-96FF-4E8D-A506-E70E3E3C3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Computing f(x,y) (Contd.)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701492E-0A80-4D39-B025-ACC4AE4B8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800600"/>
          </a:xfrm>
        </p:spPr>
        <p:txBody>
          <a:bodyPr/>
          <a:lstStyle/>
          <a:p>
            <a:r>
              <a:rPr lang="en-US" altLang="en-US"/>
              <a:t>Step 1a: Express the function by a Boolean circuit using only AND and XOR gates (fan-in 2 and fan-out 1)</a:t>
            </a:r>
          </a:p>
          <a:p>
            <a:endParaRPr lang="en-US" altLang="en-US"/>
          </a:p>
          <a:p>
            <a:r>
              <a:rPr lang="en-US" altLang="en-US"/>
              <a:t>Step 1b : Each player has a variable associated with each wire (connecting two gates) in the circuit</a:t>
            </a:r>
          </a:p>
          <a:p>
            <a:pPr>
              <a:buFontTx/>
              <a:buNone/>
            </a:pPr>
            <a:endParaRPr lang="en-US" altLang="en-US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926034B-3572-4431-B23C-82A72581B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516" y="150734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Computing f(x,y) (Contd.)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D6BDB95-3CC1-4F5E-8D4F-A761F4AE2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6944" y="1680823"/>
            <a:ext cx="8229600" cy="4525963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b="1" u="sng">
                <a:solidFill>
                  <a:schemeClr val="accent2"/>
                </a:solidFill>
              </a:rPr>
              <a:t>Initializing input variables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Step 2a: For all input wires carrying y, A stores a random bit y</a:t>
            </a:r>
            <a:r>
              <a:rPr lang="en-US" altLang="en-US" baseline="-25000"/>
              <a:t>1</a:t>
            </a:r>
            <a:r>
              <a:rPr lang="en-US" altLang="en-US"/>
              <a:t> and sends it to B who stores the bit y</a:t>
            </a:r>
            <a:r>
              <a:rPr lang="en-US" altLang="en-US" baseline="-25000"/>
              <a:t>2</a:t>
            </a:r>
            <a:r>
              <a:rPr lang="en-US" altLang="en-US"/>
              <a:t> = y xor y</a:t>
            </a:r>
            <a:r>
              <a:rPr lang="en-US" altLang="en-US" baseline="-25000"/>
              <a:t>1 </a:t>
            </a:r>
            <a:r>
              <a:rPr lang="en-US" altLang="en-US"/>
              <a:t>for that wire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Step 2b: For all input wires carrying x, A stores a random bit y</a:t>
            </a:r>
            <a:r>
              <a:rPr lang="en-US" altLang="en-US" baseline="-25000"/>
              <a:t>1</a:t>
            </a:r>
            <a:r>
              <a:rPr lang="en-US" altLang="en-US"/>
              <a:t> and sends it to B who stores the bit y</a:t>
            </a:r>
            <a:r>
              <a:rPr lang="en-US" altLang="en-US" baseline="-25000"/>
              <a:t>2</a:t>
            </a:r>
            <a:r>
              <a:rPr lang="en-US" altLang="en-US"/>
              <a:t> = y xor y</a:t>
            </a:r>
            <a:r>
              <a:rPr lang="en-US" altLang="en-US" baseline="-25000"/>
              <a:t>1 </a:t>
            </a:r>
            <a:r>
              <a:rPr lang="en-US" altLang="en-US"/>
              <a:t>for that wire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dirty="0"/>
              <a:t>Protocol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1" y="1618193"/>
            <a:ext cx="8229600" cy="4525963"/>
          </a:xfrm>
        </p:spPr>
        <p:txBody>
          <a:bodyPr/>
          <a:lstStyle/>
          <a:p>
            <a:r>
              <a:rPr lang="en-US" sz="2800" dirty="0"/>
              <a:t>f : polynomial time functionality </a:t>
            </a:r>
          </a:p>
          <a:p>
            <a:r>
              <a:rPr lang="en-US" sz="2800" dirty="0"/>
              <a:t>Input : (x, y) Output : f(x, y)</a:t>
            </a:r>
          </a:p>
          <a:p>
            <a:r>
              <a:rPr lang="en-US" sz="2800" dirty="0"/>
              <a:t>First, convert the function into a </a:t>
            </a:r>
            <a:r>
              <a:rPr lang="en-US" sz="2800" dirty="0">
                <a:solidFill>
                  <a:schemeClr val="accent2"/>
                </a:solidFill>
              </a:rPr>
              <a:t>Boolean circuit C.</a:t>
            </a:r>
          </a:p>
          <a:p>
            <a:pPr>
              <a:buFont typeface="Wingdings 2" pitchFamily="18" charset="2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Wingdings 2" pitchFamily="18" charset="2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Wingdings 2" pitchFamily="18" charset="2"/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Next evaluate </a:t>
            </a:r>
            <a:r>
              <a:rPr lang="en-US" sz="2800" u="sng" dirty="0"/>
              <a:t>one gate</a:t>
            </a:r>
            <a:r>
              <a:rPr lang="en-US" sz="2800" dirty="0"/>
              <a:t> securely.</a:t>
            </a:r>
          </a:p>
          <a:p>
            <a:pPr lvl="1"/>
            <a:r>
              <a:rPr lang="en-US" sz="2800" dirty="0"/>
              <a:t>Later, generalize to the entire circuit.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1730375" y="3124200"/>
            <a:ext cx="5081588" cy="1828800"/>
            <a:chOff x="1008" y="2112"/>
            <a:chExt cx="3319" cy="1152"/>
          </a:xfrm>
        </p:grpSpPr>
        <p:grpSp>
          <p:nvGrpSpPr>
            <p:cNvPr id="58" name="Group 5"/>
            <p:cNvGrpSpPr>
              <a:grpSpLocks/>
            </p:cNvGrpSpPr>
            <p:nvPr/>
          </p:nvGrpSpPr>
          <p:grpSpPr bwMode="auto">
            <a:xfrm>
              <a:off x="2088" y="2784"/>
              <a:ext cx="264" cy="336"/>
              <a:chOff x="1349" y="2232"/>
              <a:chExt cx="528" cy="600"/>
            </a:xfrm>
          </p:grpSpPr>
          <p:sp>
            <p:nvSpPr>
              <p:cNvPr id="103" name="AutoShape 6"/>
              <p:cNvSpPr>
                <a:spLocks noChangeArrowheads="1"/>
              </p:cNvSpPr>
              <p:nvPr/>
            </p:nvSpPr>
            <p:spPr bwMode="auto">
              <a:xfrm>
                <a:off x="1349" y="2352"/>
                <a:ext cx="52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700">
                    <a:latin typeface="Tahoma" pitchFamily="34" charset="0"/>
                  </a:rPr>
                  <a:t>AND</a:t>
                </a:r>
              </a:p>
            </p:txBody>
          </p:sp>
          <p:sp>
            <p:nvSpPr>
              <p:cNvPr id="104" name="Line 7"/>
              <p:cNvSpPr>
                <a:spLocks noChangeShapeType="1"/>
              </p:cNvSpPr>
              <p:nvPr/>
            </p:nvSpPr>
            <p:spPr bwMode="auto">
              <a:xfrm>
                <a:off x="1445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8"/>
              <p:cNvSpPr>
                <a:spLocks noChangeShapeType="1"/>
              </p:cNvSpPr>
              <p:nvPr/>
            </p:nvSpPr>
            <p:spPr bwMode="auto">
              <a:xfrm>
                <a:off x="1781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"/>
              <p:cNvSpPr>
                <a:spLocks noChangeShapeType="1"/>
              </p:cNvSpPr>
              <p:nvPr/>
            </p:nvSpPr>
            <p:spPr bwMode="auto">
              <a:xfrm>
                <a:off x="1613" y="22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" name="Group 10"/>
            <p:cNvGrpSpPr>
              <a:grpSpLocks/>
            </p:cNvGrpSpPr>
            <p:nvPr/>
          </p:nvGrpSpPr>
          <p:grpSpPr bwMode="auto">
            <a:xfrm>
              <a:off x="2467" y="2784"/>
              <a:ext cx="264" cy="336"/>
              <a:chOff x="1349" y="2232"/>
              <a:chExt cx="528" cy="600"/>
            </a:xfrm>
          </p:grpSpPr>
          <p:sp>
            <p:nvSpPr>
              <p:cNvPr id="99" name="AutoShape 11"/>
              <p:cNvSpPr>
                <a:spLocks noChangeArrowheads="1"/>
              </p:cNvSpPr>
              <p:nvPr/>
            </p:nvSpPr>
            <p:spPr bwMode="auto">
              <a:xfrm>
                <a:off x="1349" y="2352"/>
                <a:ext cx="52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700">
                    <a:latin typeface="Tahoma" pitchFamily="34" charset="0"/>
                  </a:rPr>
                  <a:t>OR</a:t>
                </a:r>
              </a:p>
            </p:txBody>
          </p:sp>
          <p:sp>
            <p:nvSpPr>
              <p:cNvPr id="100" name="Line 12"/>
              <p:cNvSpPr>
                <a:spLocks noChangeShapeType="1"/>
              </p:cNvSpPr>
              <p:nvPr/>
            </p:nvSpPr>
            <p:spPr bwMode="auto">
              <a:xfrm>
                <a:off x="1445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3"/>
              <p:cNvSpPr>
                <a:spLocks noChangeShapeType="1"/>
              </p:cNvSpPr>
              <p:nvPr/>
            </p:nvSpPr>
            <p:spPr bwMode="auto">
              <a:xfrm>
                <a:off x="1781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4"/>
              <p:cNvSpPr>
                <a:spLocks noChangeShapeType="1"/>
              </p:cNvSpPr>
              <p:nvPr/>
            </p:nvSpPr>
            <p:spPr bwMode="auto">
              <a:xfrm>
                <a:off x="1613" y="22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" name="Group 15"/>
            <p:cNvGrpSpPr>
              <a:grpSpLocks/>
            </p:cNvGrpSpPr>
            <p:nvPr/>
          </p:nvGrpSpPr>
          <p:grpSpPr bwMode="auto">
            <a:xfrm>
              <a:off x="2643" y="2112"/>
              <a:ext cx="264" cy="336"/>
              <a:chOff x="1349" y="2232"/>
              <a:chExt cx="528" cy="600"/>
            </a:xfrm>
          </p:grpSpPr>
          <p:sp>
            <p:nvSpPr>
              <p:cNvPr id="95" name="AutoShape 16"/>
              <p:cNvSpPr>
                <a:spLocks noChangeArrowheads="1"/>
              </p:cNvSpPr>
              <p:nvPr/>
            </p:nvSpPr>
            <p:spPr bwMode="auto">
              <a:xfrm>
                <a:off x="1349" y="2352"/>
                <a:ext cx="52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700">
                    <a:latin typeface="Tahoma" pitchFamily="34" charset="0"/>
                  </a:rPr>
                  <a:t>AND</a:t>
                </a:r>
              </a:p>
            </p:txBody>
          </p:sp>
          <p:sp>
            <p:nvSpPr>
              <p:cNvPr id="96" name="Line 17"/>
              <p:cNvSpPr>
                <a:spLocks noChangeShapeType="1"/>
              </p:cNvSpPr>
              <p:nvPr/>
            </p:nvSpPr>
            <p:spPr bwMode="auto">
              <a:xfrm>
                <a:off x="1445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8"/>
              <p:cNvSpPr>
                <a:spLocks noChangeShapeType="1"/>
              </p:cNvSpPr>
              <p:nvPr/>
            </p:nvSpPr>
            <p:spPr bwMode="auto">
              <a:xfrm>
                <a:off x="1781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9"/>
              <p:cNvSpPr>
                <a:spLocks noChangeShapeType="1"/>
              </p:cNvSpPr>
              <p:nvPr/>
            </p:nvSpPr>
            <p:spPr bwMode="auto">
              <a:xfrm>
                <a:off x="1613" y="22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AutoShape 20"/>
            <p:cNvSpPr>
              <a:spLocks noChangeArrowheads="1"/>
            </p:cNvSpPr>
            <p:nvPr/>
          </p:nvSpPr>
          <p:spPr bwMode="auto">
            <a:xfrm>
              <a:off x="2923" y="2596"/>
              <a:ext cx="264" cy="1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700">
                  <a:latin typeface="Tahoma" pitchFamily="34" charset="0"/>
                </a:rPr>
                <a:t>NOT</a:t>
              </a:r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055" y="2529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" name="Group 22"/>
            <p:cNvGrpSpPr>
              <a:grpSpLocks/>
            </p:cNvGrpSpPr>
            <p:nvPr/>
          </p:nvGrpSpPr>
          <p:grpSpPr bwMode="auto">
            <a:xfrm>
              <a:off x="2923" y="2784"/>
              <a:ext cx="264" cy="336"/>
              <a:chOff x="1349" y="2232"/>
              <a:chExt cx="528" cy="600"/>
            </a:xfrm>
          </p:grpSpPr>
          <p:sp>
            <p:nvSpPr>
              <p:cNvPr id="91" name="AutoShape 23"/>
              <p:cNvSpPr>
                <a:spLocks noChangeArrowheads="1"/>
              </p:cNvSpPr>
              <p:nvPr/>
            </p:nvSpPr>
            <p:spPr bwMode="auto">
              <a:xfrm>
                <a:off x="1349" y="2352"/>
                <a:ext cx="52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700">
                    <a:latin typeface="Tahoma" pitchFamily="34" charset="0"/>
                  </a:rPr>
                  <a:t>OR</a:t>
                </a:r>
              </a:p>
            </p:txBody>
          </p:sp>
          <p:sp>
            <p:nvSpPr>
              <p:cNvPr id="92" name="Line 24"/>
              <p:cNvSpPr>
                <a:spLocks noChangeShapeType="1"/>
              </p:cNvSpPr>
              <p:nvPr/>
            </p:nvSpPr>
            <p:spPr bwMode="auto">
              <a:xfrm>
                <a:off x="1445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25"/>
              <p:cNvSpPr>
                <a:spLocks noChangeShapeType="1"/>
              </p:cNvSpPr>
              <p:nvPr/>
            </p:nvSpPr>
            <p:spPr bwMode="auto">
              <a:xfrm>
                <a:off x="1781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26"/>
              <p:cNvSpPr>
                <a:spLocks noChangeShapeType="1"/>
              </p:cNvSpPr>
              <p:nvPr/>
            </p:nvSpPr>
            <p:spPr bwMode="auto">
              <a:xfrm>
                <a:off x="1613" y="22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27"/>
            <p:cNvGrpSpPr>
              <a:grpSpLocks/>
            </p:cNvGrpSpPr>
            <p:nvPr/>
          </p:nvGrpSpPr>
          <p:grpSpPr bwMode="auto">
            <a:xfrm>
              <a:off x="2299" y="2448"/>
              <a:ext cx="264" cy="336"/>
              <a:chOff x="1349" y="2232"/>
              <a:chExt cx="528" cy="600"/>
            </a:xfrm>
          </p:grpSpPr>
          <p:sp>
            <p:nvSpPr>
              <p:cNvPr id="87" name="AutoShape 28"/>
              <p:cNvSpPr>
                <a:spLocks noChangeArrowheads="1"/>
              </p:cNvSpPr>
              <p:nvPr/>
            </p:nvSpPr>
            <p:spPr bwMode="auto">
              <a:xfrm>
                <a:off x="1349" y="2352"/>
                <a:ext cx="528" cy="3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700">
                    <a:latin typeface="Tahoma" pitchFamily="34" charset="0"/>
                  </a:rPr>
                  <a:t>AND</a:t>
                </a:r>
              </a:p>
            </p:txBody>
          </p:sp>
          <p:sp>
            <p:nvSpPr>
              <p:cNvPr id="88" name="Line 29"/>
              <p:cNvSpPr>
                <a:spLocks noChangeShapeType="1"/>
              </p:cNvSpPr>
              <p:nvPr/>
            </p:nvSpPr>
            <p:spPr bwMode="auto">
              <a:xfrm>
                <a:off x="1445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30"/>
              <p:cNvSpPr>
                <a:spLocks noChangeShapeType="1"/>
              </p:cNvSpPr>
              <p:nvPr/>
            </p:nvSpPr>
            <p:spPr bwMode="auto">
              <a:xfrm>
                <a:off x="1781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31"/>
              <p:cNvSpPr>
                <a:spLocks noChangeShapeType="1"/>
              </p:cNvSpPr>
              <p:nvPr/>
            </p:nvSpPr>
            <p:spPr bwMode="auto">
              <a:xfrm>
                <a:off x="1613" y="22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" name="Line 32"/>
            <p:cNvSpPr>
              <a:spLocks noChangeShapeType="1"/>
            </p:cNvSpPr>
            <p:nvPr/>
          </p:nvSpPr>
          <p:spPr bwMode="auto">
            <a:xfrm>
              <a:off x="2859" y="2452"/>
              <a:ext cx="196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>
              <a:off x="2431" y="2452"/>
              <a:ext cx="2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2216" y="2784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2515" y="2784"/>
              <a:ext cx="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>
              <a:off x="1008" y="2623"/>
              <a:ext cx="10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34" charset="0"/>
                </a:rPr>
                <a:t>Alice’s inputs</a:t>
              </a:r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>
              <a:off x="1555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>
              <a:off x="1555" y="3120"/>
              <a:ext cx="5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9"/>
            <p:cNvSpPr>
              <a:spLocks noChangeShapeType="1"/>
            </p:cNvSpPr>
            <p:nvPr/>
          </p:nvSpPr>
          <p:spPr bwMode="auto">
            <a:xfrm>
              <a:off x="1507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>
              <a:off x="1507" y="316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>
              <a:off x="2515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>
              <a:off x="1459" y="288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43"/>
            <p:cNvSpPr>
              <a:spLocks noChangeShapeType="1"/>
            </p:cNvSpPr>
            <p:nvPr/>
          </p:nvSpPr>
          <p:spPr bwMode="auto">
            <a:xfrm>
              <a:off x="1459" y="3216"/>
              <a:ext cx="1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 flipH="1">
              <a:off x="2971" y="312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3720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>
              <a:off x="3139" y="3120"/>
              <a:ext cx="5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>
              <a:off x="3811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>
              <a:off x="2299" y="3264"/>
              <a:ext cx="1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9"/>
            <p:cNvSpPr>
              <a:spLocks noChangeShapeType="1"/>
            </p:cNvSpPr>
            <p:nvPr/>
          </p:nvSpPr>
          <p:spPr bwMode="auto">
            <a:xfrm>
              <a:off x="2683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>
              <a:off x="3763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>
              <a:off x="2683" y="3168"/>
              <a:ext cx="1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2304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53"/>
            <p:cNvSpPr txBox="1">
              <a:spLocks noChangeArrowheads="1"/>
            </p:cNvSpPr>
            <p:nvPr/>
          </p:nvSpPr>
          <p:spPr bwMode="auto">
            <a:xfrm>
              <a:off x="3323" y="2630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34" charset="0"/>
                </a:rPr>
                <a:t>Bob’s inputs</a:t>
              </a:r>
            </a:p>
          </p:txBody>
        </p:sp>
      </p:grpSp>
      <p:pic>
        <p:nvPicPr>
          <p:cNvPr id="107" name="Picture 54" descr="j035671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55" descr="j035678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3528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09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A63DA75-7E94-460B-8148-4B6F2E7BE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Computing f(x,y) (Contd.)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33320C4-F86D-451F-8598-2188841A8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b="1" u="sng">
                <a:solidFill>
                  <a:schemeClr val="accent2"/>
                </a:solidFill>
              </a:rPr>
              <a:t>Evaluating XOR gates</a:t>
            </a:r>
          </a:p>
          <a:p>
            <a:endParaRPr lang="en-US" altLang="en-US"/>
          </a:p>
          <a:p>
            <a:r>
              <a:rPr lang="en-US" altLang="en-US"/>
              <a:t>For each xor gate for which the input variables are known to players, each player does the following</a:t>
            </a:r>
          </a:p>
          <a:p>
            <a:pPr lvl="1"/>
            <a:r>
              <a:rPr lang="en-US" altLang="en-US"/>
              <a:t>the output variable is just the xor of the two input variables (this computation is easily done locally by the players)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0BDBF91-D442-4614-971B-3E4DF1D37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Oblivious Transfer (OT)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0A7A3220-D09A-4F6F-A364-115D6DBEF37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5334000" cy="533400"/>
            <a:chOff x="864" y="2400"/>
            <a:chExt cx="3360" cy="336"/>
          </a:xfrm>
        </p:grpSpPr>
        <p:sp>
          <p:nvSpPr>
            <p:cNvPr id="26628" name="Oval 4">
              <a:extLst>
                <a:ext uri="{FF2B5EF4-FFF2-40B4-BE49-F238E27FC236}">
                  <a16:creationId xmlns:a16="http://schemas.microsoft.com/office/drawing/2014/main" id="{158ED0D1-96B1-4B6D-A590-B00A81BEC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5FB4958B-FA07-4386-A660-BC1FA8674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9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Oval 6">
              <a:extLst>
                <a:ext uri="{FF2B5EF4-FFF2-40B4-BE49-F238E27FC236}">
                  <a16:creationId xmlns:a16="http://schemas.microsoft.com/office/drawing/2014/main" id="{CB82AF4F-2040-4C26-9FCF-3A11A5A50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00"/>
              <a:ext cx="288" cy="3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2000"/>
                <a:t>B</a:t>
              </a:r>
            </a:p>
          </p:txBody>
        </p:sp>
      </p:grpSp>
      <p:sp>
        <p:nvSpPr>
          <p:cNvPr id="26631" name="Text Box 7">
            <a:extLst>
              <a:ext uri="{FF2B5EF4-FFF2-40B4-BE49-F238E27FC236}">
                <a16:creationId xmlns:a16="http://schemas.microsoft.com/office/drawing/2014/main" id="{3C9F5691-E8B7-46F5-848A-0A4425856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/>
              <a:t>Index i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CF1BCADE-EE9A-4F9C-9A4F-C726C1ECF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08513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/>
              <a:t>Bit-Array: b</a:t>
            </a:r>
            <a:r>
              <a:rPr lang="en-US" altLang="en-US" sz="2800" baseline="-25000"/>
              <a:t>0</a:t>
            </a:r>
            <a:r>
              <a:rPr lang="en-US" altLang="en-US" sz="2800"/>
              <a:t>,b</a:t>
            </a:r>
            <a:r>
              <a:rPr lang="en-US" altLang="en-US" sz="2800" baseline="-25000"/>
              <a:t>1</a:t>
            </a:r>
            <a:r>
              <a:rPr lang="en-US" altLang="en-US" sz="2800"/>
              <a:t>,…b</a:t>
            </a:r>
            <a:r>
              <a:rPr lang="en-US" altLang="en-US" sz="2800" baseline="-25000"/>
              <a:t>n-1</a:t>
            </a:r>
            <a:r>
              <a:rPr lang="en-US" altLang="en-US"/>
              <a:t> 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5A4CEADA-4555-4154-8C5F-52F318CE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82800"/>
            <a:ext cx="834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/>
              <a:t>Can A learn only the bit </a:t>
            </a:r>
            <a:r>
              <a:rPr lang="en-US" altLang="en-US" sz="2800" b="1"/>
              <a:t>b</a:t>
            </a:r>
            <a:r>
              <a:rPr lang="en-US" altLang="en-US" sz="2800" b="1" baseline="-25000"/>
              <a:t>i</a:t>
            </a:r>
            <a:r>
              <a:rPr lang="en-US" altLang="en-US" sz="2800" baseline="-25000"/>
              <a:t> </a:t>
            </a:r>
            <a:r>
              <a:rPr lang="en-US" altLang="en-US" sz="2800"/>
              <a:t>without revealing ‘i’ to B?</a:t>
            </a:r>
            <a:r>
              <a:rPr lang="en-US" altLang="en-US" sz="2000"/>
              <a:t> 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13F1FB0-4344-43FE-89E1-AC2F8C7EF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Computing f(x,y) (Contd.)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3D0A397-C80B-4A94-8C9B-4CE1F20E3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en-US" b="1" u="sng">
                <a:solidFill>
                  <a:schemeClr val="accent2"/>
                </a:solidFill>
              </a:rPr>
              <a:t>Evaluating AND gates</a:t>
            </a:r>
          </a:p>
          <a:p>
            <a:pPr marL="609600" indent="-609600">
              <a:lnSpc>
                <a:spcPct val="90000"/>
              </a:lnSpc>
            </a:pPr>
            <a:endParaRPr lang="en-US" altLang="en-US"/>
          </a:p>
          <a:p>
            <a:pPr marL="609600" indent="-609600">
              <a:lnSpc>
                <a:spcPct val="90000"/>
              </a:lnSpc>
            </a:pPr>
            <a:r>
              <a:rPr lang="en-US" altLang="en-US"/>
              <a:t>For each AND gate for which the input variables are known to players, say a</a:t>
            </a:r>
            <a:r>
              <a:rPr lang="en-US" altLang="en-US" baseline="-25000"/>
              <a:t>1</a:t>
            </a:r>
            <a:r>
              <a:rPr lang="en-US" altLang="en-US"/>
              <a:t>,a</a:t>
            </a:r>
            <a:r>
              <a:rPr lang="en-US" altLang="en-US" baseline="-25000"/>
              <a:t>2</a:t>
            </a:r>
            <a:r>
              <a:rPr lang="en-US" altLang="en-US"/>
              <a:t> for player A (with output wire c</a:t>
            </a:r>
            <a:r>
              <a:rPr lang="en-US" altLang="en-US" baseline="-25000"/>
              <a:t>1</a:t>
            </a:r>
            <a:r>
              <a:rPr lang="en-US" altLang="en-US"/>
              <a:t>) and b</a:t>
            </a:r>
            <a:r>
              <a:rPr lang="en-US" altLang="en-US" baseline="-25000"/>
              <a:t>1</a:t>
            </a:r>
            <a:r>
              <a:rPr lang="en-US" altLang="en-US"/>
              <a:t>, b</a:t>
            </a:r>
            <a:r>
              <a:rPr lang="en-US" altLang="en-US" baseline="-25000"/>
              <a:t>2</a:t>
            </a:r>
            <a:r>
              <a:rPr lang="en-US" altLang="en-US"/>
              <a:t> for player B (with output wire c</a:t>
            </a:r>
            <a:r>
              <a:rPr lang="en-US" altLang="en-US" baseline="-25000"/>
              <a:t>2</a:t>
            </a:r>
            <a:r>
              <a:rPr lang="en-US" altLang="en-US"/>
              <a:t>):</a:t>
            </a:r>
            <a:endParaRPr lang="en-US" altLang="en-US" baseline="-25000"/>
          </a:p>
          <a:p>
            <a:pPr marL="990600" lvl="1" indent="-533400">
              <a:lnSpc>
                <a:spcPct val="90000"/>
              </a:lnSpc>
            </a:pPr>
            <a:r>
              <a:rPr lang="en-US" altLang="en-US"/>
              <a:t>Player A assigns a random bit to c</a:t>
            </a:r>
            <a:r>
              <a:rPr lang="en-US" altLang="en-US" baseline="-25000"/>
              <a:t>1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/>
              <a:t>Goal: To privately compute c</a:t>
            </a:r>
            <a:r>
              <a:rPr lang="en-US" altLang="en-US" baseline="-25000"/>
              <a:t>2</a:t>
            </a:r>
            <a:r>
              <a:rPr lang="en-US" altLang="en-US"/>
              <a:t> s.t.</a:t>
            </a:r>
          </a:p>
          <a:p>
            <a:pPr marL="1371600" lvl="2" indent="-457200" algn="ctr"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(c</a:t>
            </a:r>
            <a:r>
              <a:rPr lang="en-US" altLang="en-US" b="1" baseline="-25000">
                <a:solidFill>
                  <a:schemeClr val="accent2"/>
                </a:solidFill>
              </a:rPr>
              <a:t>1</a:t>
            </a:r>
            <a:r>
              <a:rPr lang="en-US" altLang="en-US" b="1">
                <a:solidFill>
                  <a:schemeClr val="accent2"/>
                </a:solidFill>
              </a:rPr>
              <a:t> xor c</a:t>
            </a:r>
            <a:r>
              <a:rPr lang="en-US" altLang="en-US" b="1" baseline="-25000">
                <a:solidFill>
                  <a:schemeClr val="accent2"/>
                </a:solidFill>
              </a:rPr>
              <a:t>2</a:t>
            </a:r>
            <a:r>
              <a:rPr lang="en-US" altLang="en-US" b="1">
                <a:solidFill>
                  <a:schemeClr val="accent2"/>
                </a:solidFill>
              </a:rPr>
              <a:t>) = (a</a:t>
            </a:r>
            <a:r>
              <a:rPr lang="en-US" altLang="en-US" b="1" baseline="-25000">
                <a:solidFill>
                  <a:schemeClr val="accent2"/>
                </a:solidFill>
              </a:rPr>
              <a:t>1</a:t>
            </a:r>
            <a:r>
              <a:rPr lang="en-US" altLang="en-US" b="1">
                <a:solidFill>
                  <a:schemeClr val="accent2"/>
                </a:solidFill>
              </a:rPr>
              <a:t> xor b</a:t>
            </a:r>
            <a:r>
              <a:rPr lang="en-US" altLang="en-US" b="1" baseline="-25000">
                <a:solidFill>
                  <a:schemeClr val="accent2"/>
                </a:solidFill>
              </a:rPr>
              <a:t>1</a:t>
            </a:r>
            <a:r>
              <a:rPr lang="en-US" altLang="en-US" b="1">
                <a:solidFill>
                  <a:schemeClr val="accent2"/>
                </a:solidFill>
              </a:rPr>
              <a:t>) AND (a</a:t>
            </a:r>
            <a:r>
              <a:rPr lang="en-US" altLang="en-US" b="1" baseline="-25000">
                <a:solidFill>
                  <a:schemeClr val="accent2"/>
                </a:solidFill>
              </a:rPr>
              <a:t>2</a:t>
            </a:r>
            <a:r>
              <a:rPr lang="en-US" altLang="en-US" b="1">
                <a:solidFill>
                  <a:schemeClr val="accent2"/>
                </a:solidFill>
              </a:rPr>
              <a:t> xor b</a:t>
            </a:r>
            <a:r>
              <a:rPr lang="en-US" altLang="en-US" b="1" baseline="-25000">
                <a:solidFill>
                  <a:schemeClr val="accent2"/>
                </a:solidFill>
              </a:rPr>
              <a:t>2</a:t>
            </a:r>
            <a:r>
              <a:rPr lang="en-US" altLang="en-US" b="1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5470E1E-16EA-48BF-9F13-F419F6579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Evaluating AND gates (Contd.)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1518F03-2E4F-4A84-9B5F-C668EB49C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Player A creates a four-sized bit array as follows:</a:t>
            </a:r>
          </a:p>
          <a:p>
            <a:pPr lvl="1"/>
            <a:r>
              <a:rPr lang="en-US" altLang="en-US"/>
              <a:t>b</a:t>
            </a:r>
            <a:r>
              <a:rPr lang="en-US" altLang="en-US" baseline="-25000"/>
              <a:t>0</a:t>
            </a:r>
            <a:r>
              <a:rPr lang="en-US" altLang="en-US"/>
              <a:t> = c</a:t>
            </a:r>
            <a:r>
              <a:rPr lang="en-US" altLang="en-US" baseline="-25000"/>
              <a:t>1 </a:t>
            </a:r>
            <a:r>
              <a:rPr lang="en-US" altLang="en-US"/>
              <a:t>xor (a</a:t>
            </a:r>
            <a:r>
              <a:rPr lang="en-US" altLang="en-US" baseline="-25000"/>
              <a:t>1</a:t>
            </a:r>
            <a:r>
              <a:rPr lang="en-US" altLang="en-US"/>
              <a:t> AND a</a:t>
            </a:r>
            <a:r>
              <a:rPr lang="en-US" altLang="en-US" baseline="-25000"/>
              <a:t>2</a:t>
            </a:r>
            <a:r>
              <a:rPr lang="en-US" altLang="en-US"/>
              <a:t>)</a:t>
            </a:r>
            <a:endParaRPr lang="en-US" altLang="en-US" baseline="-25000"/>
          </a:p>
          <a:p>
            <a:pPr lvl="1"/>
            <a:endParaRPr lang="en-US" altLang="en-US" baseline="-25000"/>
          </a:p>
          <a:p>
            <a:pPr lvl="1"/>
            <a:r>
              <a:rPr lang="en-US" altLang="en-US"/>
              <a:t>b</a:t>
            </a:r>
            <a:r>
              <a:rPr lang="en-US" altLang="en-US" baseline="-25000"/>
              <a:t>1</a:t>
            </a:r>
            <a:r>
              <a:rPr lang="en-US" altLang="en-US"/>
              <a:t> = c</a:t>
            </a:r>
            <a:r>
              <a:rPr lang="en-US" altLang="en-US" baseline="-25000"/>
              <a:t>1 </a:t>
            </a:r>
            <a:r>
              <a:rPr lang="en-US" altLang="en-US"/>
              <a:t>xor (a</a:t>
            </a:r>
            <a:r>
              <a:rPr lang="en-US" altLang="en-US" baseline="-25000"/>
              <a:t>1</a:t>
            </a:r>
            <a:r>
              <a:rPr lang="en-US" altLang="en-US"/>
              <a:t> AND a</a:t>
            </a:r>
            <a:r>
              <a:rPr lang="en-US" altLang="en-US" baseline="-25000"/>
              <a:t>2</a:t>
            </a:r>
            <a:r>
              <a:rPr lang="en-US" altLang="en-US" baseline="30000"/>
              <a:t>c</a:t>
            </a:r>
            <a:r>
              <a:rPr lang="en-US" altLang="en-US"/>
              <a:t>)</a:t>
            </a:r>
            <a:endParaRPr lang="en-US" altLang="en-US" baseline="-25000"/>
          </a:p>
          <a:p>
            <a:pPr lvl="1"/>
            <a:endParaRPr lang="en-US" altLang="en-US"/>
          </a:p>
          <a:p>
            <a:pPr lvl="1"/>
            <a:r>
              <a:rPr lang="en-US" altLang="en-US"/>
              <a:t>b</a:t>
            </a:r>
            <a:r>
              <a:rPr lang="en-US" altLang="en-US" baseline="-25000"/>
              <a:t>2</a:t>
            </a:r>
            <a:r>
              <a:rPr lang="en-US" altLang="en-US"/>
              <a:t> = c</a:t>
            </a:r>
            <a:r>
              <a:rPr lang="en-US" altLang="en-US" baseline="-25000"/>
              <a:t>1 </a:t>
            </a:r>
            <a:r>
              <a:rPr lang="en-US" altLang="en-US"/>
              <a:t>xor (a</a:t>
            </a:r>
            <a:r>
              <a:rPr lang="en-US" altLang="en-US" baseline="-25000"/>
              <a:t>1</a:t>
            </a:r>
            <a:r>
              <a:rPr lang="en-US" altLang="en-US" baseline="30000"/>
              <a:t>c</a:t>
            </a:r>
            <a:r>
              <a:rPr lang="en-US" altLang="en-US"/>
              <a:t> AND a</a:t>
            </a:r>
            <a:r>
              <a:rPr lang="en-US" altLang="en-US" baseline="-25000"/>
              <a:t>2</a:t>
            </a:r>
            <a:r>
              <a:rPr lang="en-US" altLang="en-US"/>
              <a:t>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 = c</a:t>
            </a:r>
            <a:r>
              <a:rPr lang="en-US" altLang="en-US" baseline="-25000"/>
              <a:t>1 </a:t>
            </a:r>
            <a:r>
              <a:rPr lang="en-US" altLang="en-US"/>
              <a:t>xor (a</a:t>
            </a:r>
            <a:r>
              <a:rPr lang="en-US" altLang="en-US" baseline="-25000"/>
              <a:t>1</a:t>
            </a:r>
            <a:r>
              <a:rPr lang="en-US" altLang="en-US" baseline="30000"/>
              <a:t>c</a:t>
            </a:r>
            <a:r>
              <a:rPr lang="en-US" altLang="en-US"/>
              <a:t> AND a</a:t>
            </a:r>
            <a:r>
              <a:rPr lang="en-US" altLang="en-US" baseline="-25000"/>
              <a:t>2</a:t>
            </a:r>
            <a:r>
              <a:rPr lang="en-US" altLang="en-US" baseline="30000"/>
              <a:t>c</a:t>
            </a:r>
            <a:r>
              <a:rPr lang="en-US" altLang="en-US"/>
              <a:t>)</a:t>
            </a:r>
            <a:endParaRPr lang="en-US" altLang="en-US" baseline="-2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EB23594-325F-4993-8AA1-998BC2EEE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Evaluating AND gates (Contd.)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B7596E-4FAD-498E-84BC-A4801B6E0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Player B chooses the index i as follows and does an OT with A, the output of which is assigned to the variable c</a:t>
            </a:r>
            <a:r>
              <a:rPr lang="en-US" altLang="en-US" baseline="-25000"/>
              <a:t>2</a:t>
            </a:r>
          </a:p>
          <a:p>
            <a:endParaRPr lang="en-US" altLang="en-US" baseline="-25000"/>
          </a:p>
          <a:p>
            <a:r>
              <a:rPr lang="en-US" altLang="en-US"/>
              <a:t>i = 0 if b</a:t>
            </a:r>
            <a:r>
              <a:rPr lang="en-US" altLang="en-US" baseline="-25000"/>
              <a:t>1</a:t>
            </a:r>
            <a:r>
              <a:rPr lang="en-US" altLang="en-US"/>
              <a:t>=0 and b</a:t>
            </a:r>
            <a:r>
              <a:rPr lang="en-US" altLang="en-US" baseline="-25000"/>
              <a:t>2</a:t>
            </a:r>
            <a:r>
              <a:rPr lang="en-US" altLang="en-US"/>
              <a:t>=0 </a:t>
            </a:r>
          </a:p>
          <a:p>
            <a:r>
              <a:rPr lang="en-US" altLang="en-US"/>
              <a:t>i = 1 if b</a:t>
            </a:r>
            <a:r>
              <a:rPr lang="en-US" altLang="en-US" baseline="-25000"/>
              <a:t>1</a:t>
            </a:r>
            <a:r>
              <a:rPr lang="en-US" altLang="en-US"/>
              <a:t>=0 and b</a:t>
            </a:r>
            <a:r>
              <a:rPr lang="en-US" altLang="en-US" baseline="-25000"/>
              <a:t>2</a:t>
            </a:r>
            <a:r>
              <a:rPr lang="en-US" altLang="en-US"/>
              <a:t>=1 </a:t>
            </a:r>
          </a:p>
          <a:p>
            <a:r>
              <a:rPr lang="en-US" altLang="en-US"/>
              <a:t>i = 2 if b</a:t>
            </a:r>
            <a:r>
              <a:rPr lang="en-US" altLang="en-US" baseline="-25000"/>
              <a:t>1</a:t>
            </a:r>
            <a:r>
              <a:rPr lang="en-US" altLang="en-US"/>
              <a:t>=1 and b</a:t>
            </a:r>
            <a:r>
              <a:rPr lang="en-US" altLang="en-US" baseline="-25000"/>
              <a:t>2</a:t>
            </a:r>
            <a:r>
              <a:rPr lang="en-US" altLang="en-US"/>
              <a:t>=0 </a:t>
            </a:r>
          </a:p>
          <a:p>
            <a:r>
              <a:rPr lang="en-US" altLang="en-US"/>
              <a:t>i = 3 if b</a:t>
            </a:r>
            <a:r>
              <a:rPr lang="en-US" altLang="en-US" baseline="-25000"/>
              <a:t>1</a:t>
            </a:r>
            <a:r>
              <a:rPr lang="en-US" altLang="en-US"/>
              <a:t>=1 and b</a:t>
            </a:r>
            <a:r>
              <a:rPr lang="en-US" altLang="en-US" baseline="-25000"/>
              <a:t>2</a:t>
            </a:r>
            <a:r>
              <a:rPr lang="en-US" altLang="en-US"/>
              <a:t>=1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E7648D8-1771-4386-A310-8520ED128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Securely Computing Any Function in GF(2)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C92CF8D-4116-4A76-AA2E-315995D8F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Any circuit can thus be securely evaluated gate-by-gate till the output wire is reached; </a:t>
            </a:r>
          </a:p>
          <a:p>
            <a:endParaRPr lang="en-US" altLang="en-US"/>
          </a:p>
          <a:p>
            <a:r>
              <a:rPr lang="en-US" altLang="en-US"/>
              <a:t>The variables associated with output wires from the two players  can be XORed to obtain f(x,y)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1B937519-CA9A-4F1B-81AA-8F888EF52A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7200" b="1">
                <a:solidFill>
                  <a:schemeClr val="accent2"/>
                </a:solidFill>
              </a:rPr>
              <a:t>THANK YOU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F4883EC-3D6A-41D4-9B8D-CA9BB8D5DA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/>
            <a:r>
              <a:rPr lang="en-US" altLang="en-US" sz="320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0046803-1783-4719-AC0D-A37FB6094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Why is Perfect OT Impossible?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29F2802-4FA1-4374-8023-78F44CC49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B’s view of any protocol needs to be identical for index i=0 as well as i=1 (assume n=2)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Therefore, B can simulate its view even without interacting with A!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Similar case with A too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The protocol cannot begin to send “useful” information at any stage in either direction!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D3555F6-B2A8-47C6-AC9F-C2A670A85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A Cryptographic Solution to 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61954CE-8ECC-4777-9195-FCB3CA1F9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OT Protocol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F8063FA-E40E-4B40-8169-2A0146193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Assume f to be a trapdoor one-way permutation, and let B have the trapdoor</a:t>
            </a:r>
          </a:p>
          <a:p>
            <a:pPr algn="ctr">
              <a:buFontTx/>
              <a:buNone/>
            </a:pPr>
            <a:endParaRPr lang="en-US" altLang="en-US"/>
          </a:p>
          <a:p>
            <a:r>
              <a:rPr lang="en-US" altLang="en-US"/>
              <a:t>Step 1: A chooses a random bit-array X = [r</a:t>
            </a:r>
            <a:r>
              <a:rPr lang="en-US" altLang="en-US" baseline="-25000"/>
              <a:t>0</a:t>
            </a:r>
            <a:r>
              <a:rPr lang="en-US" altLang="en-US"/>
              <a:t>,…,r</a:t>
            </a:r>
            <a:r>
              <a:rPr lang="en-US" altLang="en-US" baseline="-25000"/>
              <a:t>n-1</a:t>
            </a:r>
            <a:r>
              <a:rPr lang="en-US" altLang="en-US"/>
              <a:t>] and replaces r</a:t>
            </a:r>
            <a:r>
              <a:rPr lang="en-US" altLang="en-US" baseline="-25000"/>
              <a:t>i</a:t>
            </a:r>
            <a:r>
              <a:rPr lang="en-US" altLang="en-US"/>
              <a:t> with f(r</a:t>
            </a:r>
            <a:r>
              <a:rPr lang="en-US" altLang="en-US" baseline="-25000"/>
              <a:t>i</a:t>
            </a:r>
            <a:r>
              <a:rPr lang="en-US" altLang="en-US"/>
              <a:t>) and sends this array X to B</a:t>
            </a:r>
          </a:p>
          <a:p>
            <a:pPr>
              <a:buFontTx/>
              <a:buNone/>
            </a:pPr>
            <a:endParaRPr lang="en-US" altLang="en-US" baseline="3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5624543-69BD-43C3-A431-B00598B9A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OT Protocol (Contd.)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6C5ED23-DC4A-4B39-96AF-87A486574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Step 2a: B computes f</a:t>
            </a:r>
            <a:r>
              <a:rPr lang="en-US" altLang="en-US" baseline="30000"/>
              <a:t>-1 </a:t>
            </a:r>
            <a:r>
              <a:rPr lang="en-US" altLang="en-US"/>
              <a:t>of every element in array X to obtain array Y = [f</a:t>
            </a:r>
            <a:r>
              <a:rPr lang="en-US" altLang="en-US" baseline="30000"/>
              <a:t>-1</a:t>
            </a:r>
            <a:r>
              <a:rPr lang="en-US" altLang="en-US"/>
              <a:t>(r</a:t>
            </a:r>
            <a:r>
              <a:rPr lang="en-US" altLang="en-US" baseline="-25000"/>
              <a:t>0</a:t>
            </a:r>
            <a:r>
              <a:rPr lang="en-US" altLang="en-US"/>
              <a:t>), …,r</a:t>
            </a:r>
            <a:r>
              <a:rPr lang="en-US" altLang="en-US" baseline="-25000"/>
              <a:t>i</a:t>
            </a:r>
            <a:r>
              <a:rPr lang="en-US" altLang="en-US"/>
              <a:t>, …, f</a:t>
            </a:r>
            <a:r>
              <a:rPr lang="en-US" altLang="en-US" baseline="30000"/>
              <a:t>-1</a:t>
            </a:r>
            <a:r>
              <a:rPr lang="en-US" altLang="en-US"/>
              <a:t>(r</a:t>
            </a:r>
            <a:r>
              <a:rPr lang="en-US" altLang="en-US" baseline="-25000"/>
              <a:t>n-1</a:t>
            </a:r>
            <a:r>
              <a:rPr lang="en-US" altLang="en-US"/>
              <a:t>)]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Step 2b: B obtains a bit-array Z by computing element-wise </a:t>
            </a:r>
            <a:r>
              <a:rPr lang="en-US" altLang="en-US" sz="2400"/>
              <a:t>XOR</a:t>
            </a:r>
            <a:r>
              <a:rPr lang="en-US" altLang="en-US"/>
              <a:t> of the array H of hardcore predicates of Y, i.e., h(Y[i]) and the input array [b</a:t>
            </a:r>
            <a:r>
              <a:rPr lang="en-US" altLang="en-US" baseline="-25000"/>
              <a:t>0</a:t>
            </a:r>
            <a:r>
              <a:rPr lang="en-US" altLang="en-US"/>
              <a:t>,…,b</a:t>
            </a:r>
            <a:r>
              <a:rPr lang="en-US" altLang="en-US" baseline="-25000"/>
              <a:t>n-1</a:t>
            </a:r>
            <a:r>
              <a:rPr lang="en-US" altLang="en-US"/>
              <a:t>]. He then sends the array Z to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C8F08D3-AA75-4B98-B72E-0B91F8534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OT Protocol (Contd.)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A709895-F5F7-4C96-A4B6-D330E0D27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Step 3: On receipt of the array Z, A recovers the bit b</a:t>
            </a:r>
            <a:r>
              <a:rPr lang="en-US" altLang="en-US" baseline="-25000"/>
              <a:t>i</a:t>
            </a:r>
          </a:p>
          <a:p>
            <a:endParaRPr lang="en-US" altLang="en-US" baseline="-25000"/>
          </a:p>
          <a:p>
            <a:pPr algn="ctr">
              <a:buFontTx/>
              <a:buNone/>
            </a:pPr>
            <a:r>
              <a:rPr lang="en-US" altLang="en-US"/>
              <a:t>b</a:t>
            </a:r>
            <a:r>
              <a:rPr lang="en-US" altLang="en-US" baseline="-25000"/>
              <a:t>i </a:t>
            </a:r>
            <a:r>
              <a:rPr lang="en-US" altLang="en-US"/>
              <a:t>= Z[i] </a:t>
            </a:r>
            <a:r>
              <a:rPr lang="en-US" altLang="en-US" sz="2400"/>
              <a:t>XOR</a:t>
            </a:r>
            <a:r>
              <a:rPr lang="en-US" altLang="en-US"/>
              <a:t> h(r</a:t>
            </a:r>
            <a:r>
              <a:rPr lang="en-US" altLang="en-US" baseline="-25000"/>
              <a:t>i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7696309-0AD4-4AA9-BBC1-1DC663ABE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altLang="en-US" sz="6600" b="1">
                <a:solidFill>
                  <a:schemeClr val="accent2"/>
                </a:solidFill>
              </a:rPr>
              <a:t>Founding Private Computing on 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4B09AFE-DC4D-4E6C-9A68-EC8592083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For us, privacy means …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181102E-43CF-4D5C-9F0E-4571789FE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The Setting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 Two players collaborating towards a common computational goal (via a protocol)</a:t>
            </a:r>
          </a:p>
          <a:p>
            <a:pPr lvl="1">
              <a:lnSpc>
                <a:spcPct val="80000"/>
              </a:lnSpc>
            </a:pP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en-US" altLang="en-US" sz="2400"/>
              <a:t>Each player has some local input to the protocol</a:t>
            </a:r>
          </a:p>
          <a:p>
            <a:pPr lvl="1">
              <a:lnSpc>
                <a:spcPct val="80000"/>
              </a:lnSpc>
            </a:pP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en-US" altLang="en-US" sz="2400"/>
              <a:t>Each player receives his designated output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Privacy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No more information about the local inputs must be revealed (during the protocol execution) than what is  revealed by the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  <SharedWithUsers xmlns="7498ef00-a751-4e43-9bcd-4f3dac93fd8f">
      <UserInfo>
        <DisplayName>Rohan Asokan</DisplayName>
        <AccountId>266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7E86E0-9301-47B2-A5FA-784F9257828D}">
  <ds:schemaRefs>
    <ds:schemaRef ds:uri="http://schemas.microsoft.com/office/2006/metadata/properties"/>
    <ds:schemaRef ds:uri="http://schemas.microsoft.com/office/infopath/2007/PartnerControls"/>
    <ds:schemaRef ds:uri="eba02f85-95b9-4d1e-8958-bf3b9f1583b9"/>
    <ds:schemaRef ds:uri="7498ef00-a751-4e43-9bcd-4f3dac93fd8f"/>
  </ds:schemaRefs>
</ds:datastoreItem>
</file>

<file path=customXml/itemProps2.xml><?xml version="1.0" encoding="utf-8"?>
<ds:datastoreItem xmlns:ds="http://schemas.openxmlformats.org/officeDocument/2006/customXml" ds:itemID="{7218EC06-7C43-4681-87EE-C61FDC1876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A9F12F-5C9D-44F7-A264-988D53484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a02f85-95b9-4d1e-8958-bf3b9f1583b9"/>
    <ds:schemaRef ds:uri="7498ef00-a751-4e43-9bcd-4f3dac93fd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1020</Words>
  <Application>Microsoft Office PowerPoint</Application>
  <PresentationFormat>On-screen Show (4:3)</PresentationFormat>
  <Paragraphs>125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OBLIVIOUS TRANSFER (OT) And  SECURE TWO PARTY COMPUTATION </vt:lpstr>
      <vt:lpstr>Oblivious Transfer (OT)</vt:lpstr>
      <vt:lpstr>Why is Perfect OT Impossible?</vt:lpstr>
      <vt:lpstr>A Cryptographic Solution to OT</vt:lpstr>
      <vt:lpstr>OT Protocol</vt:lpstr>
      <vt:lpstr>OT Protocol (Contd.)</vt:lpstr>
      <vt:lpstr>OT Protocol (Contd.)</vt:lpstr>
      <vt:lpstr>Founding Private Computing on OT</vt:lpstr>
      <vt:lpstr>For us, privacy means …</vt:lpstr>
      <vt:lpstr>A “Textbook” Example</vt:lpstr>
      <vt:lpstr>Privately Computing f(x,y)</vt:lpstr>
      <vt:lpstr>Direct Solution Via OT</vt:lpstr>
      <vt:lpstr>Privately Computing f(x,y) (Contd.)</vt:lpstr>
      <vt:lpstr>The Challenge?</vt:lpstr>
      <vt:lpstr>Solution</vt:lpstr>
      <vt:lpstr>Computing f(x,y) (Contd.)</vt:lpstr>
      <vt:lpstr>Computing f(x,y) (Contd.)</vt:lpstr>
      <vt:lpstr> Protocol Description</vt:lpstr>
      <vt:lpstr>Computing f(x,y) (Contd.)</vt:lpstr>
      <vt:lpstr>Computing f(x,y) (Contd.)</vt:lpstr>
      <vt:lpstr>Evaluating AND gates (Contd.)</vt:lpstr>
      <vt:lpstr>Evaluating AND gates (Contd.)</vt:lpstr>
      <vt:lpstr>Securely Computing Any Function in GF(2)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12</cp:revision>
  <cp:lastPrinted>1601-01-01T00:00:00Z</cp:lastPrinted>
  <dcterms:created xsi:type="dcterms:W3CDTF">1601-01-01T00:00:00Z</dcterms:created>
  <dcterms:modified xsi:type="dcterms:W3CDTF">2023-04-29T02:31:05Z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  <property fmtid="{D5CDD505-2E9C-101B-9397-08002B2CF9AE}" pid="4" name="MediaServiceImageTags">
    <vt:lpwstr/>
  </property>
</Properties>
</file>