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5" r:id="rId2"/>
    <p:sldId id="274" r:id="rId3"/>
    <p:sldId id="296" r:id="rId4"/>
    <p:sldId id="297" r:id="rId5"/>
    <p:sldId id="298" r:id="rId6"/>
    <p:sldId id="299" r:id="rId7"/>
    <p:sldId id="305" r:id="rId8"/>
    <p:sldId id="301" r:id="rId9"/>
    <p:sldId id="302" r:id="rId10"/>
    <p:sldId id="303" r:id="rId11"/>
    <p:sldId id="306" r:id="rId12"/>
    <p:sldId id="307" r:id="rId13"/>
    <p:sldId id="308" r:id="rId14"/>
    <p:sldId id="310" r:id="rId15"/>
    <p:sldId id="313" r:id="rId16"/>
    <p:sldId id="309" r:id="rId17"/>
    <p:sldId id="311" r:id="rId18"/>
    <p:sldId id="312" r:id="rId19"/>
    <p:sldId id="271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9" autoAdjust="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D9FCF85-3AA2-445B-8147-49955169B0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14E5111-52D8-413B-BF4A-5025D9BFEA2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0FEC569A-A8CC-4479-B901-141D6EAB8F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BE52C6A6-A609-45A6-946E-1DE1ADDBF6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BB3549EE-D5B8-43F6-A564-D51B4AD039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91F9CD79-9269-4CD2-8BB8-C04CA2758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4FB8162-C2C9-48D4-90AD-E71C400D81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62AA1-C25E-4F9C-B37F-7E2D897982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A4CA6-CAD5-4EDF-A3BC-793EAF2FEB7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9394" name="Rectangle 7">
            <a:extLst>
              <a:ext uri="{FF2B5EF4-FFF2-40B4-BE49-F238E27FC236}">
                <a16:creationId xmlns:a16="http://schemas.microsoft.com/office/drawing/2014/main" id="{C3D26A75-A039-46FF-91E2-F76DDC1D5A6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F2453C7-147C-4D4D-81A3-5C88734CB966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6D1594D-2463-4AC8-868B-AEF7BB512A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C4B9BBA-58C4-48B3-A7F2-B7F96890E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CB328B-661D-4B34-8B44-1E6673AA9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18E9D-F1D6-4E2D-8F09-49B26CC276B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5538" name="Rectangle 7">
            <a:extLst>
              <a:ext uri="{FF2B5EF4-FFF2-40B4-BE49-F238E27FC236}">
                <a16:creationId xmlns:a16="http://schemas.microsoft.com/office/drawing/2014/main" id="{90760A01-3661-46B9-A426-C4858A8FC3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213010B-BA09-470E-990A-A4B74BDB5E09}" type="slidenum">
              <a:rPr lang="en-US" altLang="en-US" sz="1200"/>
              <a:pPr algn="r" eaLnBrk="1" hangingPunct="1"/>
              <a:t>8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6003D27C-29C8-4924-BD4C-072DE45640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FA626E1-043A-4322-9592-F4D572A12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2A417C-EF48-4E55-9689-9EF732005E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A6F5C-1A60-4655-BD43-A050C75E9CC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7586" name="Rectangle 7">
            <a:extLst>
              <a:ext uri="{FF2B5EF4-FFF2-40B4-BE49-F238E27FC236}">
                <a16:creationId xmlns:a16="http://schemas.microsoft.com/office/drawing/2014/main" id="{159D35AE-9ECD-4BA1-A8CB-CE542784C04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3F63A5E8-51C6-4F31-BE36-CD0D9E43C4BB}" type="slidenum">
              <a:rPr lang="en-US" altLang="en-US" sz="1200"/>
              <a:pPr algn="r" eaLnBrk="1" hangingPunct="1"/>
              <a:t>9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E55B582-7776-47B8-8A60-0463B474E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924722D-B651-46FB-956D-AD64FEA8E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ECAB08-A2B7-4E9B-B38C-F024EBC7BF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CCF42-5268-427D-813B-DDDF377AEC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9634" name="Rectangle 7">
            <a:extLst>
              <a:ext uri="{FF2B5EF4-FFF2-40B4-BE49-F238E27FC236}">
                <a16:creationId xmlns:a16="http://schemas.microsoft.com/office/drawing/2014/main" id="{B7419E2C-D19B-45C7-8325-CCA1371E808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AFE29E4-5DFA-411F-BE45-2D4C6507C821}" type="slidenum">
              <a:rPr lang="en-US" altLang="en-US" sz="1200"/>
              <a:pPr algn="r" eaLnBrk="1" hangingPunct="1"/>
              <a:t>10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C6AC40B-BF84-496B-B4F9-F6FDE38B58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5D6989E-8ED4-421E-9E00-B3EE16C0D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41D1-1B93-4294-87F5-D4B55FB48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220F-9E0B-4A04-ACAA-37FE2246A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B61E-0D94-4F45-8E88-54A902D2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2F6B0-7B2B-493C-8CBF-9C00706E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C2DE-93E0-404B-A237-7323F47D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02A63-1F46-4D88-80DD-FD1693EFE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2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5297-2741-4B84-B3F6-42ED63BD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F9B5C-3544-42E2-9AAA-609ABD14E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7AFB-80D4-4E76-B5F4-7F800E0B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DEFDA-F5DE-4A85-A2C1-D5379FB2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D50B8-B924-4C3A-B987-EA864AED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7698E-BED3-4910-B81E-27B913516B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82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82F6A-276C-48A3-89E3-DC9100CA1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3853A-329B-4216-82F6-590BFB04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8488-5027-441F-91EE-C8A003B9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2C16-090C-49F6-A5F4-A1940E9C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59EF1-063A-413C-B853-645259CB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564D8-CCCE-4C30-99A1-B5E130841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5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4D6A-094C-4F6E-9AF1-EC4E661F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F164-1889-4A83-B6C7-947175BC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1F64A-6870-4726-A507-AE70FAA2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1E5B7-FB3C-4D17-8FED-F50E8695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A374-0EAE-4B45-BD06-C3B74775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D0379-AE93-48E8-917D-2DD648DF3D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87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F825-CEA0-4BA9-822A-D045458F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1546E-3778-46ED-B7A3-57CC6F872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E92A8-4FFD-4911-87EE-5C031582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DA468-4FCD-440B-9B1A-809451C2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E584-C3BA-4EC5-98D5-BF443810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8E653-A26E-4B83-A4E6-03C652A5E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31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2AEB-B85F-470E-92D7-1CA6D76D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ACFC6-41F2-450E-93B0-A954F6FC6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0BCC1-145C-4D01-954F-D87A9B982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31DDF-BB44-4C46-B513-04BFFB0E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35E7-6B1E-44F7-8F28-54222B88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70AF2-52D9-4AFC-86C4-DB58FF61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882EC-BCCF-4AAE-8B52-6AF9A52C77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12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1318-8209-48BC-805B-E018AFE6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93481-C179-4BA2-AE5D-262206DEB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0093D-E295-45B8-B31D-E2075E98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4A3D7-562F-4AC3-B150-5B1CAE503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8E0F3-35A0-4B86-A660-22769E22A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CCE11-2938-4C8E-A9AF-174B7577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3F125-F7C9-4224-88D7-59B113F4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109C9-D80F-4910-9670-A8293E37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91F03-8A85-4F16-AC29-B742196936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11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CEBD-1FE3-4252-AFF4-DF1B2161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6FF1C-2404-4749-8F17-F2A27B0A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E128D-E582-430B-861F-FB42AFBD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CEA83-D88A-4960-B142-9877451F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D8EB9-B873-46BD-9C8D-B3A54B0354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91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1983A-9659-498E-B52A-E08116BC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34A74-60BA-4C94-8AA7-0AA1B13D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0D35A-4F03-4CA4-86B4-71628D15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F92A1-6A25-485A-8E0E-4AFAE9AD5E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95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CA7F-A6CD-4FEB-B714-112B6651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A504-724A-430C-948B-B6B9362FC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78CF5-6322-4DD2-9B9F-9E072627F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DEED-2CA4-467F-B50F-908EE849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336A4-68A7-4CBF-95D9-9BD7E43D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4A22C-6330-4441-A3F2-3272D841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2323E-E9D3-489C-8ABF-057A8A1BA8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9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AC26-6FBA-4389-9DB3-6274F348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ABE83-247F-4FA8-9913-CBD748FD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4338B-2475-4966-9DA4-F38758EF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1B79C-309F-4218-9852-2A90E795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79EA0-FAD3-46B8-9775-1A30618E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4BE4D-F159-4028-8FDF-053040C8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BAF05-0C90-4E3B-B62C-3FD286317B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3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6F6D708-1977-4133-A1C0-CD6372D5A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6FEA24C-3139-49B1-AA16-3C82BE93B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CEFD9F6-D08A-4DA9-B5A4-E437857549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3F9D64F-72A9-4D7D-9DAE-94588BA79D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9B1FFC8-7A64-4C40-BF36-3F3CAAEFFB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D0AE5B5-E2C2-49CD-8825-F20531514B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8C21E39-0482-47E0-A6AA-12B7821190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8153400" cy="3736975"/>
          </a:xfrm>
        </p:spPr>
        <p:txBody>
          <a:bodyPr anchor="ctr"/>
          <a:lstStyle/>
          <a:p>
            <a:r>
              <a:rPr lang="en-US" altLang="en-US" sz="6600" b="1">
                <a:solidFill>
                  <a:schemeClr val="accent2"/>
                </a:solidFill>
              </a:rPr>
              <a:t>Secure Multiparty Computation (SMC)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04B92D9-7272-420D-BA54-3A1873AEBD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7467600" cy="1143000"/>
          </a:xfrm>
        </p:spPr>
        <p:txBody>
          <a:bodyPr anchor="b"/>
          <a:lstStyle/>
          <a:p>
            <a:r>
              <a:rPr lang="en-US" altLang="en-US" sz="3600">
                <a:solidFill>
                  <a:srgbClr val="000099"/>
                </a:solidFill>
              </a:rPr>
              <a:t>Example 3: Privacy Preserving Statistics (say, computing mean)</a:t>
            </a:r>
            <a:endParaRPr lang="en-US" altLang="en-US" sz="3200">
              <a:solidFill>
                <a:srgbClr val="000099"/>
              </a:solidFill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9F7062E-6A95-450F-B9A5-4293DCF03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8534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tx2"/>
                </a:solidFill>
              </a:rPr>
              <a:t>Traditionally –  n players, p</a:t>
            </a:r>
            <a:r>
              <a:rPr lang="en-US" altLang="en-US" sz="2000" baseline="-25000">
                <a:solidFill>
                  <a:schemeClr val="tx2"/>
                </a:solidFill>
              </a:rPr>
              <a:t>1</a:t>
            </a:r>
            <a:r>
              <a:rPr lang="en-US" altLang="en-US" sz="2000">
                <a:solidFill>
                  <a:schemeClr val="tx2"/>
                </a:solidFill>
              </a:rPr>
              <a:t>, …, p</a:t>
            </a:r>
            <a:r>
              <a:rPr lang="en-US" altLang="en-US" sz="2000" baseline="-25000">
                <a:solidFill>
                  <a:schemeClr val="tx2"/>
                </a:solidFill>
              </a:rPr>
              <a:t>n</a:t>
            </a:r>
            <a:r>
              <a:rPr lang="en-US" altLang="en-US" sz="2000">
                <a:solidFill>
                  <a:schemeClr val="tx2"/>
                </a:solidFill>
              </a:rPr>
              <a:t>, each p</a:t>
            </a:r>
            <a:r>
              <a:rPr lang="en-US" altLang="en-US" sz="2000" baseline="-25000">
                <a:solidFill>
                  <a:schemeClr val="tx2"/>
                </a:solidFill>
              </a:rPr>
              <a:t>i</a:t>
            </a:r>
            <a:r>
              <a:rPr lang="en-US" altLang="en-US" sz="2000">
                <a:solidFill>
                  <a:schemeClr val="tx2"/>
                </a:solidFill>
              </a:rPr>
              <a:t> with input x</a:t>
            </a:r>
            <a:r>
              <a:rPr lang="en-US" altLang="en-US" sz="2000" baseline="-25000">
                <a:solidFill>
                  <a:schemeClr val="tx2"/>
                </a:solidFill>
              </a:rPr>
              <a:t>i</a:t>
            </a:r>
            <a:r>
              <a:rPr lang="en-US" altLang="en-US" sz="2000">
                <a:solidFill>
                  <a:schemeClr val="tx2"/>
                </a:solidFill>
              </a:rPr>
              <a:t>; the goal is to compute the mean of the inputs without revealing x</a:t>
            </a:r>
            <a:r>
              <a:rPr lang="en-US" altLang="en-US" sz="2000" baseline="-25000">
                <a:solidFill>
                  <a:schemeClr val="tx2"/>
                </a:solidFill>
              </a:rPr>
              <a:t>i </a:t>
            </a:r>
            <a:r>
              <a:rPr lang="en-US" altLang="en-US" sz="2000">
                <a:solidFill>
                  <a:schemeClr val="tx2"/>
                </a:solidFill>
              </a:rPr>
              <a:t>to player p</a:t>
            </a:r>
            <a:r>
              <a:rPr lang="en-US" altLang="en-US" sz="2000" baseline="-25000">
                <a:solidFill>
                  <a:schemeClr val="tx2"/>
                </a:solidFill>
              </a:rPr>
              <a:t>j</a:t>
            </a:r>
            <a:r>
              <a:rPr lang="en-US" altLang="en-US" sz="2000" baseline="-25000">
                <a:solidFill>
                  <a:schemeClr val="tx2"/>
                </a:solidFill>
                <a:cs typeface="Arial" panose="020B0604020202020204" pitchFamily="34" charset="0"/>
              </a:rPr>
              <a:t>≠</a:t>
            </a:r>
            <a:r>
              <a:rPr lang="en-US" altLang="en-US" sz="2000" baseline="-25000">
                <a:solidFill>
                  <a:schemeClr val="tx2"/>
                </a:solidFill>
              </a:rPr>
              <a:t> I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lang="en-US" altLang="en-US" sz="2000" baseline="-2500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tx2"/>
                </a:solidFill>
              </a:rPr>
              <a:t>In our context – overlaying the system </a:t>
            </a:r>
            <a:r>
              <a:rPr lang="en-US" altLang="en-US" sz="2000" b="1">
                <a:solidFill>
                  <a:schemeClr val="tx2"/>
                </a:solidFill>
              </a:rPr>
              <a:t>S </a:t>
            </a:r>
            <a:r>
              <a:rPr lang="en-US" altLang="en-US" sz="2000">
                <a:solidFill>
                  <a:schemeClr val="tx2"/>
                </a:solidFill>
              </a:rPr>
              <a:t>that consists of a virtual secure node that computes mean; also virtual secure channels connecting every node to the secure node. Now, the protocol in </a:t>
            </a:r>
            <a:r>
              <a:rPr lang="en-US" altLang="en-US" sz="2000" b="1">
                <a:solidFill>
                  <a:schemeClr val="tx2"/>
                </a:solidFill>
              </a:rPr>
              <a:t>S </a:t>
            </a:r>
            <a:r>
              <a:rPr lang="en-US" altLang="en-US" sz="2000">
                <a:solidFill>
                  <a:schemeClr val="tx2"/>
                </a:solidFill>
              </a:rPr>
              <a:t>consists of the two simple steps: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en-US" altLang="en-US">
                <a:solidFill>
                  <a:schemeClr val="tx2"/>
                </a:solidFill>
              </a:rPr>
              <a:t>each player sends his local private input to the secure node;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en-US" altLang="en-US">
                <a:solidFill>
                  <a:schemeClr val="tx2"/>
                </a:solidFill>
              </a:rPr>
              <a:t>secure node computes the mean and returns the answer to all players. </a:t>
            </a:r>
            <a:endParaRPr lang="en-US" altLang="en-US" b="1">
              <a:solidFill>
                <a:schemeClr val="tx2"/>
              </a:solidFill>
            </a:endParaRPr>
          </a:p>
        </p:txBody>
      </p:sp>
      <p:sp>
        <p:nvSpPr>
          <p:cNvPr id="68612" name="Text Box 36">
            <a:extLst>
              <a:ext uri="{FF2B5EF4-FFF2-40B4-BE49-F238E27FC236}">
                <a16:creationId xmlns:a16="http://schemas.microsoft.com/office/drawing/2014/main" id="{BDA82C73-3DB9-4C65-85E1-FF62E69EE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186488"/>
            <a:ext cx="186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N: </a:t>
            </a:r>
            <a:r>
              <a:rPr lang="en-US" altLang="en-US"/>
              <a:t>Real Network</a:t>
            </a:r>
          </a:p>
        </p:txBody>
      </p:sp>
      <p:sp>
        <p:nvSpPr>
          <p:cNvPr id="68613" name="Text Box 37">
            <a:extLst>
              <a:ext uri="{FF2B5EF4-FFF2-40B4-BE49-F238E27FC236}">
                <a16:creationId xmlns:a16="http://schemas.microsoft.com/office/drawing/2014/main" id="{6E6AA69D-4314-449C-B600-53790EFC3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3550" y="6186488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S</a:t>
            </a:r>
            <a:r>
              <a:rPr lang="en-US" altLang="en-US"/>
              <a:t>: Trusted Mean-computing node</a:t>
            </a:r>
          </a:p>
        </p:txBody>
      </p:sp>
      <p:grpSp>
        <p:nvGrpSpPr>
          <p:cNvPr id="68614" name="Group 55">
            <a:extLst>
              <a:ext uri="{FF2B5EF4-FFF2-40B4-BE49-F238E27FC236}">
                <a16:creationId xmlns:a16="http://schemas.microsoft.com/office/drawing/2014/main" id="{1CADCFF0-77AE-4188-9617-03CC784132B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191000"/>
            <a:ext cx="2057400" cy="1600200"/>
            <a:chOff x="480" y="2112"/>
            <a:chExt cx="1296" cy="1008"/>
          </a:xfrm>
        </p:grpSpPr>
        <p:sp>
          <p:nvSpPr>
            <p:cNvPr id="68615" name="Oval 45">
              <a:extLst>
                <a:ext uri="{FF2B5EF4-FFF2-40B4-BE49-F238E27FC236}">
                  <a16:creationId xmlns:a16="http://schemas.microsoft.com/office/drawing/2014/main" id="{437423BD-3FBE-4C46-B6C4-4C2583ED0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616" name="Oval 46">
              <a:extLst>
                <a:ext uri="{FF2B5EF4-FFF2-40B4-BE49-F238E27FC236}">
                  <a16:creationId xmlns:a16="http://schemas.microsoft.com/office/drawing/2014/main" id="{4741BB7F-B4A9-4165-A68B-68F770E6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617" name="Oval 48">
              <a:extLst>
                <a:ext uri="{FF2B5EF4-FFF2-40B4-BE49-F238E27FC236}">
                  <a16:creationId xmlns:a16="http://schemas.microsoft.com/office/drawing/2014/main" id="{85764054-3893-4A8F-877E-F4597DDA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618" name="Oval 49">
              <a:extLst>
                <a:ext uri="{FF2B5EF4-FFF2-40B4-BE49-F238E27FC236}">
                  <a16:creationId xmlns:a16="http://schemas.microsoft.com/office/drawing/2014/main" id="{8FFD3237-BED3-4166-A1F8-569D9532D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619" name="AutoShape 54">
              <a:extLst>
                <a:ext uri="{FF2B5EF4-FFF2-40B4-BE49-F238E27FC236}">
                  <a16:creationId xmlns:a16="http://schemas.microsoft.com/office/drawing/2014/main" id="{7FE1D50C-0328-418B-A494-CA3E25BAF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152" cy="91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8620" name="Oval 57">
            <a:extLst>
              <a:ext uri="{FF2B5EF4-FFF2-40B4-BE49-F238E27FC236}">
                <a16:creationId xmlns:a16="http://schemas.microsoft.com/office/drawing/2014/main" id="{0ACE9BE9-20F6-44D1-B1EA-9FFC3891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21" name="Oval 58">
            <a:extLst>
              <a:ext uri="{FF2B5EF4-FFF2-40B4-BE49-F238E27FC236}">
                <a16:creationId xmlns:a16="http://schemas.microsoft.com/office/drawing/2014/main" id="{1197F43B-8D27-4178-8F1F-65AC41F9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22" name="Oval 59">
            <a:extLst>
              <a:ext uri="{FF2B5EF4-FFF2-40B4-BE49-F238E27FC236}">
                <a16:creationId xmlns:a16="http://schemas.microsoft.com/office/drawing/2014/main" id="{43495AF6-2249-4468-ADD9-952B4E0C8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23" name="Oval 60">
            <a:extLst>
              <a:ext uri="{FF2B5EF4-FFF2-40B4-BE49-F238E27FC236}">
                <a16:creationId xmlns:a16="http://schemas.microsoft.com/office/drawing/2014/main" id="{305DC546-C610-4387-9C4D-CA2F02F8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24" name="AutoShape 61">
            <a:extLst>
              <a:ext uri="{FF2B5EF4-FFF2-40B4-BE49-F238E27FC236}">
                <a16:creationId xmlns:a16="http://schemas.microsoft.com/office/drawing/2014/main" id="{00864B5A-6C7D-492F-9017-990B03CA9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267200"/>
            <a:ext cx="1828800" cy="1447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25" name="Rectangle 62">
            <a:extLst>
              <a:ext uri="{FF2B5EF4-FFF2-40B4-BE49-F238E27FC236}">
                <a16:creationId xmlns:a16="http://schemas.microsoft.com/office/drawing/2014/main" id="{272C5689-1A8F-4295-89CF-A98F01DC9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876800"/>
            <a:ext cx="304800" cy="228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26" name="Line 63">
            <a:extLst>
              <a:ext uri="{FF2B5EF4-FFF2-40B4-BE49-F238E27FC236}">
                <a16:creationId xmlns:a16="http://schemas.microsoft.com/office/drawing/2014/main" id="{D993D480-E9D7-48D1-925E-5E2B432DF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953000"/>
            <a:ext cx="7620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7" name="Line 64">
            <a:extLst>
              <a:ext uri="{FF2B5EF4-FFF2-40B4-BE49-F238E27FC236}">
                <a16:creationId xmlns:a16="http://schemas.microsoft.com/office/drawing/2014/main" id="{4BE3D584-0A05-476B-80CF-BAF997908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953000"/>
            <a:ext cx="6858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8" name="Line 65">
            <a:extLst>
              <a:ext uri="{FF2B5EF4-FFF2-40B4-BE49-F238E27FC236}">
                <a16:creationId xmlns:a16="http://schemas.microsoft.com/office/drawing/2014/main" id="{3C066FD2-75C2-4634-A430-28862507C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267200"/>
            <a:ext cx="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Line 66">
            <a:extLst>
              <a:ext uri="{FF2B5EF4-FFF2-40B4-BE49-F238E27FC236}">
                <a16:creationId xmlns:a16="http://schemas.microsoft.com/office/drawing/2014/main" id="{066BACF7-C591-4985-9154-893A23D99B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5105400"/>
            <a:ext cx="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A353884-EFC9-42F1-B42B-3D5DF26526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 b="1">
                <a:solidFill>
                  <a:srgbClr val="000099"/>
                </a:solidFill>
              </a:rPr>
              <a:t>Simulating Secure Nodes: Basic Idea</a:t>
            </a:r>
          </a:p>
        </p:txBody>
      </p:sp>
      <p:grpSp>
        <p:nvGrpSpPr>
          <p:cNvPr id="72707" name="Group 17">
            <a:extLst>
              <a:ext uri="{FF2B5EF4-FFF2-40B4-BE49-F238E27FC236}">
                <a16:creationId xmlns:a16="http://schemas.microsoft.com/office/drawing/2014/main" id="{11D32429-A249-4B4A-A7F2-45CDAC039FF8}"/>
              </a:ext>
            </a:extLst>
          </p:cNvPr>
          <p:cNvGrpSpPr>
            <a:grpSpLocks/>
          </p:cNvGrpSpPr>
          <p:nvPr/>
        </p:nvGrpSpPr>
        <p:grpSpPr bwMode="auto">
          <a:xfrm>
            <a:off x="1609725" y="1828800"/>
            <a:ext cx="5095875" cy="1595438"/>
            <a:chOff x="384" y="1584"/>
            <a:chExt cx="3210" cy="1005"/>
          </a:xfrm>
        </p:grpSpPr>
        <p:sp>
          <p:nvSpPr>
            <p:cNvPr id="72708" name="laptop">
              <a:extLst>
                <a:ext uri="{FF2B5EF4-FFF2-40B4-BE49-F238E27FC236}">
                  <a16:creationId xmlns:a16="http://schemas.microsoft.com/office/drawing/2014/main" id="{A2E73372-F117-4BEB-B464-755DFED2C1F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4" y="1680"/>
              <a:ext cx="1140" cy="858"/>
            </a:xfrm>
            <a:custGeom>
              <a:avLst/>
              <a:gdLst>
                <a:gd name="T0" fmla="*/ 9 w 21600"/>
                <a:gd name="T1" fmla="*/ 0 h 21600"/>
                <a:gd name="T2" fmla="*/ 9 w 21600"/>
                <a:gd name="T3" fmla="*/ 11 h 21600"/>
                <a:gd name="T4" fmla="*/ 51 w 21600"/>
                <a:gd name="T5" fmla="*/ 0 h 21600"/>
                <a:gd name="T6" fmla="*/ 51 w 21600"/>
                <a:gd name="T7" fmla="*/ 11 h 21600"/>
                <a:gd name="T8" fmla="*/ 30 w 21600"/>
                <a:gd name="T9" fmla="*/ 0 h 21600"/>
                <a:gd name="T10" fmla="*/ 30 w 21600"/>
                <a:gd name="T11" fmla="*/ 34 h 21600"/>
                <a:gd name="T12" fmla="*/ 0 w 21600"/>
                <a:gd name="T13" fmla="*/ 34 h 21600"/>
                <a:gd name="T14" fmla="*/ 60 w 21600"/>
                <a:gd name="T15" fmla="*/ 3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53 w 21600"/>
                <a:gd name="T25" fmla="*/ 1863 h 21600"/>
                <a:gd name="T26" fmla="*/ 17318 w 21600"/>
                <a:gd name="T27" fmla="*/ 1231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09" name="AutoShape 6">
              <a:extLst>
                <a:ext uri="{FF2B5EF4-FFF2-40B4-BE49-F238E27FC236}">
                  <a16:creationId xmlns:a16="http://schemas.microsoft.com/office/drawing/2014/main" id="{E8ABDE82-3EB2-4C17-AC87-55FF44372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872"/>
              <a:ext cx="615" cy="306"/>
            </a:xfrm>
            <a:custGeom>
              <a:avLst/>
              <a:gdLst>
                <a:gd name="T0" fmla="*/ 13 w 21600"/>
                <a:gd name="T1" fmla="*/ 0 h 21600"/>
                <a:gd name="T2" fmla="*/ 0 w 21600"/>
                <a:gd name="T3" fmla="*/ 2 h 21600"/>
                <a:gd name="T4" fmla="*/ 13 w 21600"/>
                <a:gd name="T5" fmla="*/ 4 h 21600"/>
                <a:gd name="T6" fmla="*/ 18 w 21600"/>
                <a:gd name="T7" fmla="*/ 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2 w 21600"/>
                <a:gd name="T13" fmla="*/ 5435 h 21600"/>
                <a:gd name="T14" fmla="*/ 18896 w 21600"/>
                <a:gd name="T15" fmla="*/ 162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10" name="Group 7">
              <a:extLst>
                <a:ext uri="{FF2B5EF4-FFF2-40B4-BE49-F238E27FC236}">
                  <a16:creationId xmlns:a16="http://schemas.microsoft.com/office/drawing/2014/main" id="{0256DAC6-5733-457E-BD9F-0D0D4D92F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584"/>
              <a:ext cx="1098" cy="1005"/>
              <a:chOff x="3552" y="1488"/>
              <a:chExt cx="1098" cy="1005"/>
            </a:xfrm>
          </p:grpSpPr>
          <p:sp>
            <p:nvSpPr>
              <p:cNvPr id="72711" name="laptop">
                <a:extLst>
                  <a:ext uri="{FF2B5EF4-FFF2-40B4-BE49-F238E27FC236}">
                    <a16:creationId xmlns:a16="http://schemas.microsoft.com/office/drawing/2014/main" id="{AD98BF0C-464C-4A6D-99D0-AD9E173B4ADB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552" y="1488"/>
                <a:ext cx="426" cy="333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2 h 21600"/>
                  <a:gd name="T4" fmla="*/ 7 w 21600"/>
                  <a:gd name="T5" fmla="*/ 0 h 21600"/>
                  <a:gd name="T6" fmla="*/ 7 w 21600"/>
                  <a:gd name="T7" fmla="*/ 2 h 21600"/>
                  <a:gd name="T8" fmla="*/ 4 w 21600"/>
                  <a:gd name="T9" fmla="*/ 0 h 21600"/>
                  <a:gd name="T10" fmla="*/ 4 w 21600"/>
                  <a:gd name="T11" fmla="*/ 5 h 21600"/>
                  <a:gd name="T12" fmla="*/ 0 w 21600"/>
                  <a:gd name="T13" fmla="*/ 5 h 21600"/>
                  <a:gd name="T14" fmla="*/ 8 w 21600"/>
                  <a:gd name="T15" fmla="*/ 5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4462 w 21600"/>
                  <a:gd name="T25" fmla="*/ 1881 h 21600"/>
                  <a:gd name="T26" fmla="*/ 17290 w 21600"/>
                  <a:gd name="T27" fmla="*/ 12324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12" name="laptop">
                <a:extLst>
                  <a:ext uri="{FF2B5EF4-FFF2-40B4-BE49-F238E27FC236}">
                    <a16:creationId xmlns:a16="http://schemas.microsoft.com/office/drawing/2014/main" id="{6390CA31-8314-4989-A417-C4738B412690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648" y="1584"/>
                <a:ext cx="426" cy="333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2 h 21600"/>
                  <a:gd name="T4" fmla="*/ 7 w 21600"/>
                  <a:gd name="T5" fmla="*/ 0 h 21600"/>
                  <a:gd name="T6" fmla="*/ 7 w 21600"/>
                  <a:gd name="T7" fmla="*/ 2 h 21600"/>
                  <a:gd name="T8" fmla="*/ 4 w 21600"/>
                  <a:gd name="T9" fmla="*/ 0 h 21600"/>
                  <a:gd name="T10" fmla="*/ 4 w 21600"/>
                  <a:gd name="T11" fmla="*/ 5 h 21600"/>
                  <a:gd name="T12" fmla="*/ 0 w 21600"/>
                  <a:gd name="T13" fmla="*/ 5 h 21600"/>
                  <a:gd name="T14" fmla="*/ 8 w 21600"/>
                  <a:gd name="T15" fmla="*/ 5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4462 w 21600"/>
                  <a:gd name="T25" fmla="*/ 1881 h 21600"/>
                  <a:gd name="T26" fmla="*/ 17290 w 21600"/>
                  <a:gd name="T27" fmla="*/ 12324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13" name="laptop">
                <a:extLst>
                  <a:ext uri="{FF2B5EF4-FFF2-40B4-BE49-F238E27FC236}">
                    <a16:creationId xmlns:a16="http://schemas.microsoft.com/office/drawing/2014/main" id="{D82A5E4B-656E-47A5-9216-CF90FD530F3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744" y="1680"/>
                <a:ext cx="426" cy="333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2 h 21600"/>
                  <a:gd name="T4" fmla="*/ 7 w 21600"/>
                  <a:gd name="T5" fmla="*/ 0 h 21600"/>
                  <a:gd name="T6" fmla="*/ 7 w 21600"/>
                  <a:gd name="T7" fmla="*/ 2 h 21600"/>
                  <a:gd name="T8" fmla="*/ 4 w 21600"/>
                  <a:gd name="T9" fmla="*/ 0 h 21600"/>
                  <a:gd name="T10" fmla="*/ 4 w 21600"/>
                  <a:gd name="T11" fmla="*/ 5 h 21600"/>
                  <a:gd name="T12" fmla="*/ 0 w 21600"/>
                  <a:gd name="T13" fmla="*/ 5 h 21600"/>
                  <a:gd name="T14" fmla="*/ 8 w 21600"/>
                  <a:gd name="T15" fmla="*/ 5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4462 w 21600"/>
                  <a:gd name="T25" fmla="*/ 1881 h 21600"/>
                  <a:gd name="T26" fmla="*/ 17290 w 21600"/>
                  <a:gd name="T27" fmla="*/ 12324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14" name="laptop">
                <a:extLst>
                  <a:ext uri="{FF2B5EF4-FFF2-40B4-BE49-F238E27FC236}">
                    <a16:creationId xmlns:a16="http://schemas.microsoft.com/office/drawing/2014/main" id="{0C0EFE85-D1A5-4706-B952-74D4AC6EF8A6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840" y="1776"/>
                <a:ext cx="426" cy="333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2 h 21600"/>
                  <a:gd name="T4" fmla="*/ 7 w 21600"/>
                  <a:gd name="T5" fmla="*/ 0 h 21600"/>
                  <a:gd name="T6" fmla="*/ 7 w 21600"/>
                  <a:gd name="T7" fmla="*/ 2 h 21600"/>
                  <a:gd name="T8" fmla="*/ 4 w 21600"/>
                  <a:gd name="T9" fmla="*/ 0 h 21600"/>
                  <a:gd name="T10" fmla="*/ 4 w 21600"/>
                  <a:gd name="T11" fmla="*/ 5 h 21600"/>
                  <a:gd name="T12" fmla="*/ 0 w 21600"/>
                  <a:gd name="T13" fmla="*/ 5 h 21600"/>
                  <a:gd name="T14" fmla="*/ 8 w 21600"/>
                  <a:gd name="T15" fmla="*/ 5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4462 w 21600"/>
                  <a:gd name="T25" fmla="*/ 1881 h 21600"/>
                  <a:gd name="T26" fmla="*/ 17290 w 21600"/>
                  <a:gd name="T27" fmla="*/ 12324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15" name="laptop">
                <a:extLst>
                  <a:ext uri="{FF2B5EF4-FFF2-40B4-BE49-F238E27FC236}">
                    <a16:creationId xmlns:a16="http://schemas.microsoft.com/office/drawing/2014/main" id="{B8BAFF00-8363-4036-855E-C24851EB07DE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936" y="1872"/>
                <a:ext cx="426" cy="333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2 h 21600"/>
                  <a:gd name="T4" fmla="*/ 7 w 21600"/>
                  <a:gd name="T5" fmla="*/ 0 h 21600"/>
                  <a:gd name="T6" fmla="*/ 7 w 21600"/>
                  <a:gd name="T7" fmla="*/ 2 h 21600"/>
                  <a:gd name="T8" fmla="*/ 4 w 21600"/>
                  <a:gd name="T9" fmla="*/ 0 h 21600"/>
                  <a:gd name="T10" fmla="*/ 4 w 21600"/>
                  <a:gd name="T11" fmla="*/ 5 h 21600"/>
                  <a:gd name="T12" fmla="*/ 0 w 21600"/>
                  <a:gd name="T13" fmla="*/ 5 h 21600"/>
                  <a:gd name="T14" fmla="*/ 8 w 21600"/>
                  <a:gd name="T15" fmla="*/ 5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4462 w 21600"/>
                  <a:gd name="T25" fmla="*/ 1881 h 21600"/>
                  <a:gd name="T26" fmla="*/ 17290 w 21600"/>
                  <a:gd name="T27" fmla="*/ 12324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16" name="laptop">
                <a:extLst>
                  <a:ext uri="{FF2B5EF4-FFF2-40B4-BE49-F238E27FC236}">
                    <a16:creationId xmlns:a16="http://schemas.microsoft.com/office/drawing/2014/main" id="{597A7E71-44A3-48E1-B3C7-A51826CCD967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032" y="1968"/>
                <a:ext cx="426" cy="333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2 h 21600"/>
                  <a:gd name="T4" fmla="*/ 7 w 21600"/>
                  <a:gd name="T5" fmla="*/ 0 h 21600"/>
                  <a:gd name="T6" fmla="*/ 7 w 21600"/>
                  <a:gd name="T7" fmla="*/ 2 h 21600"/>
                  <a:gd name="T8" fmla="*/ 4 w 21600"/>
                  <a:gd name="T9" fmla="*/ 0 h 21600"/>
                  <a:gd name="T10" fmla="*/ 4 w 21600"/>
                  <a:gd name="T11" fmla="*/ 5 h 21600"/>
                  <a:gd name="T12" fmla="*/ 0 w 21600"/>
                  <a:gd name="T13" fmla="*/ 5 h 21600"/>
                  <a:gd name="T14" fmla="*/ 8 w 21600"/>
                  <a:gd name="T15" fmla="*/ 5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4462 w 21600"/>
                  <a:gd name="T25" fmla="*/ 1881 h 21600"/>
                  <a:gd name="T26" fmla="*/ 17290 w 21600"/>
                  <a:gd name="T27" fmla="*/ 12324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17" name="laptop">
                <a:extLst>
                  <a:ext uri="{FF2B5EF4-FFF2-40B4-BE49-F238E27FC236}">
                    <a16:creationId xmlns:a16="http://schemas.microsoft.com/office/drawing/2014/main" id="{E997877C-C8CC-4F1D-84B2-99821D67DD1A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128" y="2064"/>
                <a:ext cx="426" cy="333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2 h 21600"/>
                  <a:gd name="T4" fmla="*/ 7 w 21600"/>
                  <a:gd name="T5" fmla="*/ 0 h 21600"/>
                  <a:gd name="T6" fmla="*/ 7 w 21600"/>
                  <a:gd name="T7" fmla="*/ 2 h 21600"/>
                  <a:gd name="T8" fmla="*/ 4 w 21600"/>
                  <a:gd name="T9" fmla="*/ 0 h 21600"/>
                  <a:gd name="T10" fmla="*/ 4 w 21600"/>
                  <a:gd name="T11" fmla="*/ 5 h 21600"/>
                  <a:gd name="T12" fmla="*/ 0 w 21600"/>
                  <a:gd name="T13" fmla="*/ 5 h 21600"/>
                  <a:gd name="T14" fmla="*/ 8 w 21600"/>
                  <a:gd name="T15" fmla="*/ 5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4462 w 21600"/>
                  <a:gd name="T25" fmla="*/ 1881 h 21600"/>
                  <a:gd name="T26" fmla="*/ 17290 w 21600"/>
                  <a:gd name="T27" fmla="*/ 12324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18" name="laptop">
                <a:extLst>
                  <a:ext uri="{FF2B5EF4-FFF2-40B4-BE49-F238E27FC236}">
                    <a16:creationId xmlns:a16="http://schemas.microsoft.com/office/drawing/2014/main" id="{96158721-3ED0-4604-A6A0-E711AFA8BDBB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160"/>
                <a:ext cx="426" cy="333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2 h 21600"/>
                  <a:gd name="T4" fmla="*/ 7 w 21600"/>
                  <a:gd name="T5" fmla="*/ 0 h 21600"/>
                  <a:gd name="T6" fmla="*/ 7 w 21600"/>
                  <a:gd name="T7" fmla="*/ 2 h 21600"/>
                  <a:gd name="T8" fmla="*/ 4 w 21600"/>
                  <a:gd name="T9" fmla="*/ 0 h 21600"/>
                  <a:gd name="T10" fmla="*/ 4 w 21600"/>
                  <a:gd name="T11" fmla="*/ 5 h 21600"/>
                  <a:gd name="T12" fmla="*/ 0 w 21600"/>
                  <a:gd name="T13" fmla="*/ 5 h 21600"/>
                  <a:gd name="T14" fmla="*/ 8 w 21600"/>
                  <a:gd name="T15" fmla="*/ 5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4462 w 21600"/>
                  <a:gd name="T25" fmla="*/ 1881 h 21600"/>
                  <a:gd name="T26" fmla="*/ 17290 w 21600"/>
                  <a:gd name="T27" fmla="*/ 12324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2719" name="Text Box 16">
            <a:extLst>
              <a:ext uri="{FF2B5EF4-FFF2-40B4-BE49-F238E27FC236}">
                <a16:creationId xmlns:a16="http://schemas.microsoft.com/office/drawing/2014/main" id="{822F0682-749D-424A-A9D4-2F6A7CAE8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57600"/>
            <a:ext cx="77724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/>
              <a:t> The data in each memory register of the secure virtual server is secret shared and stored across several nodes in the network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/>
              <a:t> Each CPU instruction of the secure virtual server is simulated via a network protocol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/>
              <a:t> Our instruction set architecture: XOR, AND (or +,* in some finite field), and  SEND and RECEIVE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5A90881-50B2-41DB-BC2F-E8CD37DC4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altLang="en-US" sz="8000" b="1">
                <a:solidFill>
                  <a:schemeClr val="accent2"/>
                </a:solidFill>
              </a:rPr>
              <a:t>Secret Sharing </a:t>
            </a:r>
            <a:br>
              <a:rPr lang="en-US" altLang="en-US" sz="8000" b="1">
                <a:solidFill>
                  <a:schemeClr val="accent2"/>
                </a:solidFill>
              </a:rPr>
            </a:br>
            <a:r>
              <a:rPr lang="en-US" altLang="en-US" sz="8000" b="1">
                <a:solidFill>
                  <a:schemeClr val="accent2"/>
                </a:solidFill>
              </a:rPr>
              <a:t>(</a:t>
            </a:r>
            <a:r>
              <a:rPr lang="en-US" altLang="en-US" sz="5400" b="1">
                <a:solidFill>
                  <a:schemeClr val="accent2"/>
                </a:solidFill>
              </a:rPr>
              <a:t>SEND/RECEIVE</a:t>
            </a:r>
            <a:r>
              <a:rPr lang="en-US" altLang="en-US" sz="8000" b="1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7BCC2F2-DD59-4784-BEF9-2FF8B84675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t-Secret Sharing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CBC3A97-7372-4BF3-938B-45E80A404D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47675" indent="-447675"/>
            <a:r>
              <a:rPr lang="en-US" altLang="en-US" sz="2800">
                <a:solidFill>
                  <a:schemeClr val="tx2"/>
                </a:solidFill>
              </a:rPr>
              <a:t>Shamir’s Protocol</a:t>
            </a:r>
          </a:p>
          <a:p>
            <a:pPr marL="889000" lvl="1" indent="-439738"/>
            <a:r>
              <a:rPr lang="en-US" altLang="en-US" sz="2400">
                <a:solidFill>
                  <a:schemeClr val="tx2"/>
                </a:solidFill>
              </a:rPr>
              <a:t>Choose a t-degree polynomial p() over a (large enough) finite field</a:t>
            </a:r>
          </a:p>
          <a:p>
            <a:pPr marL="889000" lvl="1" indent="-439738"/>
            <a:endParaRPr lang="en-US" altLang="en-US" sz="2400">
              <a:solidFill>
                <a:schemeClr val="tx2"/>
              </a:solidFill>
            </a:endParaRPr>
          </a:p>
          <a:p>
            <a:pPr marL="889000" lvl="1" indent="-439738"/>
            <a:r>
              <a:rPr lang="en-US" altLang="en-US" sz="2400">
                <a:solidFill>
                  <a:schemeClr val="tx2"/>
                </a:solidFill>
              </a:rPr>
              <a:t>Let Secret s = p(0)</a:t>
            </a:r>
          </a:p>
          <a:p>
            <a:pPr marL="889000" lvl="1" indent="-439738"/>
            <a:endParaRPr lang="en-US" altLang="en-US" sz="2400">
              <a:solidFill>
                <a:schemeClr val="tx2"/>
              </a:solidFill>
            </a:endParaRPr>
          </a:p>
          <a:p>
            <a:pPr marL="889000" lvl="1" indent="-439738"/>
            <a:r>
              <a:rPr lang="en-US" altLang="en-US" sz="2400">
                <a:solidFill>
                  <a:schemeClr val="tx2"/>
                </a:solidFill>
              </a:rPr>
              <a:t>Shares are p(1), p(2), …p(n) for some n</a:t>
            </a:r>
          </a:p>
          <a:p>
            <a:pPr marL="889000" lvl="1" indent="-439738"/>
            <a:endParaRPr lang="en-US" altLang="en-US" sz="2400">
              <a:solidFill>
                <a:schemeClr val="tx2"/>
              </a:solidFill>
            </a:endParaRPr>
          </a:p>
          <a:p>
            <a:pPr marL="447675" indent="-447675">
              <a:buFontTx/>
              <a:buNone/>
            </a:pPr>
            <a:r>
              <a:rPr lang="en-US" altLang="en-US" sz="2000" i="1"/>
              <a:t>Ref</a:t>
            </a:r>
            <a:r>
              <a:rPr lang="en-US" altLang="en-US" sz="2000" i="1">
                <a:solidFill>
                  <a:srgbClr val="CC0066"/>
                </a:solidFill>
              </a:rPr>
              <a:t>: </a:t>
            </a:r>
            <a:r>
              <a:rPr lang="en-US" altLang="en-US" sz="2000" b="1" i="1">
                <a:solidFill>
                  <a:srgbClr val="CC0066"/>
                </a:solidFill>
              </a:rPr>
              <a:t>Adi Shamir. How to Share a Secret. CACM, 1979</a:t>
            </a:r>
            <a:endParaRPr lang="en-US" alt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9AD686A-FD3D-491A-A020-55BEA8C8A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altLang="en-US" sz="6000" b="1">
                <a:solidFill>
                  <a:schemeClr val="accent2"/>
                </a:solidFill>
              </a:rPr>
              <a:t>Computing in Secret-Shared Domain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798DDBC-AAD0-4C82-912E-AFAEA9C94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1"/>
              <a:t>Input Initialization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17F3EAE-48CF-4F9F-906F-2312B2449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Each node P</a:t>
            </a:r>
            <a:r>
              <a:rPr lang="en-US" altLang="en-US" b="1" baseline="-25000"/>
              <a:t>i </a:t>
            </a:r>
            <a:r>
              <a:rPr lang="en-US" altLang="en-US" b="1"/>
              <a:t> t-secret shares his input x</a:t>
            </a:r>
            <a:r>
              <a:rPr lang="en-US" altLang="en-US" b="1" baseline="-25000"/>
              <a:t>i </a:t>
            </a:r>
            <a:r>
              <a:rPr lang="en-US" altLang="en-US" b="1"/>
              <a:t>and sends the j</a:t>
            </a:r>
            <a:r>
              <a:rPr lang="en-US" altLang="en-US" b="1" baseline="30000"/>
              <a:t>th </a:t>
            </a:r>
            <a:r>
              <a:rPr lang="en-US" altLang="en-US" b="1"/>
              <a:t>share r</a:t>
            </a:r>
            <a:r>
              <a:rPr lang="en-US" altLang="en-US" b="1" baseline="-25000"/>
              <a:t>j</a:t>
            </a:r>
            <a:r>
              <a:rPr lang="en-US" altLang="en-US" b="1"/>
              <a:t> to node P</a:t>
            </a:r>
            <a:r>
              <a:rPr lang="en-US" altLang="en-US" b="1" baseline="-25000"/>
              <a:t>j</a:t>
            </a:r>
          </a:p>
          <a:p>
            <a:endParaRPr lang="en-US" altLang="en-US" b="1" baseline="-25000"/>
          </a:p>
          <a:p>
            <a:r>
              <a:rPr lang="en-US" altLang="en-US" sz="2800" b="1" i="1"/>
              <a:t>If Necessary:</a:t>
            </a:r>
            <a:r>
              <a:rPr lang="en-US" altLang="en-US" sz="2800" b="1"/>
              <a:t> The nodes agree (by simulating the broadcast channel) on the set of m inputs whose sharing was successfully completed (and </a:t>
            </a:r>
            <a:r>
              <a:rPr lang="en-US" altLang="en-US" sz="2800" b="1" i="1"/>
              <a:t>verifying</a:t>
            </a:r>
            <a:r>
              <a:rPr lang="en-US" altLang="en-US" sz="2800" b="1"/>
              <a:t> the correctness of the shares may sometimes be necessary too)</a:t>
            </a: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1D27864-9C8D-4E57-8617-E2C109E8EC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 sz="4800" b="1">
                <a:solidFill>
                  <a:srgbClr val="000099"/>
                </a:solidFill>
              </a:rPr>
              <a:t>Secure Addition Protocol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3013593-B9AE-445B-931D-F8C3C1667D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305800" cy="4267200"/>
          </a:xfrm>
        </p:spPr>
        <p:txBody>
          <a:bodyPr/>
          <a:lstStyle/>
          <a:p>
            <a:pPr marL="447675" indent="-447675">
              <a:lnSpc>
                <a:spcPct val="80000"/>
              </a:lnSpc>
              <a:buFontTx/>
              <a:buNone/>
            </a:pPr>
            <a:endParaRPr lang="en-US" altLang="en-US" sz="3600" b="1"/>
          </a:p>
          <a:p>
            <a:pPr marL="447675" indent="-447675">
              <a:lnSpc>
                <a:spcPct val="80000"/>
              </a:lnSpc>
            </a:pPr>
            <a:r>
              <a:rPr lang="en-US" altLang="en-US" sz="4000" b="1"/>
              <a:t>Each node P</a:t>
            </a:r>
            <a:r>
              <a:rPr lang="en-US" altLang="en-US" sz="4000" b="1" baseline="-25000"/>
              <a:t>i</a:t>
            </a:r>
            <a:r>
              <a:rPr lang="en-US" altLang="en-US" sz="4000" b="1"/>
              <a:t> adds up all the m shares that he receives to obtain y</a:t>
            </a:r>
            <a:r>
              <a:rPr lang="en-US" altLang="en-US" sz="4000" b="1" baseline="-25000"/>
              <a:t>i</a:t>
            </a:r>
          </a:p>
          <a:p>
            <a:pPr marL="447675" indent="-447675">
              <a:lnSpc>
                <a:spcPct val="80000"/>
              </a:lnSpc>
            </a:pPr>
            <a:endParaRPr lang="en-US" altLang="en-US" sz="4000" b="1"/>
          </a:p>
          <a:p>
            <a:pPr marL="447675" indent="-447675">
              <a:lnSpc>
                <a:spcPct val="80000"/>
              </a:lnSpc>
            </a:pPr>
            <a:r>
              <a:rPr lang="en-US" altLang="en-US" sz="4000" b="1"/>
              <a:t>The secret reconstructed out of y</a:t>
            </a:r>
            <a:r>
              <a:rPr lang="en-US" altLang="en-US" sz="4000" b="1" baseline="-25000"/>
              <a:t>i</a:t>
            </a:r>
            <a:r>
              <a:rPr lang="en-US" altLang="en-US" sz="4000" b="1"/>
              <a:t>’s</a:t>
            </a:r>
            <a:r>
              <a:rPr lang="en-US" altLang="en-US" sz="4000" b="1" baseline="-25000"/>
              <a:t> </a:t>
            </a:r>
            <a:r>
              <a:rPr lang="en-US" altLang="en-US" sz="4000" b="1"/>
              <a:t>is exactly equal to sum of the m inputs!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739C033-D9B9-410C-8493-6720AD7C20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Secure Multiplication Protocol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5CAEF6F-FC61-46C9-AE4D-B9B366839B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057400"/>
            <a:ext cx="7661275" cy="3886200"/>
          </a:xfrm>
        </p:spPr>
        <p:txBody>
          <a:bodyPr/>
          <a:lstStyle/>
          <a:p>
            <a:pPr marL="447675" indent="-447675"/>
            <a:r>
              <a:rPr lang="en-US" altLang="en-US"/>
              <a:t>A Cryptographic Solution</a:t>
            </a:r>
          </a:p>
          <a:p>
            <a:pPr marL="889000" lvl="1" indent="-439738"/>
            <a:r>
              <a:rPr lang="en-US" altLang="en-US"/>
              <a:t>Uses Oblivious Transfer</a:t>
            </a:r>
          </a:p>
          <a:p>
            <a:pPr lvl="2"/>
            <a:r>
              <a:rPr lang="en-US" altLang="en-US"/>
              <a:t>Discussed in previous class</a:t>
            </a:r>
          </a:p>
          <a:p>
            <a:pPr marL="889000" lvl="1" indent="-439738"/>
            <a:endParaRPr lang="en-US" altLang="en-US"/>
          </a:p>
          <a:p>
            <a:pPr marL="447675" indent="-447675"/>
            <a:r>
              <a:rPr lang="en-US" altLang="en-US"/>
              <a:t>A Non-cryptographic Solution</a:t>
            </a:r>
          </a:p>
          <a:p>
            <a:pPr marL="889000" lvl="1" indent="-439738"/>
            <a:r>
              <a:rPr lang="en-US" altLang="en-US"/>
              <a:t>Uses Secure Degree Reduction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DEC4304-D6A9-4B64-B86F-AD3FF80538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 sz="6000" b="1">
                <a:solidFill>
                  <a:srgbClr val="000099"/>
                </a:solidFill>
              </a:rPr>
              <a:t>Degree Reduction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E57BD29-F8D1-4027-88B5-21720C3F1B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pPr marL="447675" indent="-447675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marL="447675" indent="-447675">
              <a:lnSpc>
                <a:spcPct val="80000"/>
              </a:lnSpc>
            </a:pPr>
            <a:r>
              <a:rPr lang="en-US" altLang="en-US" sz="2400"/>
              <a:t>2t-secret sharing can be converted to a t-secret sharing without changing the secret</a:t>
            </a:r>
          </a:p>
          <a:p>
            <a:pPr marL="447675" indent="-447675">
              <a:lnSpc>
                <a:spcPct val="80000"/>
              </a:lnSpc>
            </a:pPr>
            <a:endParaRPr lang="en-US" altLang="en-US" sz="2400"/>
          </a:p>
          <a:p>
            <a:pPr marL="447675" indent="-447675">
              <a:lnSpc>
                <a:spcPct val="80000"/>
              </a:lnSpc>
            </a:pPr>
            <a:r>
              <a:rPr lang="en-US" altLang="en-US" sz="2400"/>
              <a:t>The conversion is by re-sharing the 2t-secret shares via a t-degree polynomial and applying a public linear combination to obtain a t-sharing of the same secret  </a:t>
            </a:r>
          </a:p>
          <a:p>
            <a:pPr marL="447675" indent="-447675">
              <a:lnSpc>
                <a:spcPct val="80000"/>
              </a:lnSpc>
            </a:pPr>
            <a:endParaRPr lang="en-US" altLang="en-US" sz="2400"/>
          </a:p>
          <a:p>
            <a:pPr marL="447675" indent="-447675">
              <a:lnSpc>
                <a:spcPct val="80000"/>
              </a:lnSpc>
            </a:pPr>
            <a:r>
              <a:rPr lang="en-US" altLang="en-US" sz="2400"/>
              <a:t>The solution requires n&gt;2t</a:t>
            </a:r>
          </a:p>
          <a:p>
            <a:pPr marL="447675" indent="-447675">
              <a:lnSpc>
                <a:spcPct val="80000"/>
              </a:lnSpc>
            </a:pPr>
            <a:endParaRPr lang="en-US" altLang="en-US" sz="2400"/>
          </a:p>
          <a:p>
            <a:pPr marL="447675" indent="-447675">
              <a:lnSpc>
                <a:spcPct val="80000"/>
              </a:lnSpc>
              <a:buFontTx/>
              <a:buNone/>
            </a:pPr>
            <a:r>
              <a:rPr lang="en-US" altLang="en-US" sz="1600"/>
              <a:t>Ref: </a:t>
            </a:r>
            <a:r>
              <a:rPr lang="en-US" altLang="en-US" sz="1600" b="1" i="1">
                <a:solidFill>
                  <a:srgbClr val="CC0066"/>
                </a:solidFill>
              </a:rPr>
              <a:t>R. Gennaro, M.O. Rabin, and T. Rabin. Simplified VSS and fast-track multiparty computations with applications to threshold cryptography. PODC 1998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>
            <a:extLst>
              <a:ext uri="{FF2B5EF4-FFF2-40B4-BE49-F238E27FC236}">
                <a16:creationId xmlns:a16="http://schemas.microsoft.com/office/drawing/2014/main" id="{8578C171-FF70-4C57-B218-C7F25B0BE3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7200" b="1">
                <a:solidFill>
                  <a:schemeClr val="accent2"/>
                </a:solidFill>
              </a:rPr>
              <a:t>THANK YOU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E4CDB577-7DF6-4325-97FC-D1F6CCE45A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r"/>
            <a:r>
              <a:rPr lang="en-US" altLang="en-US" sz="32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4492AFF-45A7-4C76-B1C2-857EA4E07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1">
                <a:solidFill>
                  <a:schemeClr val="accent2"/>
                </a:solidFill>
              </a:rPr>
              <a:t>REVIEW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301CD43-C96E-4398-913D-A470B4441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r>
              <a:rPr lang="en-US" altLang="en-US"/>
              <a:t>Founding Secure Two-party on OT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Perfect OT is impossible</a:t>
            </a:r>
          </a:p>
          <a:p>
            <a:endParaRPr lang="en-US" altLang="en-US"/>
          </a:p>
          <a:p>
            <a:r>
              <a:rPr lang="en-US" altLang="en-US"/>
              <a:t>Cryptographic Solution for OT</a:t>
            </a:r>
          </a:p>
          <a:p>
            <a:endParaRPr lang="en-US" altLang="en-US"/>
          </a:p>
          <a:p>
            <a:r>
              <a:rPr lang="en-US" altLang="en-US"/>
              <a:t>Example: Yao’s Millionaire Problem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76BD72B-E87E-4872-9619-9F362DFB1B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5363" y="457200"/>
            <a:ext cx="7158037" cy="1412875"/>
          </a:xfrm>
        </p:spPr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SMC: General Objective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5C8EEE8-3537-44E3-9FEE-C1D3FCAB7E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590800"/>
            <a:ext cx="8153400" cy="99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47675" indent="-447675" algn="ctr">
              <a:lnSpc>
                <a:spcPct val="90000"/>
              </a:lnSpc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</a:rPr>
              <a:t>To overlay/simulate a specified secure (virtual) distributed system S over the given real network N  </a:t>
            </a:r>
          </a:p>
        </p:txBody>
      </p:sp>
      <p:sp>
        <p:nvSpPr>
          <p:cNvPr id="57348" name="Cloud">
            <a:extLst>
              <a:ext uri="{FF2B5EF4-FFF2-40B4-BE49-F238E27FC236}">
                <a16:creationId xmlns:a16="http://schemas.microsoft.com/office/drawing/2014/main" id="{98A26EE8-8D10-4E3D-8277-981CE90C8409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715000" y="4267200"/>
            <a:ext cx="2743200" cy="1828800"/>
          </a:xfrm>
          <a:custGeom>
            <a:avLst/>
            <a:gdLst>
              <a:gd name="T0" fmla="*/ 1080643 w 21600"/>
              <a:gd name="T1" fmla="*/ 77419200 h 21600"/>
              <a:gd name="T2" fmla="*/ 174193200 w 21600"/>
              <a:gd name="T3" fmla="*/ 154673554 h 21600"/>
              <a:gd name="T4" fmla="*/ 348096078 w 21600"/>
              <a:gd name="T5" fmla="*/ 77419200 h 21600"/>
              <a:gd name="T6" fmla="*/ 174193200 w 21600"/>
              <a:gd name="T7" fmla="*/ 885300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Real  (insecure)  Network </a:t>
            </a:r>
            <a:r>
              <a:rPr lang="en-US" altLang="en-US" b="1"/>
              <a:t>N</a:t>
            </a:r>
          </a:p>
        </p:txBody>
      </p:sp>
      <p:sp>
        <p:nvSpPr>
          <p:cNvPr id="57349" name="Cloud">
            <a:extLst>
              <a:ext uri="{FF2B5EF4-FFF2-40B4-BE49-F238E27FC236}">
                <a16:creationId xmlns:a16="http://schemas.microsoft.com/office/drawing/2014/main" id="{A3EBA039-A224-4F9B-A2AA-0A967989F3C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990600" y="4267200"/>
            <a:ext cx="2743200" cy="1828800"/>
          </a:xfrm>
          <a:custGeom>
            <a:avLst/>
            <a:gdLst>
              <a:gd name="T0" fmla="*/ 1080643 w 21600"/>
              <a:gd name="T1" fmla="*/ 77419200 h 21600"/>
              <a:gd name="T2" fmla="*/ 174193200 w 21600"/>
              <a:gd name="T3" fmla="*/ 154673554 h 21600"/>
              <a:gd name="T4" fmla="*/ 348096078 w 21600"/>
              <a:gd name="T5" fmla="*/ 77419200 h 21600"/>
              <a:gd name="T6" fmla="*/ 174193200 w 21600"/>
              <a:gd name="T7" fmla="*/ 885300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Secure virtual network </a:t>
            </a:r>
            <a:r>
              <a:rPr lang="en-US" altLang="en-US" b="1"/>
              <a:t>S</a:t>
            </a:r>
          </a:p>
        </p:txBody>
      </p:sp>
      <p:sp>
        <p:nvSpPr>
          <p:cNvPr id="57350" name="AutoShape 10">
            <a:extLst>
              <a:ext uri="{FF2B5EF4-FFF2-40B4-BE49-F238E27FC236}">
                <a16:creationId xmlns:a16="http://schemas.microsoft.com/office/drawing/2014/main" id="{34FEA840-BC6C-4A77-8D47-719C9369F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9530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D99E689-0FE7-4509-90CE-75803367E5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Defining Security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65E3548-FA44-41BB-9DC0-F751B56EE5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marL="447675" indent="-447675">
              <a:lnSpc>
                <a:spcPct val="80000"/>
              </a:lnSpc>
            </a:pPr>
            <a:r>
              <a:rPr lang="en-US" altLang="en-US" sz="2800"/>
              <a:t>Given the following:</a:t>
            </a:r>
          </a:p>
          <a:p>
            <a:pPr marL="889000" lvl="1" indent="-439738">
              <a:lnSpc>
                <a:spcPct val="80000"/>
              </a:lnSpc>
            </a:pPr>
            <a:r>
              <a:rPr lang="en-US" altLang="en-US" sz="2400"/>
              <a:t>A ideal system </a:t>
            </a:r>
            <a:r>
              <a:rPr lang="en-US" altLang="en-US" sz="2400" b="1"/>
              <a:t>S</a:t>
            </a:r>
            <a:r>
              <a:rPr lang="en-US" altLang="en-US" sz="2400"/>
              <a:t>, executing a protocol </a:t>
            </a:r>
            <a:r>
              <a:rPr lang="el-GR" altLang="en-US" sz="2400">
                <a:cs typeface="Arial" panose="020B0604020202020204" pitchFamily="34" charset="0"/>
              </a:rPr>
              <a:t>Ψ</a:t>
            </a:r>
            <a:r>
              <a:rPr lang="en-US" altLang="en-US" sz="2400">
                <a:cs typeface="Arial" panose="020B0604020202020204" pitchFamily="34" charset="0"/>
              </a:rPr>
              <a:t>, potentially influenced by B which is one among several permissible adversaries in the ideal system</a:t>
            </a:r>
          </a:p>
          <a:p>
            <a:pPr marL="889000" lvl="1" indent="-439738">
              <a:lnSpc>
                <a:spcPct val="80000"/>
              </a:lnSpc>
            </a:pPr>
            <a:r>
              <a:rPr lang="en-US" altLang="en-US" sz="2400">
                <a:cs typeface="Arial" panose="020B0604020202020204" pitchFamily="34" charset="0"/>
              </a:rPr>
              <a:t>A real network </a:t>
            </a:r>
            <a:r>
              <a:rPr lang="en-US" altLang="en-US" sz="2400" b="1">
                <a:cs typeface="Arial" panose="020B0604020202020204" pitchFamily="34" charset="0"/>
              </a:rPr>
              <a:t>N </a:t>
            </a:r>
            <a:r>
              <a:rPr lang="en-US" altLang="en-US" sz="2400">
                <a:cs typeface="Arial" panose="020B0604020202020204" pitchFamily="34" charset="0"/>
              </a:rPr>
              <a:t>influenced by A which is one among several permissible adversaries</a:t>
            </a:r>
          </a:p>
          <a:p>
            <a:pPr marL="889000" lvl="1" indent="-439738">
              <a:lnSpc>
                <a:spcPct val="80000"/>
              </a:lnSpc>
            </a:pPr>
            <a:endParaRPr lang="en-US" altLang="en-US" sz="2400" b="1">
              <a:cs typeface="Arial" panose="020B0604020202020204" pitchFamily="34" charset="0"/>
            </a:endParaRPr>
          </a:p>
          <a:p>
            <a:pPr marL="447675" indent="-447675">
              <a:lnSpc>
                <a:spcPct val="80000"/>
              </a:lnSpc>
            </a:pPr>
            <a:r>
              <a:rPr lang="en-US" altLang="en-US" sz="2400">
                <a:cs typeface="Arial" panose="020B0604020202020204" pitchFamily="34" charset="0"/>
              </a:rPr>
              <a:t>A protocol </a:t>
            </a:r>
            <a:r>
              <a:rPr lang="el-GR" altLang="en-US" sz="2400">
                <a:cs typeface="Arial" panose="020B0604020202020204" pitchFamily="34" charset="0"/>
              </a:rPr>
              <a:t>Φ</a:t>
            </a:r>
            <a:r>
              <a:rPr lang="en-US" altLang="en-US" sz="2400">
                <a:cs typeface="Arial" panose="020B0604020202020204" pitchFamily="34" charset="0"/>
              </a:rPr>
              <a:t> over </a:t>
            </a:r>
            <a:r>
              <a:rPr lang="en-US" altLang="en-US" sz="2400" b="1">
                <a:cs typeface="Arial" panose="020B0604020202020204" pitchFamily="34" charset="0"/>
              </a:rPr>
              <a:t>N </a:t>
            </a:r>
            <a:r>
              <a:rPr lang="en-US" altLang="en-US" sz="2400">
                <a:cs typeface="Arial" panose="020B0604020202020204" pitchFamily="34" charset="0"/>
              </a:rPr>
              <a:t>is</a:t>
            </a:r>
            <a:r>
              <a:rPr lang="en-US" altLang="en-US" sz="2400" b="1">
                <a:cs typeface="Arial" panose="020B0604020202020204" pitchFamily="34" charset="0"/>
              </a:rPr>
              <a:t> </a:t>
            </a:r>
            <a:r>
              <a:rPr lang="en-US" altLang="en-US" sz="2400" b="1" i="1">
                <a:cs typeface="Arial" panose="020B0604020202020204" pitchFamily="34" charset="0"/>
              </a:rPr>
              <a:t>secure</a:t>
            </a:r>
            <a:r>
              <a:rPr lang="en-US" altLang="en-US" sz="2400" b="1">
                <a:cs typeface="Arial" panose="020B0604020202020204" pitchFamily="34" charset="0"/>
              </a:rPr>
              <a:t> </a:t>
            </a:r>
            <a:r>
              <a:rPr lang="en-US" altLang="en-US" sz="2400">
                <a:cs typeface="Arial" panose="020B0604020202020204" pitchFamily="34" charset="0"/>
              </a:rPr>
              <a:t>if </a:t>
            </a:r>
            <a:r>
              <a:rPr lang="en-US" altLang="en-US" sz="2400" b="1" i="1">
                <a:cs typeface="Arial" panose="020B0604020202020204" pitchFamily="34" charset="0"/>
              </a:rPr>
              <a:t>for every</a:t>
            </a:r>
            <a:r>
              <a:rPr lang="en-US" altLang="en-US" sz="2400">
                <a:cs typeface="Arial" panose="020B0604020202020204" pitchFamily="34" charset="0"/>
              </a:rPr>
              <a:t> permissible adversary A, there </a:t>
            </a:r>
            <a:r>
              <a:rPr lang="en-US" altLang="en-US" sz="2400" b="1" i="1">
                <a:cs typeface="Arial" panose="020B0604020202020204" pitchFamily="34" charset="0"/>
              </a:rPr>
              <a:t>exists</a:t>
            </a:r>
            <a:r>
              <a:rPr lang="en-US" altLang="en-US" sz="2400">
                <a:cs typeface="Arial" panose="020B0604020202020204" pitchFamily="34" charset="0"/>
              </a:rPr>
              <a:t> a permissible ideal adversary B influencing </a:t>
            </a:r>
            <a:r>
              <a:rPr lang="en-US" altLang="en-US" sz="2400" b="1">
                <a:cs typeface="Arial" panose="020B0604020202020204" pitchFamily="34" charset="0"/>
              </a:rPr>
              <a:t>S </a:t>
            </a:r>
            <a:r>
              <a:rPr lang="en-US" altLang="en-US" sz="2400">
                <a:cs typeface="Arial" panose="020B0604020202020204" pitchFamily="34" charset="0"/>
              </a:rPr>
              <a:t>such that output-wise (and in adversary’s view) the two worlds (</a:t>
            </a:r>
            <a:r>
              <a:rPr lang="el-GR" altLang="en-US" sz="2400">
                <a:cs typeface="Arial" panose="020B0604020202020204" pitchFamily="34" charset="0"/>
              </a:rPr>
              <a:t>Φ</a:t>
            </a:r>
            <a:r>
              <a:rPr lang="en-US" altLang="en-US" sz="2400">
                <a:cs typeface="Arial" panose="020B0604020202020204" pitchFamily="34" charset="0"/>
              </a:rPr>
              <a:t> in </a:t>
            </a:r>
            <a:r>
              <a:rPr lang="en-US" altLang="en-US" sz="2400" b="1">
                <a:cs typeface="Arial" panose="020B0604020202020204" pitchFamily="34" charset="0"/>
              </a:rPr>
              <a:t>N</a:t>
            </a:r>
            <a:r>
              <a:rPr lang="en-US" altLang="en-US" sz="2400">
                <a:cs typeface="Arial" panose="020B0604020202020204" pitchFamily="34" charset="0"/>
              </a:rPr>
              <a:t> and </a:t>
            </a:r>
            <a:r>
              <a:rPr lang="el-GR" altLang="en-US" sz="2400">
                <a:cs typeface="Arial" panose="020B0604020202020204" pitchFamily="34" charset="0"/>
              </a:rPr>
              <a:t>Ψ</a:t>
            </a:r>
            <a:r>
              <a:rPr lang="en-US" altLang="en-US" sz="2400">
                <a:cs typeface="Arial" panose="020B0604020202020204" pitchFamily="34" charset="0"/>
              </a:rPr>
              <a:t> in </a:t>
            </a:r>
            <a:r>
              <a:rPr lang="en-US" altLang="en-US" sz="2400" b="1">
                <a:cs typeface="Arial" panose="020B0604020202020204" pitchFamily="34" charset="0"/>
              </a:rPr>
              <a:t>S</a:t>
            </a:r>
            <a:r>
              <a:rPr lang="en-US" altLang="en-US" sz="2400">
                <a:cs typeface="Arial" panose="020B0604020202020204" pitchFamily="34" charset="0"/>
              </a:rPr>
              <a:t>) are </a:t>
            </a:r>
            <a:r>
              <a:rPr lang="en-US" altLang="en-US" sz="2400" b="1" i="1">
                <a:cs typeface="Arial" panose="020B0604020202020204" pitchFamily="34" charset="0"/>
              </a:rPr>
              <a:t>indistinguishable </a:t>
            </a:r>
            <a:endParaRPr lang="el-GR" altLang="en-US" sz="2400" b="1" i="1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D0D3532-41D2-4885-8AF3-342B1105F7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“Quantifying” Security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E4FE9D5-2385-4961-8AEA-6848286FB5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971800"/>
            <a:ext cx="7661275" cy="1524000"/>
          </a:xfrm>
        </p:spPr>
        <p:txBody>
          <a:bodyPr/>
          <a:lstStyle/>
          <a:p>
            <a:pPr marL="889000" lvl="1" indent="-439738"/>
            <a:r>
              <a:rPr lang="en-US" altLang="en-US"/>
              <a:t>Security is a measure of the “</a:t>
            </a:r>
            <a:r>
              <a:rPr lang="en-US" altLang="en-US" b="1"/>
              <a:t>strength”</a:t>
            </a:r>
            <a:r>
              <a:rPr lang="en-US" altLang="en-US"/>
              <a:t> in the simulation of </a:t>
            </a:r>
            <a:r>
              <a:rPr lang="en-US" altLang="en-US" b="1"/>
              <a:t>S</a:t>
            </a:r>
            <a:r>
              <a:rPr lang="en-US" altLang="en-US"/>
              <a:t> on </a:t>
            </a:r>
            <a:r>
              <a:rPr lang="en-US" altLang="en-US" b="1"/>
              <a:t>N: </a:t>
            </a:r>
            <a:r>
              <a:rPr lang="en-US" altLang="en-US"/>
              <a:t>better simulation implies better security.</a:t>
            </a:r>
            <a:endParaRPr lang="en-US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EBAE68A-3E14-4CB7-9EEA-DC9F574A85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Popular Security “Quantifiers”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79AC8A4-1C3A-4816-BD4A-5DFEAEC47B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47675" indent="-447675"/>
            <a:r>
              <a:rPr lang="en-US" altLang="en-US" sz="2800" b="1" i="1"/>
              <a:t>Perfect</a:t>
            </a:r>
            <a:r>
              <a:rPr lang="en-US" altLang="en-US" sz="2800"/>
              <a:t> Security</a:t>
            </a:r>
          </a:p>
          <a:p>
            <a:pPr marL="889000" lvl="1" indent="-439738"/>
            <a:r>
              <a:rPr lang="en-US" altLang="en-US" sz="2400"/>
              <a:t>The ideal world and real world are identical (perfect simulation)</a:t>
            </a:r>
          </a:p>
          <a:p>
            <a:pPr marL="447675" indent="-447675"/>
            <a:r>
              <a:rPr lang="en-US" altLang="en-US" sz="2800" b="1" i="1"/>
              <a:t>Computational</a:t>
            </a:r>
            <a:r>
              <a:rPr lang="en-US" altLang="en-US" sz="2800"/>
              <a:t> Security</a:t>
            </a:r>
          </a:p>
          <a:p>
            <a:pPr marL="889000" lvl="1" indent="-439738"/>
            <a:r>
              <a:rPr lang="en-US" altLang="en-US" sz="2400"/>
              <a:t>The ideal world and real world are computationally indistinguishable</a:t>
            </a:r>
          </a:p>
          <a:p>
            <a:pPr marL="447675" indent="-447675"/>
            <a:r>
              <a:rPr lang="en-US" altLang="en-US" sz="2800" b="1" i="1"/>
              <a:t>Statistical </a:t>
            </a:r>
            <a:r>
              <a:rPr lang="en-US" altLang="en-US" sz="2800"/>
              <a:t>Security</a:t>
            </a:r>
          </a:p>
          <a:p>
            <a:pPr marL="889000" lvl="1" indent="-439738"/>
            <a:r>
              <a:rPr lang="en-US" altLang="en-US" sz="2400"/>
              <a:t>The ideal world and real world are statistically close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C41F683-A0DA-4F79-9E63-C588602E44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SMC is General!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86E1BCB-15D9-4622-8E9C-13A16E4712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marL="447675" indent="-447675">
              <a:lnSpc>
                <a:spcPct val="80000"/>
              </a:lnSpc>
            </a:pPr>
            <a:r>
              <a:rPr lang="en-US" altLang="en-US" sz="2000" b="1"/>
              <a:t>Given the following:</a:t>
            </a:r>
          </a:p>
          <a:p>
            <a:pPr marL="889000" lvl="1" indent="-439738">
              <a:lnSpc>
                <a:spcPct val="80000"/>
              </a:lnSpc>
            </a:pPr>
            <a:r>
              <a:rPr lang="en-US" altLang="en-US" sz="1800" b="1"/>
              <a:t>A ideal system S, executing a protocol </a:t>
            </a:r>
            <a:r>
              <a:rPr lang="el-GR" altLang="en-US" sz="1800" b="1">
                <a:cs typeface="Arial" panose="020B0604020202020204" pitchFamily="34" charset="0"/>
              </a:rPr>
              <a:t>Ψ</a:t>
            </a:r>
            <a:r>
              <a:rPr lang="en-US" altLang="en-US" sz="1800" b="1">
                <a:cs typeface="Arial" panose="020B0604020202020204" pitchFamily="34" charset="0"/>
              </a:rPr>
              <a:t> computing some functionality</a:t>
            </a:r>
          </a:p>
          <a:p>
            <a:pPr marL="889000" lvl="1" indent="-439738">
              <a:lnSpc>
                <a:spcPct val="80000"/>
              </a:lnSpc>
            </a:pPr>
            <a:r>
              <a:rPr lang="en-US" altLang="en-US" sz="1800" b="1">
                <a:cs typeface="Arial" panose="020B0604020202020204" pitchFamily="34" charset="0"/>
              </a:rPr>
              <a:t>A real network N</a:t>
            </a:r>
          </a:p>
          <a:p>
            <a:pPr marL="447675" indent="-447675">
              <a:lnSpc>
                <a:spcPct val="80000"/>
              </a:lnSpc>
            </a:pPr>
            <a:r>
              <a:rPr lang="en-US" altLang="en-US" sz="2000" b="1">
                <a:cs typeface="Arial" panose="020B0604020202020204" pitchFamily="34" charset="0"/>
              </a:rPr>
              <a:t>A protocol </a:t>
            </a:r>
            <a:r>
              <a:rPr lang="el-GR" altLang="en-US" sz="2000" b="1">
                <a:cs typeface="Arial" panose="020B0604020202020204" pitchFamily="34" charset="0"/>
              </a:rPr>
              <a:t>Φ</a:t>
            </a:r>
            <a:r>
              <a:rPr lang="en-US" altLang="en-US" sz="2000" b="1">
                <a:cs typeface="Arial" panose="020B0604020202020204" pitchFamily="34" charset="0"/>
              </a:rPr>
              <a:t> is designed over N that emulates the system S running </a:t>
            </a:r>
            <a:r>
              <a:rPr lang="el-GR" altLang="en-US" sz="2000" b="1">
                <a:cs typeface="Arial" panose="020B0604020202020204" pitchFamily="34" charset="0"/>
              </a:rPr>
              <a:t>Ψ</a:t>
            </a:r>
            <a:r>
              <a:rPr lang="en-US" altLang="en-US" sz="2000" b="1">
                <a:cs typeface="Arial" panose="020B0604020202020204" pitchFamily="34" charset="0"/>
              </a:rPr>
              <a:t>.</a:t>
            </a:r>
            <a:endParaRPr lang="el-GR" altLang="en-US" sz="2000" b="1">
              <a:cs typeface="Arial" panose="020B0604020202020204" pitchFamily="34" charset="0"/>
            </a:endParaRP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FC98BAD6-FE4B-475E-A0B5-F31B056AF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1400"/>
            <a:ext cx="81724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Remark: S and </a:t>
            </a:r>
            <a:r>
              <a:rPr lang="el-GR" altLang="en-US">
                <a:solidFill>
                  <a:srgbClr val="FF0000"/>
                </a:solidFill>
              </a:rPr>
              <a:t>Ψ</a:t>
            </a:r>
            <a:r>
              <a:rPr lang="en-US" altLang="en-US">
                <a:solidFill>
                  <a:srgbClr val="FF0000"/>
                </a:solidFill>
              </a:rPr>
              <a:t> are analogous to a code in a high-level programming language for the given functionality while SMC is analogous to a </a:t>
            </a:r>
            <a:r>
              <a:rPr lang="en-US" altLang="en-US" b="1" i="1">
                <a:solidFill>
                  <a:srgbClr val="FF0000"/>
                </a:solidFill>
              </a:rPr>
              <a:t>compiler</a:t>
            </a:r>
            <a:r>
              <a:rPr lang="en-US" altLang="en-US">
                <a:solidFill>
                  <a:srgbClr val="FF0000"/>
                </a:solidFill>
              </a:rPr>
              <a:t> that produces an executable code </a:t>
            </a:r>
            <a:r>
              <a:rPr lang="el-GR" altLang="en-US">
                <a:solidFill>
                  <a:srgbClr val="FF0000"/>
                </a:solidFill>
              </a:rPr>
              <a:t>Φ</a:t>
            </a:r>
            <a:r>
              <a:rPr lang="en-US" altLang="en-US">
                <a:solidFill>
                  <a:srgbClr val="FF0000"/>
                </a:solidFill>
              </a:rPr>
              <a:t> over the real hardware </a:t>
            </a:r>
            <a:r>
              <a:rPr lang="en-US" altLang="en-US" b="1">
                <a:solidFill>
                  <a:srgbClr val="FF0000"/>
                </a:solidFill>
              </a:rPr>
              <a:t>N</a:t>
            </a:r>
            <a:r>
              <a:rPr lang="en-US" altLang="en-US">
                <a:solidFill>
                  <a:srgbClr val="FF0000"/>
                </a:solidFill>
              </a:rPr>
              <a:t> 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000099"/>
                </a:solidFill>
              </a:rPr>
              <a:t>Question: In cryptography, it is necessary to </a:t>
            </a:r>
            <a:r>
              <a:rPr lang="en-US" altLang="en-US" i="1">
                <a:solidFill>
                  <a:srgbClr val="000099"/>
                </a:solidFill>
              </a:rPr>
              <a:t>define</a:t>
            </a:r>
            <a:r>
              <a:rPr lang="en-US" altLang="en-US">
                <a:solidFill>
                  <a:srgbClr val="000099"/>
                </a:solidFill>
              </a:rPr>
              <a:t> what is meant by “security” in the problem/setting at hand. Can the generality of SMC be used to define security of several cryptographic problems in one go? Perhaps YES!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  <p:bldP spid="716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B60F780-4F1F-4408-B2E2-5CEDAB34E5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1863" y="96838"/>
            <a:ext cx="7450137" cy="1412875"/>
          </a:xfrm>
        </p:spPr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Example 1: Secure Channel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3A2C3DF-CE23-496E-82E1-AEC53533D3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7391400" cy="990600"/>
          </a:xfrm>
        </p:spPr>
        <p:txBody>
          <a:bodyPr/>
          <a:lstStyle/>
          <a:p>
            <a:pPr marL="447675" indent="-447675">
              <a:lnSpc>
                <a:spcPct val="80000"/>
              </a:lnSpc>
            </a:pPr>
            <a:r>
              <a:rPr lang="en-US" altLang="en-US" sz="1600">
                <a:solidFill>
                  <a:schemeClr val="tx2"/>
                </a:solidFill>
              </a:rPr>
              <a:t>Traditionally – achieving secure communication over an insecure channel. </a:t>
            </a:r>
          </a:p>
          <a:p>
            <a:pPr marL="447675" indent="-447675">
              <a:lnSpc>
                <a:spcPct val="80000"/>
              </a:lnSpc>
            </a:pPr>
            <a:r>
              <a:rPr lang="en-US" altLang="en-US" sz="1600">
                <a:solidFill>
                  <a:schemeClr val="tx2"/>
                </a:solidFill>
              </a:rPr>
              <a:t>In our context – overlaying a virtual secure channel over the real one.</a:t>
            </a:r>
          </a:p>
          <a:p>
            <a:pPr marL="447675" indent="-447675">
              <a:lnSpc>
                <a:spcPct val="80000"/>
              </a:lnSpc>
            </a:pPr>
            <a:r>
              <a:rPr lang="en-US" altLang="en-US" sz="1600"/>
              <a:t>In general </a:t>
            </a:r>
            <a:r>
              <a:rPr lang="en-US" altLang="en-US" sz="1600">
                <a:solidFill>
                  <a:schemeClr val="tx2"/>
                </a:solidFill>
              </a:rPr>
              <a:t>– overlaying a virtual secure channel between the sender and the receiver in the real network</a:t>
            </a:r>
          </a:p>
        </p:txBody>
      </p:sp>
      <p:grpSp>
        <p:nvGrpSpPr>
          <p:cNvPr id="64525" name="Group 15">
            <a:extLst>
              <a:ext uri="{FF2B5EF4-FFF2-40B4-BE49-F238E27FC236}">
                <a16:creationId xmlns:a16="http://schemas.microsoft.com/office/drawing/2014/main" id="{9483EB1B-83D1-40BF-9514-CFDF1EC75B1B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971800"/>
            <a:ext cx="2025650" cy="1219200"/>
            <a:chOff x="3744" y="1872"/>
            <a:chExt cx="1276" cy="768"/>
          </a:xfrm>
        </p:grpSpPr>
        <p:sp>
          <p:nvSpPr>
            <p:cNvPr id="64526" name="Oval 16">
              <a:extLst>
                <a:ext uri="{FF2B5EF4-FFF2-40B4-BE49-F238E27FC236}">
                  <a16:creationId xmlns:a16="http://schemas.microsoft.com/office/drawing/2014/main" id="{1C465C61-609F-4F33-9A2F-9A7B98E3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4527" name="Oval 17">
              <a:extLst>
                <a:ext uri="{FF2B5EF4-FFF2-40B4-BE49-F238E27FC236}">
                  <a16:creationId xmlns:a16="http://schemas.microsoft.com/office/drawing/2014/main" id="{897EF634-47B2-4223-9CDE-CBF43EA94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528" name="Oval 18">
              <a:extLst>
                <a:ext uri="{FF2B5EF4-FFF2-40B4-BE49-F238E27FC236}">
                  <a16:creationId xmlns:a16="http://schemas.microsoft.com/office/drawing/2014/main" id="{ED24FD5E-97CC-49AB-A243-E2D728EDB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529" name="Oval 19">
              <a:extLst>
                <a:ext uri="{FF2B5EF4-FFF2-40B4-BE49-F238E27FC236}">
                  <a16:creationId xmlns:a16="http://schemas.microsoft.com/office/drawing/2014/main" id="{5383C859-38EB-4294-AD84-3B75E6368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530" name="Line 20">
              <a:extLst>
                <a:ext uri="{FF2B5EF4-FFF2-40B4-BE49-F238E27FC236}">
                  <a16:creationId xmlns:a16="http://schemas.microsoft.com/office/drawing/2014/main" id="{3865FCA5-1EF8-4B59-8ABC-70F558880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92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21">
              <a:extLst>
                <a:ext uri="{FF2B5EF4-FFF2-40B4-BE49-F238E27FC236}">
                  <a16:creationId xmlns:a16="http://schemas.microsoft.com/office/drawing/2014/main" id="{9493FC28-1AA6-400D-A754-4F0A1C8BE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6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22">
              <a:extLst>
                <a:ext uri="{FF2B5EF4-FFF2-40B4-BE49-F238E27FC236}">
                  <a16:creationId xmlns:a16="http://schemas.microsoft.com/office/drawing/2014/main" id="{45540E51-E67E-4045-BC8E-6CD0771E9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92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23">
              <a:extLst>
                <a:ext uri="{FF2B5EF4-FFF2-40B4-BE49-F238E27FC236}">
                  <a16:creationId xmlns:a16="http://schemas.microsoft.com/office/drawing/2014/main" id="{2B4B5326-04AE-403D-BBB4-976C9E285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16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Oval 24">
              <a:extLst>
                <a:ext uri="{FF2B5EF4-FFF2-40B4-BE49-F238E27FC236}">
                  <a16:creationId xmlns:a16="http://schemas.microsoft.com/office/drawing/2014/main" id="{1D62967D-7EE8-410A-B1C6-A31744559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64535" name="AutoShape 25">
              <a:extLst>
                <a:ext uri="{FF2B5EF4-FFF2-40B4-BE49-F238E27FC236}">
                  <a16:creationId xmlns:a16="http://schemas.microsoft.com/office/drawing/2014/main" id="{AED29CB4-BC5B-451B-9FB6-DBBD232E8723}"/>
                </a:ext>
              </a:extLst>
            </p:cNvPr>
            <p:cNvCxnSpPr>
              <a:cxnSpLocks noChangeShapeType="1"/>
              <a:stCxn id="64526" idx="4"/>
              <a:endCxn id="64534" idx="2"/>
            </p:cNvCxnSpPr>
            <p:nvPr/>
          </p:nvCxnSpPr>
          <p:spPr bwMode="auto">
            <a:xfrm rot="16200000" flipH="1">
              <a:off x="3960" y="2232"/>
              <a:ext cx="432" cy="28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6" name="AutoShape 26">
              <a:extLst>
                <a:ext uri="{FF2B5EF4-FFF2-40B4-BE49-F238E27FC236}">
                  <a16:creationId xmlns:a16="http://schemas.microsoft.com/office/drawing/2014/main" id="{622AC587-9184-4770-B454-6DF2BB01D91E}"/>
                </a:ext>
              </a:extLst>
            </p:cNvPr>
            <p:cNvCxnSpPr>
              <a:cxnSpLocks noChangeShapeType="1"/>
              <a:stCxn id="64534" idx="6"/>
              <a:endCxn id="64528" idx="4"/>
            </p:cNvCxnSpPr>
            <p:nvPr/>
          </p:nvCxnSpPr>
          <p:spPr bwMode="auto">
            <a:xfrm flipV="1">
              <a:off x="4416" y="2160"/>
              <a:ext cx="336" cy="4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37" name="Line 27">
              <a:extLst>
                <a:ext uri="{FF2B5EF4-FFF2-40B4-BE49-F238E27FC236}">
                  <a16:creationId xmlns:a16="http://schemas.microsoft.com/office/drawing/2014/main" id="{107DD730-95F8-4097-9BE2-BD6EF0439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8" name="Line 28">
              <a:extLst>
                <a:ext uri="{FF2B5EF4-FFF2-40B4-BE49-F238E27FC236}">
                  <a16:creationId xmlns:a16="http://schemas.microsoft.com/office/drawing/2014/main" id="{C369E5B5-1E81-4C1C-A29D-A65F20845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9" name="Text Box 29">
              <a:extLst>
                <a:ext uri="{FF2B5EF4-FFF2-40B4-BE49-F238E27FC236}">
                  <a16:creationId xmlns:a16="http://schemas.microsoft.com/office/drawing/2014/main" id="{53C796A5-D85A-46E9-A547-EF6F2A558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01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</a:t>
              </a:r>
            </a:p>
          </p:txBody>
        </p:sp>
        <p:sp>
          <p:nvSpPr>
            <p:cNvPr id="64540" name="Text Box 30">
              <a:extLst>
                <a:ext uri="{FF2B5EF4-FFF2-40B4-BE49-F238E27FC236}">
                  <a16:creationId xmlns:a16="http://schemas.microsoft.com/office/drawing/2014/main" id="{ED64541D-51D9-400D-99DB-E746771F5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25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R</a:t>
              </a:r>
            </a:p>
          </p:txBody>
        </p:sp>
      </p:grpSp>
      <p:sp>
        <p:nvSpPr>
          <p:cNvPr id="64541" name="Text Box 31">
            <a:extLst>
              <a:ext uri="{FF2B5EF4-FFF2-40B4-BE49-F238E27FC236}">
                <a16:creationId xmlns:a16="http://schemas.microsoft.com/office/drawing/2014/main" id="{37CFB7D1-893D-468B-B5A1-860316D9D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2909888"/>
            <a:ext cx="287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(Insecure) Real Network </a:t>
            </a:r>
            <a:r>
              <a:rPr lang="en-US" altLang="en-US" b="1"/>
              <a:t>N</a:t>
            </a:r>
          </a:p>
        </p:txBody>
      </p:sp>
      <p:sp>
        <p:nvSpPr>
          <p:cNvPr id="64542" name="Text Box 32">
            <a:extLst>
              <a:ext uri="{FF2B5EF4-FFF2-40B4-BE49-F238E27FC236}">
                <a16:creationId xmlns:a16="http://schemas.microsoft.com/office/drawing/2014/main" id="{B5FD8B1D-BDEC-498A-BCD5-950BBB08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019800"/>
            <a:ext cx="445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To overlay: Secure channel from S to R</a:t>
            </a:r>
          </a:p>
        </p:txBody>
      </p:sp>
      <p:sp>
        <p:nvSpPr>
          <p:cNvPr id="64543" name="Oval 33">
            <a:extLst>
              <a:ext uri="{FF2B5EF4-FFF2-40B4-BE49-F238E27FC236}">
                <a16:creationId xmlns:a16="http://schemas.microsoft.com/office/drawing/2014/main" id="{C25C1569-1958-4281-A527-80B362EC9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4544" name="Oval 34">
            <a:extLst>
              <a:ext uri="{FF2B5EF4-FFF2-40B4-BE49-F238E27FC236}">
                <a16:creationId xmlns:a16="http://schemas.microsoft.com/office/drawing/2014/main" id="{B9342939-A3B6-435D-A04C-1182A79D4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45" name="Oval 35">
            <a:extLst>
              <a:ext uri="{FF2B5EF4-FFF2-40B4-BE49-F238E27FC236}">
                <a16:creationId xmlns:a16="http://schemas.microsoft.com/office/drawing/2014/main" id="{C982375E-E438-41AB-B3FF-71448B5EA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46" name="Oval 36">
            <a:extLst>
              <a:ext uri="{FF2B5EF4-FFF2-40B4-BE49-F238E27FC236}">
                <a16:creationId xmlns:a16="http://schemas.microsoft.com/office/drawing/2014/main" id="{0E07F7DA-5FC7-4153-9E72-1493198B8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47" name="Line 37">
            <a:extLst>
              <a:ext uri="{FF2B5EF4-FFF2-40B4-BE49-F238E27FC236}">
                <a16:creationId xmlns:a16="http://schemas.microsoft.com/office/drawing/2014/main" id="{8EBC8FD7-3B7E-4E70-BAA8-BB24868E6A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648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8" name="Line 38">
            <a:extLst>
              <a:ext uri="{FF2B5EF4-FFF2-40B4-BE49-F238E27FC236}">
                <a16:creationId xmlns:a16="http://schemas.microsoft.com/office/drawing/2014/main" id="{7338BD4B-1C84-4B0A-B028-24B26001F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029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9" name="Line 39">
            <a:extLst>
              <a:ext uri="{FF2B5EF4-FFF2-40B4-BE49-F238E27FC236}">
                <a16:creationId xmlns:a16="http://schemas.microsoft.com/office/drawing/2014/main" id="{A63193AA-72D6-4D24-BB70-6A0E4B116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648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0" name="Line 40">
            <a:extLst>
              <a:ext uri="{FF2B5EF4-FFF2-40B4-BE49-F238E27FC236}">
                <a16:creationId xmlns:a16="http://schemas.microsoft.com/office/drawing/2014/main" id="{E35F85FF-911A-4231-B36C-C64D6E2E91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5029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1" name="Oval 41">
            <a:extLst>
              <a:ext uri="{FF2B5EF4-FFF2-40B4-BE49-F238E27FC236}">
                <a16:creationId xmlns:a16="http://schemas.microsoft.com/office/drawing/2014/main" id="{29AD5C92-BD34-4D19-8D2D-6397EC64B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64552" name="AutoShape 42">
            <a:extLst>
              <a:ext uri="{FF2B5EF4-FFF2-40B4-BE49-F238E27FC236}">
                <a16:creationId xmlns:a16="http://schemas.microsoft.com/office/drawing/2014/main" id="{24EA73D8-77F1-4A6F-8993-45CB39277CDE}"/>
              </a:ext>
            </a:extLst>
          </p:cNvPr>
          <p:cNvCxnSpPr>
            <a:cxnSpLocks noChangeShapeType="1"/>
            <a:stCxn id="64543" idx="4"/>
            <a:endCxn id="64551" idx="2"/>
          </p:cNvCxnSpPr>
          <p:nvPr/>
        </p:nvCxnSpPr>
        <p:spPr bwMode="auto">
          <a:xfrm rot="16200000" flipH="1">
            <a:off x="6057900" y="5143500"/>
            <a:ext cx="6858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53" name="AutoShape 43">
            <a:extLst>
              <a:ext uri="{FF2B5EF4-FFF2-40B4-BE49-F238E27FC236}">
                <a16:creationId xmlns:a16="http://schemas.microsoft.com/office/drawing/2014/main" id="{93753DE0-FDEB-4F98-A92E-4D18B04207D4}"/>
              </a:ext>
            </a:extLst>
          </p:cNvPr>
          <p:cNvCxnSpPr>
            <a:cxnSpLocks noChangeShapeType="1"/>
            <a:stCxn id="64551" idx="6"/>
            <a:endCxn id="64545" idx="4"/>
          </p:cNvCxnSpPr>
          <p:nvPr/>
        </p:nvCxnSpPr>
        <p:spPr bwMode="auto">
          <a:xfrm flipV="1">
            <a:off x="6781800" y="5029200"/>
            <a:ext cx="5334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54" name="Line 44">
            <a:extLst>
              <a:ext uri="{FF2B5EF4-FFF2-40B4-BE49-F238E27FC236}">
                <a16:creationId xmlns:a16="http://schemas.microsoft.com/office/drawing/2014/main" id="{66A1DEF0-B656-4B68-A385-9A9BA0AC5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5" name="Line 45">
            <a:extLst>
              <a:ext uri="{FF2B5EF4-FFF2-40B4-BE49-F238E27FC236}">
                <a16:creationId xmlns:a16="http://schemas.microsoft.com/office/drawing/2014/main" id="{82FEBE4D-A572-438F-98D1-644DAAF6D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6" name="Text Box 46">
            <a:extLst>
              <a:ext uri="{FF2B5EF4-FFF2-40B4-BE49-F238E27FC236}">
                <a16:creationId xmlns:a16="http://schemas.microsoft.com/office/drawing/2014/main" id="{8A48F75E-3888-47DA-913F-82E35B6A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64557" name="Text Box 47">
            <a:extLst>
              <a:ext uri="{FF2B5EF4-FFF2-40B4-BE49-F238E27FC236}">
                <a16:creationId xmlns:a16="http://schemas.microsoft.com/office/drawing/2014/main" id="{1EAECB82-5AD9-487E-88CB-7628D093E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8148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64558" name="AutoShape 48">
            <a:extLst>
              <a:ext uri="{FF2B5EF4-FFF2-40B4-BE49-F238E27FC236}">
                <a16:creationId xmlns:a16="http://schemas.microsoft.com/office/drawing/2014/main" id="{6D8FF96C-E37A-442E-8099-8041364D8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53000"/>
            <a:ext cx="914400" cy="76200"/>
          </a:xfrm>
          <a:prstGeom prst="rightArrow">
            <a:avLst>
              <a:gd name="adj1" fmla="val 50000"/>
              <a:gd name="adj2" fmla="val 30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99"/>
              </a:solidFill>
            </a:endParaRPr>
          </a:p>
        </p:txBody>
      </p:sp>
      <p:sp>
        <p:nvSpPr>
          <p:cNvPr id="64559" name="Text Box 49">
            <a:extLst>
              <a:ext uri="{FF2B5EF4-FFF2-40B4-BE49-F238E27FC236}">
                <a16:creationId xmlns:a16="http://schemas.microsoft.com/office/drawing/2014/main" id="{D262E2E6-1CC8-40AF-9981-5A837CF13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110288"/>
            <a:ext cx="310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Indistinguishability Setting</a:t>
            </a:r>
          </a:p>
        </p:txBody>
      </p:sp>
      <p:sp>
        <p:nvSpPr>
          <p:cNvPr id="64560" name="Text Box 51">
            <a:extLst>
              <a:ext uri="{FF2B5EF4-FFF2-40B4-BE49-F238E27FC236}">
                <a16:creationId xmlns:a16="http://schemas.microsoft.com/office/drawing/2014/main" id="{973EE2A0-7049-43CD-B9C4-4EB60DE9E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91000"/>
            <a:ext cx="266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Secure Virtual System </a:t>
            </a:r>
            <a:r>
              <a:rPr lang="en-US" altLang="en-US" b="1"/>
              <a:t>S</a:t>
            </a:r>
          </a:p>
        </p:txBody>
      </p:sp>
      <p:grpSp>
        <p:nvGrpSpPr>
          <p:cNvPr id="64561" name="Group 49">
            <a:extLst>
              <a:ext uri="{FF2B5EF4-FFF2-40B4-BE49-F238E27FC236}">
                <a16:creationId xmlns:a16="http://schemas.microsoft.com/office/drawing/2014/main" id="{C84EFD91-9477-4450-9049-45AD7064FD23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2967038"/>
            <a:ext cx="2960687" cy="2900362"/>
            <a:chOff x="432" y="1248"/>
            <a:chExt cx="2595" cy="2638"/>
          </a:xfrm>
        </p:grpSpPr>
        <p:sp>
          <p:nvSpPr>
            <p:cNvPr id="64562" name="Oval 50">
              <a:extLst>
                <a:ext uri="{FF2B5EF4-FFF2-40B4-BE49-F238E27FC236}">
                  <a16:creationId xmlns:a16="http://schemas.microsoft.com/office/drawing/2014/main" id="{39AB3B53-6CB7-40F5-BD1C-10D30090B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72"/>
              <a:ext cx="76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Adv A</a:t>
              </a:r>
            </a:p>
          </p:txBody>
        </p:sp>
        <p:sp>
          <p:nvSpPr>
            <p:cNvPr id="64563" name="Oval 51">
              <a:extLst>
                <a:ext uri="{FF2B5EF4-FFF2-40B4-BE49-F238E27FC236}">
                  <a16:creationId xmlns:a16="http://schemas.microsoft.com/office/drawing/2014/main" id="{D9241E70-D0EB-4F94-B225-DDE863E35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956"/>
              <a:ext cx="15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>
                  <a:latin typeface="Verdana" panose="020B0604030504040204" pitchFamily="34" charset="0"/>
                </a:rPr>
                <a:t>Encryption Algo</a:t>
              </a:r>
            </a:p>
            <a:p>
              <a:pPr algn="ctr"/>
              <a:r>
                <a:rPr lang="en-US" altLang="en-US" sz="1200">
                  <a:latin typeface="Verdana" panose="020B0604030504040204" pitchFamily="34" charset="0"/>
                </a:rPr>
                <a:t>(Gen, Enc, Dec)</a:t>
              </a:r>
            </a:p>
          </p:txBody>
        </p:sp>
        <p:sp>
          <p:nvSpPr>
            <p:cNvPr id="64564" name="Line 52">
              <a:extLst>
                <a:ext uri="{FF2B5EF4-FFF2-40B4-BE49-F238E27FC236}">
                  <a16:creationId xmlns:a16="http://schemas.microsoft.com/office/drawing/2014/main" id="{011BA229-CA19-4990-ABA1-68CC26994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0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5" name="Text Box 53">
              <a:extLst>
                <a:ext uri="{FF2B5EF4-FFF2-40B4-BE49-F238E27FC236}">
                  <a16:creationId xmlns:a16="http://schemas.microsoft.com/office/drawing/2014/main" id="{6EFBA312-A94C-4A32-A562-587A0E407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" y="2111"/>
              <a:ext cx="864" cy="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Verdana" panose="020B0604030504040204" pitchFamily="34" charset="0"/>
                </a:rPr>
                <a:t>m</a:t>
              </a:r>
              <a:r>
                <a:rPr lang="en-US" altLang="en-US" baseline="-25000">
                  <a:latin typeface="Verdana" panose="020B0604030504040204" pitchFamily="34" charset="0"/>
                </a:rPr>
                <a:t>0</a:t>
              </a:r>
              <a:r>
                <a:rPr lang="en-US" altLang="en-US">
                  <a:latin typeface="Verdana" panose="020B0604030504040204" pitchFamily="34" charset="0"/>
                </a:rPr>
                <a:t>, m</a:t>
              </a:r>
              <a:r>
                <a:rPr lang="en-US" altLang="en-US" baseline="-25000">
                  <a:latin typeface="Verdana" panose="020B0604030504040204" pitchFamily="34" charset="0"/>
                </a:rPr>
                <a:t>1</a:t>
              </a:r>
              <a:endParaRPr lang="en-US" altLang="en-US" sz="1400" baseline="-25000">
                <a:latin typeface="Verdana" panose="020B0604030504040204" pitchFamily="34" charset="0"/>
              </a:endParaRPr>
            </a:p>
            <a:p>
              <a:r>
                <a:rPr lang="en-US" altLang="en-US" sz="1400">
                  <a:latin typeface="Verdana" panose="020B0604030504040204" pitchFamily="34" charset="0"/>
                </a:rPr>
                <a:t>Same</a:t>
              </a:r>
            </a:p>
            <a:p>
              <a:r>
                <a:rPr lang="en-US" altLang="en-US" sz="1400">
                  <a:latin typeface="Verdana" panose="020B0604030504040204" pitchFamily="34" charset="0"/>
                </a:rPr>
                <a:t>length</a:t>
              </a:r>
            </a:p>
          </p:txBody>
        </p:sp>
        <p:sp>
          <p:nvSpPr>
            <p:cNvPr id="64566" name="Line 54">
              <a:extLst>
                <a:ext uri="{FF2B5EF4-FFF2-40B4-BE49-F238E27FC236}">
                  <a16:creationId xmlns:a16="http://schemas.microsoft.com/office/drawing/2014/main" id="{128A15CF-9F8D-402E-B045-3084E280A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5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7" name="Text Box 55">
              <a:extLst>
                <a:ext uri="{FF2B5EF4-FFF2-40B4-BE49-F238E27FC236}">
                  <a16:creationId xmlns:a16="http://schemas.microsoft.com/office/drawing/2014/main" id="{B98A1D1A-2420-4CB6-B5D0-B020024B8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1248"/>
              <a:ext cx="37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Verdana" panose="020B0604030504040204" pitchFamily="34" charset="0"/>
                </a:rPr>
                <a:t>1</a:t>
              </a:r>
              <a:r>
                <a:rPr lang="en-US" altLang="en-US" baseline="30000">
                  <a:latin typeface="Verdana" panose="020B0604030504040204" pitchFamily="34" charset="0"/>
                </a:rPr>
                <a:t>n</a:t>
              </a:r>
            </a:p>
          </p:txBody>
        </p:sp>
        <p:sp>
          <p:nvSpPr>
            <p:cNvPr id="64568" name="Text Box 56">
              <a:extLst>
                <a:ext uri="{FF2B5EF4-FFF2-40B4-BE49-F238E27FC236}">
                  <a16:creationId xmlns:a16="http://schemas.microsoft.com/office/drawing/2014/main" id="{DCB0D28F-F111-4EF4-AC07-556DA11D4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" y="2916"/>
              <a:ext cx="37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Verdana" panose="020B0604030504040204" pitchFamily="34" charset="0"/>
                </a:rPr>
                <a:t>1</a:t>
              </a:r>
              <a:r>
                <a:rPr lang="en-US" altLang="en-US" baseline="30000">
                  <a:latin typeface="Verdana" panose="020B0604030504040204" pitchFamily="34" charset="0"/>
                </a:rPr>
                <a:t>n</a:t>
              </a:r>
            </a:p>
          </p:txBody>
        </p:sp>
        <p:sp>
          <p:nvSpPr>
            <p:cNvPr id="64569" name="Line 57">
              <a:extLst>
                <a:ext uri="{FF2B5EF4-FFF2-40B4-BE49-F238E27FC236}">
                  <a16:creationId xmlns:a16="http://schemas.microsoft.com/office/drawing/2014/main" id="{C32CE0F5-0484-4848-8A01-85EB68FE5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1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0" name="Text Box 58">
              <a:extLst>
                <a:ext uri="{FF2B5EF4-FFF2-40B4-BE49-F238E27FC236}">
                  <a16:creationId xmlns:a16="http://schemas.microsoft.com/office/drawing/2014/main" id="{19F62522-F2B5-4DBE-A4E1-D515A7A20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358"/>
              <a:ext cx="205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Verdana" panose="020B0604030504040204" pitchFamily="34" charset="0"/>
                </a:rPr>
                <a:t>k = Gen(1</a:t>
              </a:r>
              <a:r>
                <a:rPr lang="en-US" altLang="en-US" sz="1600" baseline="30000">
                  <a:latin typeface="Verdana" panose="020B0604030504040204" pitchFamily="34" charset="0"/>
                </a:rPr>
                <a:t>n</a:t>
              </a:r>
              <a:r>
                <a:rPr lang="en-US" altLang="en-US" sz="1600">
                  <a:latin typeface="Verdana" panose="020B0604030504040204" pitchFamily="34" charset="0"/>
                </a:rPr>
                <a:t>)</a:t>
              </a:r>
            </a:p>
            <a:p>
              <a:r>
                <a:rPr lang="en-US" altLang="en-US" sz="1600">
                  <a:latin typeface="Verdana" panose="020B0604030504040204" pitchFamily="34" charset="0"/>
                </a:rPr>
                <a:t>b (random) in {0,1} </a:t>
              </a:r>
            </a:p>
          </p:txBody>
        </p:sp>
        <p:sp>
          <p:nvSpPr>
            <p:cNvPr id="64571" name="Line 59">
              <a:extLst>
                <a:ext uri="{FF2B5EF4-FFF2-40B4-BE49-F238E27FC236}">
                  <a16:creationId xmlns:a16="http://schemas.microsoft.com/office/drawing/2014/main" id="{D0D155E2-61BE-4A81-8189-D6C4E74A8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70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2" name="Text Box 60">
              <a:extLst>
                <a:ext uri="{FF2B5EF4-FFF2-40B4-BE49-F238E27FC236}">
                  <a16:creationId xmlns:a16="http://schemas.microsoft.com/office/drawing/2014/main" id="{8C708490-FCDB-4951-92A6-C51F8CF72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2111"/>
              <a:ext cx="1397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Verdana" panose="020B0604030504040204" pitchFamily="34" charset="0"/>
                </a:rPr>
                <a:t>c=Enc</a:t>
              </a:r>
              <a:r>
                <a:rPr lang="en-US" altLang="en-US" baseline="-25000">
                  <a:latin typeface="Verdana" panose="020B0604030504040204" pitchFamily="34" charset="0"/>
                </a:rPr>
                <a:t>k</a:t>
              </a:r>
              <a:r>
                <a:rPr lang="en-US" altLang="en-US">
                  <a:latin typeface="Verdana" panose="020B0604030504040204" pitchFamily="34" charset="0"/>
                </a:rPr>
                <a:t>(m</a:t>
              </a:r>
              <a:r>
                <a:rPr lang="en-US" altLang="en-US" baseline="-25000">
                  <a:latin typeface="Verdana" panose="020B0604030504040204" pitchFamily="34" charset="0"/>
                </a:rPr>
                <a:t>b</a:t>
              </a:r>
              <a:r>
                <a:rPr lang="en-US" altLang="en-US">
                  <a:latin typeface="Verdana" panose="020B0604030504040204" pitchFamily="34" charset="0"/>
                </a:rPr>
                <a:t>) </a:t>
              </a:r>
            </a:p>
          </p:txBody>
        </p:sp>
        <p:sp>
          <p:nvSpPr>
            <p:cNvPr id="64573" name="Line 61">
              <a:extLst>
                <a:ext uri="{FF2B5EF4-FFF2-40B4-BE49-F238E27FC236}">
                  <a16:creationId xmlns:a16="http://schemas.microsoft.com/office/drawing/2014/main" id="{65D730D9-14B4-4826-934B-68218C6424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5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4" name="Text Box 62">
              <a:extLst>
                <a:ext uri="{FF2B5EF4-FFF2-40B4-BE49-F238E27FC236}">
                  <a16:creationId xmlns:a16="http://schemas.microsoft.com/office/drawing/2014/main" id="{6E69D6CC-8253-4BB8-A4E1-77D187E57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92"/>
              <a:ext cx="67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Verdana" panose="020B0604030504040204" pitchFamily="34" charset="0"/>
                </a:rPr>
                <a:t>b</a:t>
              </a:r>
              <a:r>
                <a:rPr lang="en-US" altLang="en-US" baseline="-25000">
                  <a:latin typeface="Verdana" panose="020B0604030504040204" pitchFamily="34" charset="0"/>
                </a:rPr>
                <a:t>guess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3158A42E-F703-4323-9509-37F081ACE0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7467600" cy="1447800"/>
          </a:xfrm>
        </p:spPr>
        <p:txBody>
          <a:bodyPr anchor="b"/>
          <a:lstStyle/>
          <a:p>
            <a:r>
              <a:rPr lang="en-US" altLang="en-US" sz="4800">
                <a:solidFill>
                  <a:srgbClr val="000099"/>
                </a:solidFill>
              </a:rPr>
              <a:t>Example 2: </a:t>
            </a:r>
            <a:r>
              <a:rPr lang="en-US" altLang="en-US">
                <a:solidFill>
                  <a:srgbClr val="000099"/>
                </a:solidFill>
              </a:rPr>
              <a:t>Broadcast Channel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324F3B7-D252-4C17-AEA2-D7F749AB4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8610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tx2"/>
                </a:solidFill>
              </a:rPr>
              <a:t>Traditionally – achieving </a:t>
            </a:r>
            <a:r>
              <a:rPr lang="en-US" altLang="en-US" sz="2000">
                <a:solidFill>
                  <a:srgbClr val="000099"/>
                </a:solidFill>
              </a:rPr>
              <a:t>broadcast</a:t>
            </a:r>
            <a:r>
              <a:rPr lang="en-US" altLang="en-US" sz="2000">
                <a:solidFill>
                  <a:schemeClr val="tx2"/>
                </a:solidFill>
              </a:rPr>
              <a:t> communication over a point-to-point network </a:t>
            </a:r>
            <a:r>
              <a:rPr lang="en-US" altLang="en-US" sz="2000" b="1">
                <a:solidFill>
                  <a:schemeClr val="tx2"/>
                </a:solidFill>
              </a:rPr>
              <a:t>N</a:t>
            </a:r>
            <a:r>
              <a:rPr lang="en-US" altLang="en-US" sz="2000">
                <a:solidFill>
                  <a:schemeClr val="tx2"/>
                </a:solidFill>
              </a:rPr>
              <a:t>.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tx2"/>
                </a:solidFill>
              </a:rPr>
              <a:t>In our context – overlaying a virtual broadcast channel over </a:t>
            </a:r>
            <a:r>
              <a:rPr lang="en-US" altLang="en-US" sz="2000" b="1">
                <a:solidFill>
                  <a:schemeClr val="tx2"/>
                </a:solidFill>
              </a:rPr>
              <a:t>N</a:t>
            </a:r>
            <a:r>
              <a:rPr lang="en-US" altLang="en-US" sz="2000">
                <a:solidFill>
                  <a:schemeClr val="tx2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/>
              <a:t>Simulating broadcast channel is substantially harder in the presence of active faults</a:t>
            </a:r>
            <a:endParaRPr lang="en-US" altLang="en-US" sz="2000">
              <a:solidFill>
                <a:schemeClr val="tx2"/>
              </a:solidFill>
            </a:endParaRPr>
          </a:p>
        </p:txBody>
      </p:sp>
      <p:grpSp>
        <p:nvGrpSpPr>
          <p:cNvPr id="66564" name="Group 8">
            <a:extLst>
              <a:ext uri="{FF2B5EF4-FFF2-40B4-BE49-F238E27FC236}">
                <a16:creationId xmlns:a16="http://schemas.microsoft.com/office/drawing/2014/main" id="{8C577C5D-DF78-488E-8596-3E847161A7D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581400"/>
            <a:ext cx="2025650" cy="1219200"/>
            <a:chOff x="3744" y="1872"/>
            <a:chExt cx="1276" cy="768"/>
          </a:xfrm>
        </p:grpSpPr>
        <p:sp>
          <p:nvSpPr>
            <p:cNvPr id="66565" name="Oval 9">
              <a:extLst>
                <a:ext uri="{FF2B5EF4-FFF2-40B4-BE49-F238E27FC236}">
                  <a16:creationId xmlns:a16="http://schemas.microsoft.com/office/drawing/2014/main" id="{2F48316D-776A-41E5-9B74-78494D4FD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6566" name="Oval 10">
              <a:extLst>
                <a:ext uri="{FF2B5EF4-FFF2-40B4-BE49-F238E27FC236}">
                  <a16:creationId xmlns:a16="http://schemas.microsoft.com/office/drawing/2014/main" id="{018E3D97-F461-426F-84E1-0CA0FC9F1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67" name="Oval 11">
              <a:extLst>
                <a:ext uri="{FF2B5EF4-FFF2-40B4-BE49-F238E27FC236}">
                  <a16:creationId xmlns:a16="http://schemas.microsoft.com/office/drawing/2014/main" id="{30E38ED6-469C-41B5-B7DA-4C76CCACF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68" name="Oval 12">
              <a:extLst>
                <a:ext uri="{FF2B5EF4-FFF2-40B4-BE49-F238E27FC236}">
                  <a16:creationId xmlns:a16="http://schemas.microsoft.com/office/drawing/2014/main" id="{8D2B6E28-FB86-4F56-90C7-BF28E4B4C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69" name="Line 13">
              <a:extLst>
                <a:ext uri="{FF2B5EF4-FFF2-40B4-BE49-F238E27FC236}">
                  <a16:creationId xmlns:a16="http://schemas.microsoft.com/office/drawing/2014/main" id="{A16FC42D-3613-4714-96EB-2EA86EF18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92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0" name="Line 14">
              <a:extLst>
                <a:ext uri="{FF2B5EF4-FFF2-40B4-BE49-F238E27FC236}">
                  <a16:creationId xmlns:a16="http://schemas.microsoft.com/office/drawing/2014/main" id="{4E6BC59E-0A8F-4165-AD52-76F9F6F25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6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1" name="Line 15">
              <a:extLst>
                <a:ext uri="{FF2B5EF4-FFF2-40B4-BE49-F238E27FC236}">
                  <a16:creationId xmlns:a16="http://schemas.microsoft.com/office/drawing/2014/main" id="{1AED11A3-F523-485A-95BC-797256366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92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2" name="Line 16">
              <a:extLst>
                <a:ext uri="{FF2B5EF4-FFF2-40B4-BE49-F238E27FC236}">
                  <a16:creationId xmlns:a16="http://schemas.microsoft.com/office/drawing/2014/main" id="{6C5200D0-0A3B-44C1-B7A6-6E9A00050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16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3" name="Oval 17">
              <a:extLst>
                <a:ext uri="{FF2B5EF4-FFF2-40B4-BE49-F238E27FC236}">
                  <a16:creationId xmlns:a16="http://schemas.microsoft.com/office/drawing/2014/main" id="{0A3F71A8-5644-4B68-864D-7584D01E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66574" name="AutoShape 18">
              <a:extLst>
                <a:ext uri="{FF2B5EF4-FFF2-40B4-BE49-F238E27FC236}">
                  <a16:creationId xmlns:a16="http://schemas.microsoft.com/office/drawing/2014/main" id="{92E31879-0CB1-4ED1-A925-9103740CCA6A}"/>
                </a:ext>
              </a:extLst>
            </p:cNvPr>
            <p:cNvCxnSpPr>
              <a:cxnSpLocks noChangeShapeType="1"/>
              <a:stCxn id="66565" idx="4"/>
              <a:endCxn id="66573" idx="2"/>
            </p:cNvCxnSpPr>
            <p:nvPr/>
          </p:nvCxnSpPr>
          <p:spPr bwMode="auto">
            <a:xfrm rot="16200000" flipH="1">
              <a:off x="3960" y="2232"/>
              <a:ext cx="432" cy="28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575" name="AutoShape 19">
              <a:extLst>
                <a:ext uri="{FF2B5EF4-FFF2-40B4-BE49-F238E27FC236}">
                  <a16:creationId xmlns:a16="http://schemas.microsoft.com/office/drawing/2014/main" id="{B4EE7540-E1D4-42C9-AF59-6F48F3728BD2}"/>
                </a:ext>
              </a:extLst>
            </p:cNvPr>
            <p:cNvCxnSpPr>
              <a:cxnSpLocks noChangeShapeType="1"/>
              <a:stCxn id="66573" idx="6"/>
              <a:endCxn id="66567" idx="4"/>
            </p:cNvCxnSpPr>
            <p:nvPr/>
          </p:nvCxnSpPr>
          <p:spPr bwMode="auto">
            <a:xfrm flipV="1">
              <a:off x="4416" y="2160"/>
              <a:ext cx="336" cy="4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576" name="Line 20">
              <a:extLst>
                <a:ext uri="{FF2B5EF4-FFF2-40B4-BE49-F238E27FC236}">
                  <a16:creationId xmlns:a16="http://schemas.microsoft.com/office/drawing/2014/main" id="{CEB61B3F-E2E7-4936-B41A-1D8B74FDB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21">
              <a:extLst>
                <a:ext uri="{FF2B5EF4-FFF2-40B4-BE49-F238E27FC236}">
                  <a16:creationId xmlns:a16="http://schemas.microsoft.com/office/drawing/2014/main" id="{E0C4C38E-B659-42D8-8754-C5752E6CD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Text Box 22">
              <a:extLst>
                <a:ext uri="{FF2B5EF4-FFF2-40B4-BE49-F238E27FC236}">
                  <a16:creationId xmlns:a16="http://schemas.microsoft.com/office/drawing/2014/main" id="{A1B8DDBB-ABB6-4B27-B440-8F94EA860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01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</a:t>
              </a:r>
            </a:p>
          </p:txBody>
        </p:sp>
        <p:sp>
          <p:nvSpPr>
            <p:cNvPr id="66579" name="Text Box 23">
              <a:extLst>
                <a:ext uri="{FF2B5EF4-FFF2-40B4-BE49-F238E27FC236}">
                  <a16:creationId xmlns:a16="http://schemas.microsoft.com/office/drawing/2014/main" id="{D2398C1E-8C0A-4F99-AA8F-ED9D2A0A0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25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R</a:t>
              </a:r>
            </a:p>
          </p:txBody>
        </p:sp>
      </p:grpSp>
      <p:grpSp>
        <p:nvGrpSpPr>
          <p:cNvPr id="66580" name="Group 24">
            <a:extLst>
              <a:ext uri="{FF2B5EF4-FFF2-40B4-BE49-F238E27FC236}">
                <a16:creationId xmlns:a16="http://schemas.microsoft.com/office/drawing/2014/main" id="{2808FD7C-347F-4F27-957E-80F4C267419A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581400"/>
            <a:ext cx="2025650" cy="1219200"/>
            <a:chOff x="3744" y="1872"/>
            <a:chExt cx="1276" cy="768"/>
          </a:xfrm>
        </p:grpSpPr>
        <p:sp>
          <p:nvSpPr>
            <p:cNvPr id="66581" name="Oval 25">
              <a:extLst>
                <a:ext uri="{FF2B5EF4-FFF2-40B4-BE49-F238E27FC236}">
                  <a16:creationId xmlns:a16="http://schemas.microsoft.com/office/drawing/2014/main" id="{6B9471F8-7D37-45F3-98E3-8B751BA3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6582" name="Oval 26">
              <a:extLst>
                <a:ext uri="{FF2B5EF4-FFF2-40B4-BE49-F238E27FC236}">
                  <a16:creationId xmlns:a16="http://schemas.microsoft.com/office/drawing/2014/main" id="{E3537691-D9AC-44CC-A654-AF1C3869A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83" name="Oval 27">
              <a:extLst>
                <a:ext uri="{FF2B5EF4-FFF2-40B4-BE49-F238E27FC236}">
                  <a16:creationId xmlns:a16="http://schemas.microsoft.com/office/drawing/2014/main" id="{2065ED36-5B18-458B-BAA1-09A48AC56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84" name="Oval 28">
              <a:extLst>
                <a:ext uri="{FF2B5EF4-FFF2-40B4-BE49-F238E27FC236}">
                  <a16:creationId xmlns:a16="http://schemas.microsoft.com/office/drawing/2014/main" id="{25BCFEDC-7D59-405B-A809-FDBF67CCC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85" name="Line 29">
              <a:extLst>
                <a:ext uri="{FF2B5EF4-FFF2-40B4-BE49-F238E27FC236}">
                  <a16:creationId xmlns:a16="http://schemas.microsoft.com/office/drawing/2014/main" id="{D31858CB-D2DD-4BE7-9877-13EEE27AB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92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6" name="Line 30">
              <a:extLst>
                <a:ext uri="{FF2B5EF4-FFF2-40B4-BE49-F238E27FC236}">
                  <a16:creationId xmlns:a16="http://schemas.microsoft.com/office/drawing/2014/main" id="{D4B3EB89-5FF5-4B12-92EC-02A929B3A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6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7" name="Line 31">
              <a:extLst>
                <a:ext uri="{FF2B5EF4-FFF2-40B4-BE49-F238E27FC236}">
                  <a16:creationId xmlns:a16="http://schemas.microsoft.com/office/drawing/2014/main" id="{806A3AB1-8FB6-47D5-8EB5-7416D6038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92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8" name="Line 32">
              <a:extLst>
                <a:ext uri="{FF2B5EF4-FFF2-40B4-BE49-F238E27FC236}">
                  <a16:creationId xmlns:a16="http://schemas.microsoft.com/office/drawing/2014/main" id="{70D7A4E2-246E-4F08-B31E-19CA3255C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16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9" name="Oval 33">
              <a:extLst>
                <a:ext uri="{FF2B5EF4-FFF2-40B4-BE49-F238E27FC236}">
                  <a16:creationId xmlns:a16="http://schemas.microsoft.com/office/drawing/2014/main" id="{9C3A96E5-8AA7-4FEB-AECF-10D07C9D7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66590" name="AutoShape 34">
              <a:extLst>
                <a:ext uri="{FF2B5EF4-FFF2-40B4-BE49-F238E27FC236}">
                  <a16:creationId xmlns:a16="http://schemas.microsoft.com/office/drawing/2014/main" id="{AF71FF45-9F81-4B7D-9A69-112B72391469}"/>
                </a:ext>
              </a:extLst>
            </p:cNvPr>
            <p:cNvCxnSpPr>
              <a:cxnSpLocks noChangeShapeType="1"/>
              <a:stCxn id="66581" idx="4"/>
              <a:endCxn id="66589" idx="2"/>
            </p:cNvCxnSpPr>
            <p:nvPr/>
          </p:nvCxnSpPr>
          <p:spPr bwMode="auto">
            <a:xfrm rot="16200000" flipH="1">
              <a:off x="3960" y="2232"/>
              <a:ext cx="432" cy="28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591" name="AutoShape 35">
              <a:extLst>
                <a:ext uri="{FF2B5EF4-FFF2-40B4-BE49-F238E27FC236}">
                  <a16:creationId xmlns:a16="http://schemas.microsoft.com/office/drawing/2014/main" id="{23EBF6B9-46C6-4487-9927-DDD871A6C14C}"/>
                </a:ext>
              </a:extLst>
            </p:cNvPr>
            <p:cNvCxnSpPr>
              <a:cxnSpLocks noChangeShapeType="1"/>
              <a:stCxn id="66589" idx="6"/>
              <a:endCxn id="66583" idx="4"/>
            </p:cNvCxnSpPr>
            <p:nvPr/>
          </p:nvCxnSpPr>
          <p:spPr bwMode="auto">
            <a:xfrm flipV="1">
              <a:off x="4416" y="2160"/>
              <a:ext cx="336" cy="4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592" name="Line 36">
              <a:extLst>
                <a:ext uri="{FF2B5EF4-FFF2-40B4-BE49-F238E27FC236}">
                  <a16:creationId xmlns:a16="http://schemas.microsoft.com/office/drawing/2014/main" id="{B9F82AAD-831B-46D8-9B52-D3C4E1CF0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3" name="Line 37">
              <a:extLst>
                <a:ext uri="{FF2B5EF4-FFF2-40B4-BE49-F238E27FC236}">
                  <a16:creationId xmlns:a16="http://schemas.microsoft.com/office/drawing/2014/main" id="{B8259987-C99B-4F7E-B3B0-383611378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4" name="Text Box 38">
              <a:extLst>
                <a:ext uri="{FF2B5EF4-FFF2-40B4-BE49-F238E27FC236}">
                  <a16:creationId xmlns:a16="http://schemas.microsoft.com/office/drawing/2014/main" id="{89E2511F-3477-43B6-9238-33E30DE42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01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</a:t>
              </a:r>
            </a:p>
          </p:txBody>
        </p:sp>
        <p:sp>
          <p:nvSpPr>
            <p:cNvPr id="66595" name="Text Box 39">
              <a:extLst>
                <a:ext uri="{FF2B5EF4-FFF2-40B4-BE49-F238E27FC236}">
                  <a16:creationId xmlns:a16="http://schemas.microsoft.com/office/drawing/2014/main" id="{52DE75A1-83E1-42FC-B5EC-F9B3B6FD8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25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R</a:t>
              </a:r>
            </a:p>
          </p:txBody>
        </p:sp>
      </p:grpSp>
      <p:sp>
        <p:nvSpPr>
          <p:cNvPr id="66596" name="Text Box 40">
            <a:extLst>
              <a:ext uri="{FF2B5EF4-FFF2-40B4-BE49-F238E27FC236}">
                <a16:creationId xmlns:a16="http://schemas.microsoft.com/office/drawing/2014/main" id="{D47E29D6-1044-444D-B3E3-E5131BEC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48288"/>
            <a:ext cx="155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Real Network</a:t>
            </a:r>
          </a:p>
        </p:txBody>
      </p:sp>
      <p:sp>
        <p:nvSpPr>
          <p:cNvPr id="66597" name="Text Box 41">
            <a:extLst>
              <a:ext uri="{FF2B5EF4-FFF2-40B4-BE49-F238E27FC236}">
                <a16:creationId xmlns:a16="http://schemas.microsoft.com/office/drawing/2014/main" id="{61E4180A-3C9A-497B-BA4F-E1A3F7C3A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3550" y="5334000"/>
            <a:ext cx="455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To overlay: Broadcast channel from S to all</a:t>
            </a:r>
          </a:p>
        </p:txBody>
      </p:sp>
      <p:sp>
        <p:nvSpPr>
          <p:cNvPr id="66598" name="Sound">
            <a:extLst>
              <a:ext uri="{FF2B5EF4-FFF2-40B4-BE49-F238E27FC236}">
                <a16:creationId xmlns:a16="http://schemas.microsoft.com/office/drawing/2014/main" id="{4541F0F6-F178-451C-8EF6-8CBC437AE2C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943600" y="3810000"/>
            <a:ext cx="523875" cy="381000"/>
          </a:xfrm>
          <a:custGeom>
            <a:avLst/>
            <a:gdLst>
              <a:gd name="T0" fmla="*/ 6567016 w 21600"/>
              <a:gd name="T1" fmla="*/ 6583204 h 21600"/>
              <a:gd name="T2" fmla="*/ 6567016 w 21600"/>
              <a:gd name="T3" fmla="*/ 0 h 21600"/>
              <a:gd name="T4" fmla="*/ 0 w 21600"/>
              <a:gd name="T5" fmla="*/ 3360208 h 21600"/>
              <a:gd name="T6" fmla="*/ 12705788 w 21600"/>
              <a:gd name="T7" fmla="*/ 33602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761 w 21600"/>
              <a:gd name="T13" fmla="*/ 22454 h 21600"/>
              <a:gd name="T14" fmla="*/ 21069 w 21600"/>
              <a:gd name="T15" fmla="*/ 28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6599" name="Text Box 46">
            <a:extLst>
              <a:ext uri="{FF2B5EF4-FFF2-40B4-BE49-F238E27FC236}">
                <a16:creationId xmlns:a16="http://schemas.microsoft.com/office/drawing/2014/main" id="{0E9B8C49-5C9D-4EF8-A14A-35BE1F232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6132513"/>
            <a:ext cx="864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Note: The failure model may vary in different settings like it did in examples A and 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1" ma:contentTypeDescription="Create a new document." ma:contentTypeScope="" ma:versionID="0e4525a78203c898d86207c6306d1ce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6433f4b494a130cd3bacee247fd0494a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  <SharedWithUsers xmlns="7498ef00-a751-4e43-9bcd-4f3dac93fd8f">
      <UserInfo>
        <DisplayName>Ananya Amancherla</DisplayName>
        <AccountId>273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6795E2D-58E2-4E65-B912-5025E3C21EBC}"/>
</file>

<file path=customXml/itemProps2.xml><?xml version="1.0" encoding="utf-8"?>
<ds:datastoreItem xmlns:ds="http://schemas.openxmlformats.org/officeDocument/2006/customXml" ds:itemID="{CABD18C6-0EAB-4E13-8EE2-31B36DAA20C2}"/>
</file>

<file path=customXml/itemProps3.xml><?xml version="1.0" encoding="utf-8"?>
<ds:datastoreItem xmlns:ds="http://schemas.openxmlformats.org/officeDocument/2006/customXml" ds:itemID="{9DCA4071-8B36-4A52-9083-400EFCACD3F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983</Words>
  <Application>Microsoft Office PowerPoint</Application>
  <PresentationFormat>On-screen Show (4:3)</PresentationFormat>
  <Paragraphs>129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Verdana</vt:lpstr>
      <vt:lpstr>Wingdings</vt:lpstr>
      <vt:lpstr>Default Design</vt:lpstr>
      <vt:lpstr>Secure Multiparty Computation (SMC)</vt:lpstr>
      <vt:lpstr>REVIEW</vt:lpstr>
      <vt:lpstr>SMC: General Objective</vt:lpstr>
      <vt:lpstr>Defining Security</vt:lpstr>
      <vt:lpstr>“Quantifying” Security</vt:lpstr>
      <vt:lpstr>Popular Security “Quantifiers”</vt:lpstr>
      <vt:lpstr>SMC is General!</vt:lpstr>
      <vt:lpstr>Example 1: Secure Channel</vt:lpstr>
      <vt:lpstr>Example 2: Broadcast Channel</vt:lpstr>
      <vt:lpstr>Example 3: Privacy Preserving Statistics (say, computing mean)</vt:lpstr>
      <vt:lpstr>Simulating Secure Nodes: Basic Idea</vt:lpstr>
      <vt:lpstr>Secret Sharing  (SEND/RECEIVE)</vt:lpstr>
      <vt:lpstr>t-Secret Sharing</vt:lpstr>
      <vt:lpstr>Computing in Secret-Shared Domain</vt:lpstr>
      <vt:lpstr>Input Initialization</vt:lpstr>
      <vt:lpstr>Secure Addition Protocol</vt:lpstr>
      <vt:lpstr>Secure Multiplication Protocol</vt:lpstr>
      <vt:lpstr>Degree Reduction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lastModifiedBy>Srinathan K</cp:lastModifiedBy>
  <cp:revision>13</cp:revision>
  <cp:lastPrinted>1601-01-01T00:00:00Z</cp:lastPrinted>
  <dcterms:created xsi:type="dcterms:W3CDTF">1601-01-01T00:00:00Z</dcterms:created>
  <dcterms:modified xsi:type="dcterms:W3CDTF">2022-03-16T04:47:52Z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</Properties>
</file>