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5"/>
  </p:notesMasterIdLst>
  <p:sldIdLst>
    <p:sldId id="256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32" r:id="rId13"/>
    <p:sldId id="333" r:id="rId14"/>
    <p:sldId id="324" r:id="rId15"/>
    <p:sldId id="334" r:id="rId16"/>
    <p:sldId id="335" r:id="rId17"/>
    <p:sldId id="328" r:id="rId18"/>
    <p:sldId id="329" r:id="rId19"/>
    <p:sldId id="305" r:id="rId20"/>
    <p:sldId id="307" r:id="rId21"/>
    <p:sldId id="309" r:id="rId22"/>
    <p:sldId id="308" r:id="rId23"/>
    <p:sldId id="310" r:id="rId24"/>
    <p:sldId id="311" r:id="rId25"/>
    <p:sldId id="330" r:id="rId26"/>
    <p:sldId id="331" r:id="rId27"/>
    <p:sldId id="336" r:id="rId28"/>
    <p:sldId id="337" r:id="rId29"/>
    <p:sldId id="346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7" r:id="rId38"/>
    <p:sldId id="345" r:id="rId39"/>
    <p:sldId id="348" r:id="rId40"/>
    <p:sldId id="349" r:id="rId41"/>
    <p:sldId id="350" r:id="rId42"/>
    <p:sldId id="351" r:id="rId43"/>
    <p:sldId id="29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A2195F-984E-4F3E-A57C-14D92FBB2406}" v="1" dt="2022-04-10T00:47:51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4624" autoAdjust="0"/>
  </p:normalViewPr>
  <p:slideViewPr>
    <p:cSldViewPr>
      <p:cViewPr varScale="1">
        <p:scale>
          <a:sx n="86" d="100"/>
          <a:sy n="86" d="100"/>
        </p:scale>
        <p:origin x="1349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7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Gupta" userId="S::kshitij.g@students.iiit.ac.in::322ce96f-343f-40ad-a884-4ef431b89829" providerId="AD" clId="Web-{D3A2195F-984E-4F3E-A57C-14D92FBB2406}"/>
    <pc:docChg chg="modSld">
      <pc:chgData name="Kshitij Gupta" userId="S::kshitij.g@students.iiit.ac.in::322ce96f-343f-40ad-a884-4ef431b89829" providerId="AD" clId="Web-{D3A2195F-984E-4F3E-A57C-14D92FBB2406}" dt="2022-04-10T00:47:51.385" v="0" actId="1076"/>
      <pc:docMkLst>
        <pc:docMk/>
      </pc:docMkLst>
      <pc:sldChg chg="modSp">
        <pc:chgData name="Kshitij Gupta" userId="S::kshitij.g@students.iiit.ac.in::322ce96f-343f-40ad-a884-4ef431b89829" providerId="AD" clId="Web-{D3A2195F-984E-4F3E-A57C-14D92FBB2406}" dt="2022-04-10T00:47:51.385" v="0" actId="1076"/>
        <pc:sldMkLst>
          <pc:docMk/>
          <pc:sldMk cId="0" sldId="315"/>
        </pc:sldMkLst>
        <pc:picChg chg="mod">
          <ac:chgData name="Kshitij Gupta" userId="S::kshitij.g@students.iiit.ac.in::322ce96f-343f-40ad-a884-4ef431b89829" providerId="AD" clId="Web-{D3A2195F-984E-4F3E-A57C-14D92FBB2406}" dt="2022-04-10T00:47:51.385" v="0" actId="1076"/>
          <ac:picMkLst>
            <pc:docMk/>
            <pc:sldMk cId="0" sldId="315"/>
            <ac:picMk id="71684" creationId="{0900F7CA-6F6B-4491-8E37-C61E3E5002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C4C750-AC97-4607-B136-E3E0C4E0C1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EBAFB-9D50-4243-8FD3-CAA5E27B15F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86E65C-FD3B-4CB5-8296-907D407F14D5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5DDC26C-40DD-4CF2-8132-27EB9AFFAC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69733D-54BD-448A-9585-1F3BE7F6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E972A-9C32-487A-89AD-34D6351B44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A849F-7F13-491F-A120-E4162B872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F3F835E-C314-4F3F-A9F6-457800E9C3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5BB1D97A-92A7-4DE5-AF41-7862E20F34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DF81295F-701A-43F2-AF66-E41E6718AB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49EEA787-8159-43C4-9728-EDC2F50B7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5F390A0-AB3D-438E-8669-281E28B7CAAA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6609E570-1B9C-48E1-BF76-2E11BC2C2A5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017FD31-33F6-4C5B-9CA1-0AAD17D3926A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DFAEECFD-C84C-4F4A-8B07-898ABC930E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BF6A401-598B-4D0E-9E51-7B8A823EE0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28BC7A92-36B6-4D30-8392-4A2FC1170C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89D2F3C-30B4-4ADD-B73F-13825AA24603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3E436C88-168C-43C1-92BD-9D61B35D0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19800F7-E011-42AC-ADEA-9214331AF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8D0CE4B-D686-40A0-9C71-DBDE03929ABB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0640F6-3C0B-4C89-B2C1-79B0207C5F2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69D8C469-DDD7-4B38-BE8E-AFE1CC50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BD3F0A-47E6-486B-AD42-A8284782F0A2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99D5D019-5905-4CEA-B97C-7D9AA7BE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723CC44-000D-4734-BA64-184A8796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D164F-C0C5-4D8E-A440-82425D0528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37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608FCDC2-2580-4DFF-B524-695480DA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3BD38-37C8-453E-9E29-6E7253C81825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B8A983EC-581A-477A-A654-A596A1E4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57704560-B4ED-4B67-94B3-B5052A6E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0E50B-F5B1-4350-AD5B-6BA0E8391F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44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6BF0A8F-C4F3-4BF4-951F-BA90320DE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D7853-98D8-4DB9-B497-8EEB174315C5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31702295-9844-4A7A-B7CE-57619612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3F21D7B1-CC59-4F65-8D29-9616F0A7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4EEAA-87F0-4581-A3E2-E2621F310E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47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FEB3-BE4D-43CD-9090-3E6F033A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66225-4FDD-469E-9D55-7F58F058E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12AE5-E905-4AD6-AE9F-CBA28B48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D332F-ED39-4D04-B098-E15029C03373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519D9-866D-43D1-B492-35F87116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AF4C3-D91B-4920-8C12-D2652BC7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fld id="{BCF7BFDF-A630-418A-83EE-64E3FA3804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0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26DD6-1C29-4E0E-8DA7-AB9D1989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A35C9-949D-454D-8A9E-0EB73E854921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D6C57-75FC-4B81-B10A-E1DA7C76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B7965-902A-41BF-8FF7-79945ACA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775" y="6305550"/>
            <a:ext cx="457200" cy="476250"/>
          </a:xfrm>
        </p:spPr>
        <p:txBody>
          <a:bodyPr/>
          <a:lstStyle>
            <a:lvl1pPr>
              <a:defRPr/>
            </a:lvl1pPr>
          </a:lstStyle>
          <a:p>
            <a:fld id="{8C25A8B9-6EEB-4726-9178-95D7880CBB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9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43182AA5-3551-463B-A6CF-EBCD5B58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F32FA-4084-4711-B2FF-80134718D87D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6B000FD-C427-4DE7-9640-A38C4C69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CC46587-2790-4318-BF1A-C987CD16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62AB25-A6E7-47FB-9FBB-7BDFBB3431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12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235BD-9623-40AC-B580-590683995F87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D6365A-F316-42F7-9F08-260230D280AE}"/>
              </a:ext>
            </a:extLst>
          </p:cNvPr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6ACDEE-9336-4801-8C8F-7B99ECE345AF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6D7148-6F9F-42DD-BA24-13EFF365C571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1C1FA4A-5AAC-4462-89BC-2ABF836D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D1BDCB0-2488-41FE-81BA-BCFE77845922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CBCDFD0-6EB8-41EE-BD73-E5831F1D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B7D528-DCC3-4880-9296-A23CA0C3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2125A-BFD1-494E-A20A-A22D3D8CB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12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66C40358-7DFB-4E1A-A3EE-69D23B32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58807-6E6A-4AE2-BEAE-70196E3C5797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5526AD5A-5A32-47E9-A73A-37F9F74B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37F79562-536E-4229-98BF-AB254A20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2E859A-B374-4BB2-8F95-22DB81CFD8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655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506AE-AB42-4D2B-B850-FCBCCBE4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59E4847-C946-4C9E-B345-1FB879252988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1081-71B0-4C3F-8D4F-169F0114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BD293-5BF6-4316-8666-921B378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6CA17-6992-4FAC-9B9F-89C4F07D3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523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16C40139-2C1B-4D0D-8133-452C191E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0CE7D-F4A4-4986-94FC-0FC68D262B4C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C280694-0439-4DD3-B99E-3CECF1B1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5D8AC1A-4A2A-44FF-B867-D913F83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39A496-2FAE-46F4-A303-D06DC5507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62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CFB111-8625-4F88-9A5A-482C9B6AF676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0570C-AF04-4BF5-A555-15DF8AFBEC56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A977DD07-AAF5-436D-BD68-0BF04A80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32C0E25-A223-4BE5-B937-2F0E6E3EDF8F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694F52B-66C5-4E70-A166-9167153F6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9C2EE16-92CC-402E-B9F8-2CBD41361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8A514-2CB3-48EA-B470-A240FCA4A3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50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C88E0-3A30-49F9-A393-6949D22C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F17C82C-5430-4417-B39B-FF80D4ACC04C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847C5-FD12-4DAB-A4C0-8932283C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1D7FA-54D2-4C2F-A9E7-E6C5E40C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1D824-5188-464F-86E5-0B965838CC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58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1141BB-94A8-45D4-8551-20814085A323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95E6FE43-B335-45FF-A1AB-7C8881304676}"/>
              </a:ext>
            </a:extLst>
          </p:cNvPr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733827AB-D608-4EE7-BF4F-6C3AEB0CF511}"/>
              </a:ext>
            </a:extLst>
          </p:cNvPr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6D79EC6F-0D4A-431C-B175-7AE8432D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BB82C5-9DFB-4F12-9206-AA751A360E53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E9D1B29-8708-44DF-94E0-105B7E45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4C9F5D97-CD15-4E9B-8570-6C7D5E9B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B95A8-9C1C-477F-8C6B-3209A0ACF3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5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2E1F1F2-D4D0-4ABC-BE2D-F71E87283DD3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B3B1AD-4C04-4A3D-BFB0-B1A2053A6699}"/>
              </a:ext>
            </a:extLst>
          </p:cNvPr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1AF6B971-C35A-4DFE-9F29-4A27328DDB1F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547F5F-22A9-40FE-9223-EC33214055EE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1DCBEA11-9B45-4BD1-BE16-4AD0A575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153" name="Text Placeholder 8">
            <a:extLst>
              <a:ext uri="{FF2B5EF4-FFF2-40B4-BE49-F238E27FC236}">
                <a16:creationId xmlns:a16="http://schemas.microsoft.com/office/drawing/2014/main" id="{C107954F-40FC-4894-A381-21FF47B13B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672F96C4-DB5A-4C9A-81B2-E6E74E957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75B1CEA-EF96-4985-8A4F-0B0BBE41D9FC}" type="datetimeFigureOut">
              <a:rPr lang="en-US"/>
              <a:pPr>
                <a:defRPr/>
              </a:pPr>
              <a:t>4/9/2022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CC5A0DA-5F35-40F0-B425-3455CE9A7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CEAD384-4559-4DB5-82C8-BB45FC87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Gill Sans MT" panose="020B0502020104020203" pitchFamily="34" charset="0"/>
              </a:defRPr>
            </a:lvl1pPr>
          </a:lstStyle>
          <a:p>
            <a:fld id="{8D74732D-10B8-4189-B38F-8C5A6FE160B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54AB9E-5593-470B-96D4-C37E96802762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7" r:id="rId2"/>
    <p:sldLayoutId id="2147483771" r:id="rId3"/>
    <p:sldLayoutId id="2147483766" r:id="rId4"/>
    <p:sldLayoutId id="2147483772" r:id="rId5"/>
    <p:sldLayoutId id="2147483765" r:id="rId6"/>
    <p:sldLayoutId id="2147483773" r:id="rId7"/>
    <p:sldLayoutId id="2147483774" r:id="rId8"/>
    <p:sldLayoutId id="2147483775" r:id="rId9"/>
    <p:sldLayoutId id="2147483764" r:id="rId10"/>
    <p:sldLayoutId id="2147483763" r:id="rId11"/>
    <p:sldLayoutId id="2147483768" r:id="rId12"/>
    <p:sldLayoutId id="21474837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Documents%20and%20Settings\admin\Desktop\Lectures\AIMCS\ThreePolarizers.av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3DD8-7B4F-4E34-A1F8-64551B538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925" y="1981200"/>
            <a:ext cx="7407275" cy="2819400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en-US" altLang="en-US" sz="9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Quantum Cryptography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98FBF666-3C71-45E6-922A-8A2E1C4FECD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No-Cloning Theorem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6DE102BE-2DB5-437B-A3D5-D87E6A228C7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1725" y="1752600"/>
            <a:ext cx="781367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Assume that U is a unitary transformation that clones, in that U(|a0›) = |aa› for all quantum states |a›.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Consider |c› = (1/√2)(|a› + |b›).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Then,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U(|c0›) = 1/√2 (U(|a0›) + U(|b0›)) = 1/√2(|aa› + |bb›)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But if U is a cloning transformation then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U(|c0›) = |cc› = 1/2(|aa› + |ab› + |ba› + |bb›)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 contradiction.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E21FA6CE-D851-488D-A588-14B8C35AFBF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Quantum Secret Key Establishment Protocol</a:t>
            </a:r>
            <a:endParaRPr lang="en-US" altLang="en-US">
              <a:effectLst/>
            </a:endParaRPr>
          </a:p>
        </p:txBody>
      </p:sp>
      <p:pic>
        <p:nvPicPr>
          <p:cNvPr id="86019" name="Picture 2">
            <a:extLst>
              <a:ext uri="{FF2B5EF4-FFF2-40B4-BE49-F238E27FC236}">
                <a16:creationId xmlns:a16="http://schemas.microsoft.com/office/drawing/2014/main" id="{A1422527-5AA6-4600-B74D-D21EFABF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209800"/>
            <a:ext cx="641032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020" name="TextBox 3">
            <a:extLst>
              <a:ext uri="{FF2B5EF4-FFF2-40B4-BE49-F238E27FC236}">
                <a16:creationId xmlns:a16="http://schemas.microsoft.com/office/drawing/2014/main" id="{37A8421A-3283-4EBB-BB00-55A1DDD2D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3582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/>
              <a:t>The Standard Setting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6B1E4D6-BEEA-499B-941E-646E366C058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  <a:effectLst/>
              </a:rPr>
              <a:t>Quantum Secret Key Establishment Protocol</a:t>
            </a:r>
            <a:endParaRPr lang="en-US" altLang="en-US" baseline="30000">
              <a:solidFill>
                <a:srgbClr val="000099"/>
              </a:solidFill>
              <a:effectLst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A147C07-B9A1-4309-A447-38572FABBA2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828800"/>
            <a:ext cx="5105400" cy="4267200"/>
          </a:xfrm>
        </p:spPr>
        <p:txBody>
          <a:bodyPr/>
          <a:lstStyle/>
          <a:p>
            <a:pPr marL="447675" indent="-447675"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2200">
              <a:solidFill>
                <a:schemeClr val="tx2"/>
              </a:solidFill>
            </a:endParaRPr>
          </a:p>
          <a:p>
            <a:pPr marL="447675" indent="-447675"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2"/>
                </a:solidFill>
              </a:rPr>
              <a:t>Two conjugate bases are used, say b</a:t>
            </a:r>
            <a:r>
              <a:rPr lang="en-US" altLang="en-US" sz="2200" baseline="-25000">
                <a:solidFill>
                  <a:schemeClr val="tx2"/>
                </a:solidFill>
              </a:rPr>
              <a:t>1</a:t>
            </a:r>
            <a:r>
              <a:rPr lang="en-US" altLang="en-US" sz="2200">
                <a:solidFill>
                  <a:schemeClr val="tx2"/>
                </a:solidFill>
              </a:rPr>
              <a:t> and b</a:t>
            </a:r>
            <a:r>
              <a:rPr lang="en-US" altLang="en-US" sz="2200" baseline="-25000">
                <a:solidFill>
                  <a:schemeClr val="tx2"/>
                </a:solidFill>
              </a:rPr>
              <a:t>2.</a:t>
            </a:r>
            <a:r>
              <a:rPr lang="en-US" altLang="en-US" sz="2200">
                <a:solidFill>
                  <a:schemeClr val="tx2"/>
                </a:solidFill>
              </a:rPr>
              <a:t>as shown in the table.</a:t>
            </a:r>
          </a:p>
          <a:p>
            <a:pPr marL="447675" indent="-447675"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2"/>
                </a:solidFill>
              </a:rPr>
              <a:t> </a:t>
            </a:r>
          </a:p>
          <a:p>
            <a:pPr marL="447675" indent="-447675"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2"/>
                </a:solidFill>
              </a:rPr>
              <a:t>S chooses a random base, and based on the bit to send, it sends a qubit prepared in the corresponding state.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en-US" altLang="en-US" sz="2200">
              <a:solidFill>
                <a:schemeClr val="tx2"/>
              </a:solidFill>
            </a:endParaRPr>
          </a:p>
          <a:p>
            <a:pPr marL="447675" indent="-447675" eaLnBrk="1" hangingPunct="1">
              <a:lnSpc>
                <a:spcPct val="80000"/>
              </a:lnSpc>
            </a:pPr>
            <a:r>
              <a:rPr lang="en-US" altLang="en-US" sz="2200">
                <a:solidFill>
                  <a:schemeClr val="tx2"/>
                </a:solidFill>
              </a:rPr>
              <a:t>R measures the qubit received, with a random base. If the base is different from what S used, the bit is lost, else R measures the actual bit.</a:t>
            </a:r>
          </a:p>
        </p:txBody>
      </p:sp>
      <p:graphicFrame>
        <p:nvGraphicFramePr>
          <p:cNvPr id="70693" name="Group 37">
            <a:extLst>
              <a:ext uri="{FF2B5EF4-FFF2-40B4-BE49-F238E27FC236}">
                <a16:creationId xmlns:a16="http://schemas.microsoft.com/office/drawing/2014/main" id="{EC8802FE-53C7-40DA-A39E-759A3FDBA4DF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792788" y="1981200"/>
          <a:ext cx="2916237" cy="1752600"/>
        </p:xfrm>
        <a:graphic>
          <a:graphicData uri="http://schemas.openxmlformats.org/drawingml/2006/table">
            <a:tbl>
              <a:tblPr/>
              <a:tblGrid>
                <a:gridCol w="1250950">
                  <a:extLst>
                    <a:ext uri="{9D8B030D-6E8A-4147-A177-3AD203B41FA5}">
                      <a16:colId xmlns:a16="http://schemas.microsoft.com/office/drawing/2014/main" val="3324210750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78028745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775755825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774598"/>
                  </a:ext>
                </a:extLst>
              </a:tr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489902"/>
                  </a:ext>
                </a:extLst>
              </a:tr>
              <a:tr h="609600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Gill Sans MT" panose="020B0502020104020203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895888"/>
                  </a:ext>
                </a:extLst>
              </a:tr>
            </a:tbl>
          </a:graphicData>
        </a:graphic>
      </p:graphicFrame>
      <p:sp>
        <p:nvSpPr>
          <p:cNvPr id="101398" name="Line 31">
            <a:extLst>
              <a:ext uri="{FF2B5EF4-FFF2-40B4-BE49-F238E27FC236}">
                <a16:creationId xmlns:a16="http://schemas.microsoft.com/office/drawing/2014/main" id="{40B52255-6C20-4A2A-8327-2191F71D0C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3625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99" name="Line 32">
            <a:extLst>
              <a:ext uri="{FF2B5EF4-FFF2-40B4-BE49-F238E27FC236}">
                <a16:creationId xmlns:a16="http://schemas.microsoft.com/office/drawing/2014/main" id="{41F915FD-0447-454D-A2D9-61CF9DCDC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9425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0" name="Line 33">
            <a:extLst>
              <a:ext uri="{FF2B5EF4-FFF2-40B4-BE49-F238E27FC236}">
                <a16:creationId xmlns:a16="http://schemas.microsoft.com/office/drawing/2014/main" id="{C1B721BB-F98C-4A86-A15F-6A17DD1644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61225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401" name="Line 34">
            <a:extLst>
              <a:ext uri="{FF2B5EF4-FFF2-40B4-BE49-F238E27FC236}">
                <a16:creationId xmlns:a16="http://schemas.microsoft.com/office/drawing/2014/main" id="{0F2351AE-E1FB-47DE-8AC4-19CCE05ED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625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765F333-EE8D-4AE2-A819-1A2A083F50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  <a:effectLst/>
              </a:rPr>
              <a:t>Quantum SKEP (Contd.)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62BEE30-3497-4A01-AA58-E77DBF5C8A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47675" indent="-447675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tx2"/>
                </a:solidFill>
              </a:rPr>
              <a:t>This process is repeated for all the bits.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en-US" altLang="en-US" sz="2400">
              <a:solidFill>
                <a:schemeClr val="tx2"/>
              </a:solidFill>
            </a:endParaRPr>
          </a:p>
          <a:p>
            <a:pPr marL="447675" indent="-447675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tx2"/>
                </a:solidFill>
              </a:rPr>
              <a:t>S and R publicly compare (through a classical channel) their respective bases, and discard all those bits where their bases were different.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en-US" altLang="en-US" sz="2400">
              <a:solidFill>
                <a:schemeClr val="tx2"/>
              </a:solidFill>
            </a:endParaRPr>
          </a:p>
          <a:p>
            <a:pPr marL="447675" indent="-447675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tx2"/>
                </a:solidFill>
              </a:rPr>
              <a:t>The bases are same for nearly half the number of bits.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en-US" altLang="en-US" sz="2400">
              <a:solidFill>
                <a:schemeClr val="tx2"/>
              </a:solidFill>
            </a:endParaRPr>
          </a:p>
          <a:p>
            <a:pPr marL="447675" indent="-447675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tx2"/>
                </a:solidFill>
              </a:rPr>
              <a:t>S and R now check whether adversary has intercepted (measured) any of these bits, by comparing a certain subset of the remaining bit strings. </a:t>
            </a:r>
          </a:p>
          <a:p>
            <a:pPr marL="447675" indent="-447675" eaLnBrk="1" hangingPunct="1">
              <a:lnSpc>
                <a:spcPct val="80000"/>
              </a:lnSpc>
            </a:pPr>
            <a:endParaRPr lang="en-US" altLang="en-US" sz="2400">
              <a:solidFill>
                <a:schemeClr val="tx2"/>
              </a:solidFill>
            </a:endParaRPr>
          </a:p>
          <a:p>
            <a:pPr marL="447675" indent="-447675" eaLnBrk="1" hangingPunct="1">
              <a:lnSpc>
                <a:spcPct val="80000"/>
              </a:lnSpc>
            </a:pPr>
            <a:r>
              <a:rPr lang="en-US" altLang="en-US" sz="2400">
                <a:solidFill>
                  <a:schemeClr val="tx2"/>
                </a:solidFill>
              </a:rPr>
              <a:t>If more than </a:t>
            </a:r>
            <a:r>
              <a:rPr lang="en-US" altLang="en-US" sz="2400" i="1">
                <a:solidFill>
                  <a:schemeClr val="tx2"/>
                </a:solidFill>
              </a:rPr>
              <a:t>p (what should this be?)</a:t>
            </a:r>
            <a:r>
              <a:rPr lang="en-US" altLang="en-US" sz="2400">
                <a:solidFill>
                  <a:schemeClr val="tx2"/>
                </a:solidFill>
              </a:rPr>
              <a:t> bits differ, they abort the key and repeat the process.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>
            <a:extLst>
              <a:ext uri="{FF2B5EF4-FFF2-40B4-BE49-F238E27FC236}">
                <a16:creationId xmlns:a16="http://schemas.microsoft.com/office/drawing/2014/main" id="{DD4BF192-DC1A-4611-8F3A-684A80960D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6800" y="2133600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300">
                <a:effectLst/>
              </a:rPr>
              <a:t>Quantum Money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A2E60E70-6EDC-448B-911A-D9F80A382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82550" algn="r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Impossible to Counterfeit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3413CFB-6517-4EDB-8369-F88DC74B4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sz="3900">
                <a:effectLst/>
              </a:rPr>
              <a:t>Quantum Money Problem (Informal)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F09B5C2-7B29-4709-B15B-0366B689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100" y="1600200"/>
            <a:ext cx="7499350" cy="4800600"/>
          </a:xfrm>
        </p:spPr>
        <p:txBody>
          <a:bodyPr/>
          <a:lstStyle/>
          <a:p>
            <a:pPr marL="539750" indent="-45720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400">
                <a:latin typeface="Arial" panose="020B0604020202020204" pitchFamily="34" charset="0"/>
              </a:rPr>
              <a:t>A quantum money scheme is a scheme in which</a:t>
            </a:r>
          </a:p>
          <a:p>
            <a:pPr marL="539750" indent="-457200">
              <a:lnSpc>
                <a:spcPct val="80000"/>
              </a:lnSpc>
              <a:buFont typeface="Wingdings 2" panose="05020102010507070707" pitchFamily="18" charset="2"/>
              <a:buAutoNum type="arabicPeriod"/>
            </a:pPr>
            <a:endParaRPr lang="en-US" altLang="en-US" sz="2400">
              <a:latin typeface="Arial" panose="020B0604020202020204" pitchFamily="34" charset="0"/>
            </a:endParaRPr>
          </a:p>
          <a:p>
            <a:pPr marL="539750" indent="-457200">
              <a:lnSpc>
                <a:spcPct val="80000"/>
              </a:lnSpc>
              <a:buFont typeface="Wingdings 2" panose="05020102010507070707" pitchFamily="18" charset="2"/>
              <a:buAutoNum type="arabicPeriod"/>
            </a:pPr>
            <a:r>
              <a:rPr lang="en-US" altLang="en-US" sz="2400">
                <a:latin typeface="Arial" panose="020B0604020202020204" pitchFamily="34" charset="0"/>
              </a:rPr>
              <a:t>quantum banknotes can be efficiently produced by a central bank</a:t>
            </a:r>
          </a:p>
          <a:p>
            <a:pPr marL="539750" indent="-457200">
              <a:lnSpc>
                <a:spcPct val="80000"/>
              </a:lnSpc>
              <a:buFont typeface="Wingdings 2" panose="05020102010507070707" pitchFamily="18" charset="2"/>
              <a:buAutoNum type="arabicPeriod"/>
            </a:pPr>
            <a:endParaRPr lang="en-US" altLang="en-US" sz="2400">
              <a:latin typeface="Arial" panose="020B0604020202020204" pitchFamily="34" charset="0"/>
            </a:endParaRPr>
          </a:p>
          <a:p>
            <a:pPr marL="539750" indent="-457200">
              <a:lnSpc>
                <a:spcPct val="80000"/>
              </a:lnSpc>
              <a:buFont typeface="Wingdings 2" panose="05020102010507070707" pitchFamily="18" charset="2"/>
              <a:buAutoNum type="arabicPeriod"/>
            </a:pPr>
            <a:r>
              <a:rPr lang="en-US" altLang="en-US" sz="2400">
                <a:latin typeface="Arial" panose="020B0604020202020204" pitchFamily="34" charset="0"/>
              </a:rPr>
              <a:t>there exists a polynomial-time quantum algorithm for authenticating the banknotes, which could be private or public, and</a:t>
            </a:r>
          </a:p>
          <a:p>
            <a:pPr marL="539750" indent="-457200">
              <a:lnSpc>
                <a:spcPct val="80000"/>
              </a:lnSpc>
              <a:buFont typeface="Wingdings 2" panose="05020102010507070707" pitchFamily="18" charset="2"/>
              <a:buAutoNum type="arabicPeriod"/>
            </a:pPr>
            <a:endParaRPr lang="en-US" altLang="en-US" sz="2400">
              <a:latin typeface="Arial" panose="020B0604020202020204" pitchFamily="34" charset="0"/>
            </a:endParaRPr>
          </a:p>
          <a:p>
            <a:pPr marL="539750" indent="-457200">
              <a:lnSpc>
                <a:spcPct val="80000"/>
              </a:lnSpc>
              <a:buFont typeface="Wingdings 2" panose="05020102010507070707" pitchFamily="18" charset="2"/>
              <a:buAutoNum type="arabicPeriod"/>
            </a:pPr>
            <a:r>
              <a:rPr lang="en-US" altLang="en-US" sz="2400">
                <a:latin typeface="Arial" panose="020B0604020202020204" pitchFamily="34" charset="0"/>
              </a:rPr>
              <a:t>given as input k valid banknotes, a polynomial-time counterfeiter cannot produce k + 1 valid banknotes that have non-negligible probability of passing the authentication test.</a:t>
            </a:r>
          </a:p>
          <a:p>
            <a:pPr marL="539750" indent="-457200">
              <a:lnSpc>
                <a:spcPct val="80000"/>
              </a:lnSpc>
            </a:pP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4B51-5481-4899-BCB9-CBE95056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Wiesner’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68612-6E0A-4EA7-9E72-D13C8204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Gill Sans MT" panose="020B0502020104020203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“Quantum banknote” 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unique serial number 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- 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states of 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Gill Sans MT" panose="020B0502020104020203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Secured bank database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		- serial number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classical description of quantum states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A5A3481B-E7F2-4A7A-9C1C-E909A53B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6085" name="Picture 4">
            <a:extLst>
              <a:ext uri="{FF2B5EF4-FFF2-40B4-BE49-F238E27FC236}">
                <a16:creationId xmlns:a16="http://schemas.microsoft.com/office/drawing/2014/main" id="{7D24389C-4DCB-44FB-8FC4-454E77020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5563"/>
            <a:ext cx="2438400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Rectangle 7">
            <a:extLst>
              <a:ext uri="{FF2B5EF4-FFF2-40B4-BE49-F238E27FC236}">
                <a16:creationId xmlns:a16="http://schemas.microsoft.com/office/drawing/2014/main" id="{A902F293-7B58-453C-9E41-FB76C32E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6087" name="Picture 6">
            <a:extLst>
              <a:ext uri="{FF2B5EF4-FFF2-40B4-BE49-F238E27FC236}">
                <a16:creationId xmlns:a16="http://schemas.microsoft.com/office/drawing/2014/main" id="{0A4863F3-FE35-4E99-AD48-893E03A0A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71750"/>
            <a:ext cx="209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130E-FABE-4930-AD61-2DCADCED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Wiesner’ Protocol (Contd.)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57B9C949-FC81-4F78-8556-AE1F7DFE5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anose="020B0502020104020203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receipt of a banknote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	- database has classical descriptions of qubits to the corresponding  serial number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qubits are measured to verify the authenticity </a:t>
            </a:r>
          </a:p>
          <a:p>
            <a:pPr marL="596900" indent="-514350" eaLnBrk="1" hangingPunct="1">
              <a:buFont typeface="Gill Sans MT" panose="020B0502020104020203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can we make/forge a new banknote which passes authentication?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yes, but success probability of such a banknote is </a:t>
            </a: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E6565F47-D66C-4E01-A9E0-62C304366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7109" name="Picture 1">
            <a:extLst>
              <a:ext uri="{FF2B5EF4-FFF2-40B4-BE49-F238E27FC236}">
                <a16:creationId xmlns:a16="http://schemas.microsoft.com/office/drawing/2014/main" id="{22BB4C83-B1E2-4716-A66F-D81DFB840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5803900"/>
            <a:ext cx="6858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3A0E-0510-47D5-A9C0-C607C286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Wiesner’ Protocol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8D68-16E4-498E-B7F8-7CDFBBDA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100" y="1371600"/>
            <a:ext cx="7499350" cy="4800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coherent single qubits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one-qubit measurements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- information-theoretic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giant secure database required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340E-346F-45AF-A9AB-09FB4FDBE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BBBW Protocol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BA56D-628F-46A9-A1F1-8744A296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lvl="1" indent="-514350" eaLnBrk="1" hangingPunct="1">
              <a:spcBef>
                <a:spcPts val="600"/>
              </a:spcBef>
              <a:buSzPct val="80000"/>
              <a:buFont typeface="Gill Sans MT" panose="020B0502020104020203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fixed secret random seed ‘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</a:p>
          <a:p>
            <a:pPr marL="596900" lvl="1" indent="-514350" eaLnBrk="1" hangingPunct="1">
              <a:spcBef>
                <a:spcPts val="600"/>
              </a:spcBef>
              <a:buSzPct val="80000"/>
              <a:buFont typeface="Gill Sans MT" panose="020B0502020104020203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Banknote:</a:t>
            </a:r>
          </a:p>
          <a:p>
            <a:pPr marL="596900" lvl="1" indent="-514350" eaLnBrk="1" hangingPunct="1">
              <a:buFont typeface="Verdana" panose="020B0604030504040204" pitchFamily="34" charset="0"/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	-  	     	      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unique serial number</a:t>
            </a:r>
          </a:p>
          <a:p>
            <a:pPr marL="596900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			            pseudorandom function </a:t>
            </a:r>
          </a:p>
          <a:p>
            <a:pPr marL="596900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	            is grouped in to       blocks of 2 bits.</a:t>
            </a:r>
          </a:p>
          <a:p>
            <a:pPr marL="596900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each block is mapped as below to form</a:t>
            </a:r>
          </a:p>
          <a:p>
            <a:pPr marL="596900" lvl="1" indent="-514350" eaLnBrk="1" hangingPunct="1">
              <a:buFont typeface="Verdana" panose="020B060403050404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C0EDC355-DC27-4403-B153-DCA5582EE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3C36C0BE-01CC-42F7-AB2E-F5A8A916A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58" name="Picture 3">
            <a:extLst>
              <a:ext uri="{FF2B5EF4-FFF2-40B4-BE49-F238E27FC236}">
                <a16:creationId xmlns:a16="http://schemas.microsoft.com/office/drawing/2014/main" id="{23EE8620-78B5-4B52-B144-F3D9FD44B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3087688"/>
            <a:ext cx="12192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9" name="Rectangle 6">
            <a:extLst>
              <a:ext uri="{FF2B5EF4-FFF2-40B4-BE49-F238E27FC236}">
                <a16:creationId xmlns:a16="http://schemas.microsoft.com/office/drawing/2014/main" id="{70650A70-29CA-47C5-B0FA-6BE40409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60" name="Picture 5">
            <a:extLst>
              <a:ext uri="{FF2B5EF4-FFF2-40B4-BE49-F238E27FC236}">
                <a16:creationId xmlns:a16="http://schemas.microsoft.com/office/drawing/2014/main" id="{178D21FA-7F3E-4D8E-A822-0640AAFD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540000"/>
            <a:ext cx="1524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F69E25C5-1A94-4FED-BD6A-B79C437F6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62" name="Picture 7">
            <a:extLst>
              <a:ext uri="{FF2B5EF4-FFF2-40B4-BE49-F238E27FC236}">
                <a16:creationId xmlns:a16="http://schemas.microsoft.com/office/drawing/2014/main" id="{5C675738-299E-4218-BB8B-480CC27E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563938"/>
            <a:ext cx="270192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3" name="Rectangle 10">
            <a:extLst>
              <a:ext uri="{FF2B5EF4-FFF2-40B4-BE49-F238E27FC236}">
                <a16:creationId xmlns:a16="http://schemas.microsoft.com/office/drawing/2014/main" id="{0E8F0F3E-0CD5-465C-88A4-B42D9A51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64" name="Picture 9">
            <a:extLst>
              <a:ext uri="{FF2B5EF4-FFF2-40B4-BE49-F238E27FC236}">
                <a16:creationId xmlns:a16="http://schemas.microsoft.com/office/drawing/2014/main" id="{C96B7E6B-32CA-45EC-905F-285E9F8E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114800"/>
            <a:ext cx="7715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2">
            <a:extLst>
              <a:ext uri="{FF2B5EF4-FFF2-40B4-BE49-F238E27FC236}">
                <a16:creationId xmlns:a16="http://schemas.microsoft.com/office/drawing/2014/main" id="{A3D375AB-0115-47BC-882E-C73E058DA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66" name="Picture 11">
            <a:extLst>
              <a:ext uri="{FF2B5EF4-FFF2-40B4-BE49-F238E27FC236}">
                <a16:creationId xmlns:a16="http://schemas.microsoft.com/office/drawing/2014/main" id="{B9259F99-EA15-404D-9BB4-DC1F448DE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2000"/>
            <a:ext cx="1058863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7" name="Rectangle 14">
            <a:extLst>
              <a:ext uri="{FF2B5EF4-FFF2-40B4-BE49-F238E27FC236}">
                <a16:creationId xmlns:a16="http://schemas.microsoft.com/office/drawing/2014/main" id="{AD905E3C-AD2E-4320-B7D5-34DBF642A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68" name="Picture 13">
            <a:extLst>
              <a:ext uri="{FF2B5EF4-FFF2-40B4-BE49-F238E27FC236}">
                <a16:creationId xmlns:a16="http://schemas.microsoft.com/office/drawing/2014/main" id="{16E5E34B-A078-4959-B9FA-464EEE59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34000"/>
            <a:ext cx="57150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9" name="Rectangle 18">
            <a:extLst>
              <a:ext uri="{FF2B5EF4-FFF2-40B4-BE49-F238E27FC236}">
                <a16:creationId xmlns:a16="http://schemas.microsoft.com/office/drawing/2014/main" id="{2F40C4C4-FD0B-4485-8927-63CB6EE08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9170" name="Picture 17">
            <a:extLst>
              <a:ext uri="{FF2B5EF4-FFF2-40B4-BE49-F238E27FC236}">
                <a16:creationId xmlns:a16="http://schemas.microsoft.com/office/drawing/2014/main" id="{14413F84-8560-4699-B463-25AA6351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8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D9CF-5794-4BD9-895A-E76BC601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Quantum World: It’s </a:t>
            </a:r>
            <a:r>
              <a:rPr lang="en-US" altLang="en-US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Bizarre!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2BF03C2-C6CB-4FA8-B683-667600E84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5100" y="1143000"/>
            <a:ext cx="6870700" cy="5029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solidFill>
                <a:srgbClr val="000099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</a:t>
            </a:r>
          </a:p>
          <a:p>
            <a:pPr marL="1143000"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Alive-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-Dead Cat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Collapse</a:t>
            </a:r>
          </a:p>
          <a:p>
            <a:pPr marL="1143000"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quantum state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  <a:p>
            <a:pPr marL="1143000"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Indistinguishability</a:t>
            </a:r>
          </a:p>
          <a:p>
            <a:pPr marL="1143000"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Non-orthogonal states aren’t fully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No-Cloning</a:t>
            </a:r>
          </a:p>
          <a:p>
            <a:pPr marL="1143000"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unknown states cannot be reliably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Entanglement</a:t>
            </a:r>
          </a:p>
          <a:p>
            <a:pPr marL="1143000"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Spooky effect at a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 </a:t>
            </a:r>
          </a:p>
          <a:p>
            <a:pPr marL="1143000" lvl="2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Beware of Tensors: Dimensions </a:t>
            </a:r>
            <a:r>
              <a:rPr lang="en-US" alt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3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60F-9926-4348-B0CE-950A6C49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BBBW Protocol (Contd.) 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50D6C766-5108-431D-BFC4-C60C5C6D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900" indent="-514350" eaLnBrk="1" hangingPunct="1">
              <a:buFont typeface="Gill Sans MT" panose="020B0502020104020203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 receipt of a banknote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	- compute 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measures each qubit of 		in appropriate basis</a:t>
            </a:r>
          </a:p>
          <a:p>
            <a:pPr marL="596900" indent="-514350" eaLnBrk="1" hangingPunct="1">
              <a:buFont typeface="Gill Sans MT" panose="020B0502020104020203" pitchFamily="34" charset="0"/>
              <a:buAutoNum type="arabicPeriod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Security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can we make/forge a new banknote which passes authentication?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- yes, but success probability of such a banknote is</a:t>
            </a:r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56DCEE20-5E8B-47D5-8A7F-443459A62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0181" name="Picture 1">
            <a:extLst>
              <a:ext uri="{FF2B5EF4-FFF2-40B4-BE49-F238E27FC236}">
                <a16:creationId xmlns:a16="http://schemas.microsoft.com/office/drawing/2014/main" id="{9E83C0D2-061D-477E-B300-9AFB52D5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6858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4">
            <a:extLst>
              <a:ext uri="{FF2B5EF4-FFF2-40B4-BE49-F238E27FC236}">
                <a16:creationId xmlns:a16="http://schemas.microsoft.com/office/drawing/2014/main" id="{03617A12-5517-4A67-B545-8A4F17B8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0183" name="Picture 3">
            <a:extLst>
              <a:ext uri="{FF2B5EF4-FFF2-40B4-BE49-F238E27FC236}">
                <a16:creationId xmlns:a16="http://schemas.microsoft.com/office/drawing/2014/main" id="{B52BAF76-2D24-4091-8F50-F958D408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2097088"/>
            <a:ext cx="73660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Rectangle 6">
            <a:extLst>
              <a:ext uri="{FF2B5EF4-FFF2-40B4-BE49-F238E27FC236}">
                <a16:creationId xmlns:a16="http://schemas.microsoft.com/office/drawing/2014/main" id="{11E525BD-D4B9-47A9-85B1-06EB12FA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0185" name="Picture 5">
            <a:extLst>
              <a:ext uri="{FF2B5EF4-FFF2-40B4-BE49-F238E27FC236}">
                <a16:creationId xmlns:a16="http://schemas.microsoft.com/office/drawing/2014/main" id="{2B59E992-BEE0-43D7-AF51-E4DFAF76C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611438"/>
            <a:ext cx="99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1BBC-1984-4953-9E56-7FF58A24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Quantum Money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A014-E764-4BED-B897-438B348B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BBBW Protocol</a:t>
            </a:r>
          </a:p>
          <a:p>
            <a:pPr marL="596900" indent="-514350" eaLnBrk="1" hangingPunct="1">
              <a:buFont typeface="Wingdings 2" panose="05020102010507070707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no giant database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no polynomial time quantum algorithm to forge assuming     is secure</a:t>
            </a:r>
          </a:p>
          <a:p>
            <a:pPr marL="596900" indent="-514350" eaLnBrk="1" hangingPunct="1">
              <a:buFont typeface="Wingdings 2" panose="05020102010507070707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Drawbacks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must remain a closely-guarded secret</a:t>
            </a:r>
          </a:p>
          <a:p>
            <a:pPr marL="871538" lvl="1" indent="-514350" eaLnBrk="1" hangingPunct="1">
              <a:buFont typeface="Verdana" panose="020B0604030504040204" pitchFamily="34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- can’t have public authenticating </a:t>
            </a: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F83AD697-1C1C-4769-8BA3-2CD4E4B7C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1205" name="Picture 1">
            <a:extLst>
              <a:ext uri="{FF2B5EF4-FFF2-40B4-BE49-F238E27FC236}">
                <a16:creationId xmlns:a16="http://schemas.microsoft.com/office/drawing/2014/main" id="{C6BA4244-769D-4261-8E72-92AC59B8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62350"/>
            <a:ext cx="3524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FEA9AC8A-65C1-443A-AE48-876917D918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3900">
                <a:effectLst/>
              </a:rPr>
              <a:t>Publicly Verifiable Quantum Money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37165D8-36B6-4AD9-83FE-19D5BC941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Conjectured solutions exist</a:t>
            </a:r>
          </a:p>
          <a:p>
            <a:endParaRPr lang="en-US" altLang="en-US"/>
          </a:p>
          <a:p>
            <a:pPr lvl="1"/>
            <a:r>
              <a:rPr lang="en-US" altLang="en-US"/>
              <a:t>For instance, Scott Aaronson’s random stabilizer scheme </a:t>
            </a:r>
          </a:p>
          <a:p>
            <a:endParaRPr lang="en-US" altLang="en-US"/>
          </a:p>
          <a:p>
            <a:pPr lvl="1"/>
            <a:r>
              <a:rPr lang="en-US" altLang="en-US"/>
              <a:t>Matrix Product state based schemes etc.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B49032A-6A3D-4248-AD19-1AF3B027B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ffectLst/>
              </a:rPr>
              <a:t>References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DF8859B-C91E-4BED-A4BA-8850CAF17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S. Wiesner. Conjugate coding. SIGACT News, 15(1):78–88, 1983.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C. H. Bennett, G. Brassard, S. Breidbart, and S.Wiesner. Quantum cryptography, or unforgeable subway tokens. pages 267–275. Plenum Press, 1982.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S. Aaronson, E. Farhi, D. Gosset, A. Hassidim, A. Lutomirski, and P. W. Shor. Quantum money using matrix product states, 2009.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FB8C0356-59EB-4CAB-90FB-A7A4DC6FF2C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Multiple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5223-E2CE-4765-AC7D-DE821CC9F5C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000"/>
              <a:t>Individual state spaces of n particles combine classically through the cartesian product. 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000" i="1"/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Quantum states, however, combine through the </a:t>
            </a:r>
            <a:r>
              <a:rPr lang="en-US" altLang="en-US" sz="2000" b="1" i="1">
                <a:solidFill>
                  <a:srgbClr val="000099"/>
                </a:solidFill>
              </a:rPr>
              <a:t>tensor</a:t>
            </a:r>
            <a:r>
              <a:rPr lang="en-US" altLang="en-US" sz="2000" i="1">
                <a:solidFill>
                  <a:srgbClr val="000099"/>
                </a:solidFill>
              </a:rPr>
              <a:t> product.</a:t>
            </a:r>
          </a:p>
          <a:p>
            <a:pPr marL="447675" indent="-447675"/>
            <a:endParaRPr lang="en-US" altLang="en-US" sz="2000"/>
          </a:p>
          <a:p>
            <a:pPr marL="447675" indent="-447675"/>
            <a:r>
              <a:rPr lang="en-US" altLang="en-US" sz="2000"/>
              <a:t>A basis for a three qubit system is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nn-NO" altLang="en-US" sz="2000"/>
              <a:t>{|000</a:t>
            </a:r>
            <a:r>
              <a:rPr lang="en-US" altLang="en-US"/>
              <a:t>›</a:t>
            </a:r>
            <a:r>
              <a:rPr lang="nn-NO" altLang="en-US" sz="2000"/>
              <a:t>, |001</a:t>
            </a:r>
            <a:r>
              <a:rPr lang="en-US" altLang="en-US"/>
              <a:t>›</a:t>
            </a:r>
            <a:r>
              <a:rPr lang="nn-NO" altLang="en-US" sz="2000"/>
              <a:t>, |010</a:t>
            </a:r>
            <a:r>
              <a:rPr lang="en-US" altLang="en-US"/>
              <a:t>›</a:t>
            </a:r>
            <a:r>
              <a:rPr lang="nn-NO" altLang="en-US" sz="2000"/>
              <a:t>, |011</a:t>
            </a:r>
            <a:r>
              <a:rPr lang="en-US" altLang="en-US"/>
              <a:t>›</a:t>
            </a:r>
            <a:r>
              <a:rPr lang="nn-NO" altLang="en-US" sz="2000"/>
              <a:t>, |100</a:t>
            </a:r>
            <a:r>
              <a:rPr lang="en-US" altLang="en-US"/>
              <a:t>›</a:t>
            </a:r>
            <a:r>
              <a:rPr lang="nn-NO" altLang="en-US" sz="2000"/>
              <a:t>, |101</a:t>
            </a:r>
            <a:r>
              <a:rPr lang="en-US" altLang="en-US"/>
              <a:t>›</a:t>
            </a:r>
            <a:r>
              <a:rPr lang="nn-NO" altLang="en-US" sz="2000"/>
              <a:t>, |110</a:t>
            </a:r>
            <a:r>
              <a:rPr lang="en-US" altLang="en-US"/>
              <a:t>›</a:t>
            </a:r>
            <a:r>
              <a:rPr lang="nn-NO" altLang="en-US" sz="2000"/>
              <a:t>, |111</a:t>
            </a:r>
            <a:r>
              <a:rPr lang="en-US" altLang="en-US"/>
              <a:t>›</a:t>
            </a:r>
            <a:r>
              <a:rPr lang="nn-NO" altLang="en-US" sz="2000"/>
              <a:t>}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r>
              <a:rPr lang="en-US" altLang="en-US" sz="2000"/>
              <a:t>and in general an n qubit system has 2</a:t>
            </a:r>
            <a:r>
              <a:rPr lang="en-US" altLang="en-US" sz="2000" baseline="30000"/>
              <a:t>n</a:t>
            </a:r>
            <a:r>
              <a:rPr lang="en-US" altLang="en-US" sz="2000"/>
              <a:t> basis vectors. </a:t>
            </a:r>
          </a:p>
          <a:p>
            <a:pPr marL="447675" indent="-447675"/>
            <a:endParaRPr lang="en-US" altLang="en-US" sz="2000"/>
          </a:p>
          <a:p>
            <a:pPr marL="447675" indent="-447675"/>
            <a:r>
              <a:rPr lang="en-US" altLang="en-US" sz="2000"/>
              <a:t>We can now see the exponential growth of the state space with the number of quantum particles.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000"/>
          </a:p>
          <a:p>
            <a:pPr marL="447675" indent="-447675"/>
            <a:endParaRPr lang="en-US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3F10FDEF-25BB-4E1D-AE12-1CA00B5B130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Quantum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2198-8906-474E-9DB4-36294DCD7279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400"/>
              <a:t>The state |00</a:t>
            </a:r>
            <a:r>
              <a:rPr lang="en-US" altLang="en-US"/>
              <a:t>›</a:t>
            </a:r>
            <a:r>
              <a:rPr lang="en-US" altLang="en-US" sz="2400"/>
              <a:t> +|11</a:t>
            </a:r>
            <a:r>
              <a:rPr lang="en-US" altLang="en-US"/>
              <a:t>›</a:t>
            </a:r>
            <a:r>
              <a:rPr lang="en-US" altLang="en-US" sz="2400"/>
              <a:t> cannot be described in terms of its components (qubits) separately.</a:t>
            </a:r>
          </a:p>
          <a:p>
            <a:pPr marL="447675" indent="-447675"/>
            <a:r>
              <a:rPr lang="en-US" altLang="en-US" sz="2400"/>
              <a:t>We cannot find a</a:t>
            </a:r>
            <a:r>
              <a:rPr lang="en-US" altLang="en-US" sz="2400" baseline="-25000"/>
              <a:t>1</a:t>
            </a:r>
            <a:r>
              <a:rPr lang="en-US" altLang="en-US" sz="2400"/>
              <a:t>, a</a:t>
            </a:r>
            <a:r>
              <a:rPr lang="en-US" altLang="en-US" sz="2400" baseline="-25000"/>
              <a:t>2</a:t>
            </a:r>
            <a:r>
              <a:rPr lang="en-US" altLang="en-US" sz="2400"/>
              <a:t>, b</a:t>
            </a:r>
            <a:r>
              <a:rPr lang="en-US" altLang="en-US" sz="2400" baseline="-25000"/>
              <a:t>1</a:t>
            </a:r>
            <a:r>
              <a:rPr lang="en-US" altLang="en-US" sz="2400"/>
              <a:t>, b</a:t>
            </a:r>
            <a:r>
              <a:rPr lang="en-US" altLang="en-US" sz="2400" baseline="-25000"/>
              <a:t>2</a:t>
            </a:r>
            <a:r>
              <a:rPr lang="en-US" altLang="en-US" sz="2400"/>
              <a:t> such that 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1600"/>
              <a:t>(a</a:t>
            </a:r>
            <a:r>
              <a:rPr lang="en-US" altLang="en-US" sz="1600" baseline="-25000"/>
              <a:t>1</a:t>
            </a:r>
            <a:r>
              <a:rPr lang="en-US" altLang="en-US" sz="1600"/>
              <a:t>|0</a:t>
            </a:r>
            <a:r>
              <a:rPr lang="en-US" altLang="en-US" sz="2000"/>
              <a:t>›</a:t>
            </a:r>
            <a:r>
              <a:rPr lang="en-US" altLang="en-US" sz="1600"/>
              <a:t> + b</a:t>
            </a:r>
            <a:r>
              <a:rPr lang="en-US" altLang="en-US" sz="1600" baseline="-25000"/>
              <a:t>1</a:t>
            </a:r>
            <a:r>
              <a:rPr lang="en-US" altLang="en-US" sz="1600"/>
              <a:t>|1</a:t>
            </a:r>
            <a:r>
              <a:rPr lang="en-US" altLang="en-US" sz="2000"/>
              <a:t>›</a:t>
            </a:r>
            <a:r>
              <a:rPr lang="en-US" altLang="en-US" sz="1600"/>
              <a:t>) ⊗ (a</a:t>
            </a:r>
            <a:r>
              <a:rPr lang="en-US" altLang="en-US" sz="1600" baseline="-25000"/>
              <a:t>2</a:t>
            </a:r>
            <a:r>
              <a:rPr lang="en-US" altLang="en-US" sz="1600"/>
              <a:t>|0</a:t>
            </a:r>
            <a:r>
              <a:rPr lang="en-US" altLang="en-US" sz="2000"/>
              <a:t>›</a:t>
            </a:r>
            <a:r>
              <a:rPr lang="en-US" altLang="en-US" sz="1600"/>
              <a:t> + b</a:t>
            </a:r>
            <a:r>
              <a:rPr lang="en-US" altLang="en-US" sz="1600" baseline="-25000"/>
              <a:t>2</a:t>
            </a:r>
            <a:r>
              <a:rPr lang="en-US" altLang="en-US" sz="1600"/>
              <a:t>|1</a:t>
            </a:r>
            <a:r>
              <a:rPr lang="en-US" altLang="en-US" sz="2000"/>
              <a:t>›</a:t>
            </a:r>
            <a:r>
              <a:rPr lang="en-US" altLang="en-US" sz="1600"/>
              <a:t>) = |00</a:t>
            </a:r>
            <a:r>
              <a:rPr lang="en-US" altLang="en-US" sz="2400"/>
              <a:t>›</a:t>
            </a:r>
            <a:r>
              <a:rPr lang="en-US" altLang="en-US" sz="1600"/>
              <a:t> + |11</a:t>
            </a:r>
            <a:r>
              <a:rPr lang="en-US" altLang="en-US" sz="2000"/>
              <a:t>›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1800"/>
              <a:t>=  a</a:t>
            </a:r>
            <a:r>
              <a:rPr lang="en-US" altLang="en-US" sz="1800" baseline="-25000"/>
              <a:t>1</a:t>
            </a:r>
            <a:r>
              <a:rPr lang="en-US" altLang="en-US" sz="1800"/>
              <a:t>a</a:t>
            </a:r>
            <a:r>
              <a:rPr lang="en-US" altLang="en-US" sz="1800" baseline="-25000"/>
              <a:t>2</a:t>
            </a:r>
            <a:r>
              <a:rPr lang="en-US" altLang="en-US" sz="1800"/>
              <a:t>|00</a:t>
            </a:r>
            <a:r>
              <a:rPr lang="en-US" altLang="en-US" sz="2400"/>
              <a:t>›</a:t>
            </a:r>
            <a:r>
              <a:rPr lang="en-US" altLang="en-US" sz="1800"/>
              <a:t> + a</a:t>
            </a:r>
            <a:r>
              <a:rPr lang="en-US" altLang="en-US" sz="1800" baseline="-25000"/>
              <a:t>1</a:t>
            </a:r>
            <a:r>
              <a:rPr lang="en-US" altLang="en-US" sz="1800"/>
              <a:t>b</a:t>
            </a:r>
            <a:r>
              <a:rPr lang="en-US" altLang="en-US" sz="1800" baseline="-25000"/>
              <a:t>2</a:t>
            </a:r>
            <a:r>
              <a:rPr lang="en-US" altLang="en-US" sz="1800"/>
              <a:t>|01</a:t>
            </a:r>
            <a:r>
              <a:rPr lang="en-US" altLang="en-US" sz="2400"/>
              <a:t>›</a:t>
            </a:r>
            <a:r>
              <a:rPr lang="en-US" altLang="en-US" sz="1800"/>
              <a:t> + b</a:t>
            </a:r>
            <a:r>
              <a:rPr lang="en-US" altLang="en-US" sz="1800" baseline="-25000"/>
              <a:t>1</a:t>
            </a:r>
            <a:r>
              <a:rPr lang="en-US" altLang="en-US" sz="1800"/>
              <a:t>a</a:t>
            </a:r>
            <a:r>
              <a:rPr lang="en-US" altLang="en-US" sz="1800" baseline="-25000"/>
              <a:t>2</a:t>
            </a:r>
            <a:r>
              <a:rPr lang="en-US" altLang="en-US" sz="1800"/>
              <a:t>|10</a:t>
            </a:r>
            <a:r>
              <a:rPr lang="en-US" altLang="en-US" sz="2800"/>
              <a:t>›</a:t>
            </a:r>
            <a:r>
              <a:rPr lang="en-US" altLang="en-US" sz="1800"/>
              <a:t> + b</a:t>
            </a:r>
            <a:r>
              <a:rPr lang="en-US" altLang="en-US" sz="1800" baseline="-25000"/>
              <a:t>1</a:t>
            </a:r>
            <a:r>
              <a:rPr lang="en-US" altLang="en-US" sz="1800"/>
              <a:t>b</a:t>
            </a:r>
            <a:r>
              <a:rPr lang="en-US" altLang="en-US" sz="1800" baseline="-25000"/>
              <a:t>2</a:t>
            </a:r>
            <a:r>
              <a:rPr lang="en-US" altLang="en-US" sz="1800"/>
              <a:t>|11</a:t>
            </a:r>
            <a:r>
              <a:rPr lang="en-US" altLang="en-US" sz="2800"/>
              <a:t>›</a:t>
            </a:r>
            <a:r>
              <a:rPr lang="en-US" altLang="en-US" sz="1800"/>
              <a:t> 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r>
              <a:rPr lang="en-US" altLang="en-US" sz="1800"/>
              <a:t>Means </a:t>
            </a:r>
            <a:r>
              <a:rPr lang="en-US" altLang="en-US" sz="2000"/>
              <a:t>a</a:t>
            </a:r>
            <a:r>
              <a:rPr lang="en-US" altLang="en-US" sz="2000" baseline="-25000"/>
              <a:t>1</a:t>
            </a:r>
            <a:r>
              <a:rPr lang="en-US" altLang="en-US" sz="2000"/>
              <a:t>b</a:t>
            </a:r>
            <a:r>
              <a:rPr lang="en-US" altLang="en-US" sz="2000" baseline="-25000"/>
              <a:t>2</a:t>
            </a:r>
            <a:r>
              <a:rPr lang="en-US" altLang="en-US" sz="2000"/>
              <a:t> = 0 which implies that either a</a:t>
            </a:r>
            <a:r>
              <a:rPr lang="en-US" altLang="en-US" sz="2000" baseline="-25000"/>
              <a:t>1</a:t>
            </a:r>
            <a:r>
              <a:rPr lang="en-US" altLang="en-US" sz="2000"/>
              <a:t>a</a:t>
            </a:r>
            <a:r>
              <a:rPr lang="en-US" altLang="en-US" sz="2000" baseline="-25000"/>
              <a:t>2</a:t>
            </a:r>
            <a:r>
              <a:rPr lang="en-US" altLang="en-US" sz="2000"/>
              <a:t> = 0 or b</a:t>
            </a:r>
            <a:r>
              <a:rPr lang="en-US" altLang="en-US" sz="2000" baseline="-25000"/>
              <a:t>1</a:t>
            </a:r>
            <a:r>
              <a:rPr lang="en-US" altLang="en-US" sz="2000"/>
              <a:t>b</a:t>
            </a:r>
            <a:r>
              <a:rPr lang="en-US" altLang="en-US" sz="2000" baseline="-25000"/>
              <a:t>2</a:t>
            </a:r>
            <a:r>
              <a:rPr lang="en-US" altLang="en-US" sz="2000"/>
              <a:t> = 0. 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000"/>
          </a:p>
          <a:p>
            <a:pPr marL="447675" indent="-447675">
              <a:buFont typeface="Wingdings 2" panose="05020102010507070707" pitchFamily="18" charset="2"/>
              <a:buNone/>
            </a:pPr>
            <a:r>
              <a:rPr lang="en-US" altLang="en-US" sz="2000"/>
              <a:t>States which cannot be decomposed in this way are called </a:t>
            </a:r>
            <a:r>
              <a:rPr lang="en-US" altLang="en-US" sz="2000" b="1" i="1">
                <a:solidFill>
                  <a:srgbClr val="000099"/>
                </a:solidFill>
              </a:rPr>
              <a:t>entangled</a:t>
            </a:r>
            <a:r>
              <a:rPr lang="en-US" altLang="en-US" sz="2000"/>
              <a:t> states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06654BA-2CE8-4BA5-A9A7-FF755147D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6900" b="1">
                <a:effectLst/>
              </a:rPr>
              <a:t>EPR PARADOX</a:t>
            </a:r>
          </a:p>
        </p:txBody>
      </p:sp>
      <p:pic>
        <p:nvPicPr>
          <p:cNvPr id="117764" name="Picture 4">
            <a:extLst>
              <a:ext uri="{FF2B5EF4-FFF2-40B4-BE49-F238E27FC236}">
                <a16:creationId xmlns:a16="http://schemas.microsoft.com/office/drawing/2014/main" id="{AE1F5ACC-6D73-4159-8B74-263B6C9758D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76400"/>
            <a:ext cx="6781800" cy="5334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5" name="Picture 5">
            <a:extLst>
              <a:ext uri="{FF2B5EF4-FFF2-40B4-BE49-F238E27FC236}">
                <a16:creationId xmlns:a16="http://schemas.microsoft.com/office/drawing/2014/main" id="{EF9742ED-69C1-4CF0-9372-F9FF194A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690813"/>
            <a:ext cx="5427662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6" name="Picture 6">
            <a:extLst>
              <a:ext uri="{FF2B5EF4-FFF2-40B4-BE49-F238E27FC236}">
                <a16:creationId xmlns:a16="http://schemas.microsoft.com/office/drawing/2014/main" id="{5F69B69D-BF72-4383-9746-A58CA4AE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772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ED14D4D0-108B-4363-812E-187F39EC8763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Quantum Gates and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F890F-F304-4B78-8691-101E10FB653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3000" y="1524000"/>
            <a:ext cx="7696200" cy="51054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Five Simple Quantum Gates and C</a:t>
            </a:r>
            <a:r>
              <a:rPr lang="en-US" altLang="en-US" sz="2000" baseline="-25000"/>
              <a:t>not</a:t>
            </a:r>
            <a:r>
              <a:rPr lang="en-US" altLang="en-US" sz="2000"/>
              <a:t> gate</a:t>
            </a:r>
          </a:p>
          <a:p>
            <a:pPr marL="0" indent="0"/>
            <a:endParaRPr lang="en-US" altLang="en-US"/>
          </a:p>
        </p:txBody>
      </p:sp>
      <p:pic>
        <p:nvPicPr>
          <p:cNvPr id="108548" name="Picture 2">
            <a:extLst>
              <a:ext uri="{FF2B5EF4-FFF2-40B4-BE49-F238E27FC236}">
                <a16:creationId xmlns:a16="http://schemas.microsoft.com/office/drawing/2014/main" id="{7B9A574A-930E-4DC0-A963-1B2E1BC5C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28900"/>
            <a:ext cx="35052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49" name="Picture 2">
            <a:extLst>
              <a:ext uri="{FF2B5EF4-FFF2-40B4-BE49-F238E27FC236}">
                <a16:creationId xmlns:a16="http://schemas.microsoft.com/office/drawing/2014/main" id="{39B6F56D-AC67-4383-9874-32D41309C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81638"/>
            <a:ext cx="33528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550" name="Picture 3">
            <a:extLst>
              <a:ext uri="{FF2B5EF4-FFF2-40B4-BE49-F238E27FC236}">
                <a16:creationId xmlns:a16="http://schemas.microsoft.com/office/drawing/2014/main" id="{292CAC84-C1A2-47AF-820B-895A9E34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4343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7E86876F-90E5-49FE-85E1-1F0D5BDDFD65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Quantum Teleportation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703ADB2E-55FD-418F-B380-C13C29AAE0C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905000"/>
            <a:ext cx="7499350" cy="4800600"/>
          </a:xfrm>
        </p:spPr>
        <p:txBody>
          <a:bodyPr/>
          <a:lstStyle/>
          <a:p>
            <a:pPr marL="447675" indent="-447675"/>
            <a:r>
              <a:rPr lang="en-US" altLang="en-US" sz="2800"/>
              <a:t>The objective is to transmit the quantum state of a particle using classical bits and reconstruct the exact quantum state at the receiver.</a:t>
            </a:r>
          </a:p>
          <a:p>
            <a:pPr marL="447675" indent="-447675"/>
            <a:endParaRPr lang="en-US" altLang="en-US" sz="2800"/>
          </a:p>
          <a:p>
            <a:pPr marL="447675" indent="-447675"/>
            <a:r>
              <a:rPr lang="en-US" altLang="en-US" sz="2800"/>
              <a:t>Does not contradict no-cloning theorem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E203C48C-1AA7-4233-BE97-26AD4ECE070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Quantum Teleportation (Contd.): The Setting</a:t>
            </a:r>
            <a:endParaRPr lang="en-US" altLang="en-US">
              <a:effectLst/>
            </a:endParaRPr>
          </a:p>
        </p:txBody>
      </p:sp>
      <p:pic>
        <p:nvPicPr>
          <p:cNvPr id="110595" name="Picture 2">
            <a:extLst>
              <a:ext uri="{FF2B5EF4-FFF2-40B4-BE49-F238E27FC236}">
                <a16:creationId xmlns:a16="http://schemas.microsoft.com/office/drawing/2014/main" id="{9F11F090-6624-4A21-AE86-32F100B80DC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5300" y="1752600"/>
            <a:ext cx="6029325" cy="277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596" name="Rectangle 3">
            <a:extLst>
              <a:ext uri="{FF2B5EF4-FFF2-40B4-BE49-F238E27FC236}">
                <a16:creationId xmlns:a16="http://schemas.microsoft.com/office/drawing/2014/main" id="{9983C5EC-7E1B-4757-9815-4A4A7052E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00"/>
            <a:ext cx="72390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/>
              <a:t>Alice has a qubit whose state she doesn’t know. She wants to send the state of this qubit</a:t>
            </a:r>
          </a:p>
          <a:p>
            <a:pPr algn="ctr"/>
            <a:r>
              <a:rPr lang="el-GR" altLang="en-US" sz="1600"/>
              <a:t>φ = </a:t>
            </a:r>
            <a:r>
              <a:rPr lang="en-US" altLang="en-US" sz="1600"/>
              <a:t>a|0</a:t>
            </a:r>
            <a:r>
              <a:rPr lang="en-US" altLang="en-US" sz="2000"/>
              <a:t>›</a:t>
            </a:r>
            <a:r>
              <a:rPr lang="en-US" altLang="en-US" sz="1600"/>
              <a:t>  + b|1</a:t>
            </a:r>
            <a:r>
              <a:rPr lang="en-US" altLang="en-US" sz="2000"/>
              <a:t>›</a:t>
            </a:r>
            <a:endParaRPr lang="en-US" altLang="en-US" sz="1600"/>
          </a:p>
          <a:p>
            <a:r>
              <a:rPr lang="en-US" altLang="en-US" sz="1600"/>
              <a:t>to Bob through classical channels.</a:t>
            </a:r>
          </a:p>
          <a:p>
            <a:endParaRPr lang="en-US" altLang="en-US" sz="1600"/>
          </a:p>
          <a:p>
            <a:r>
              <a:rPr lang="en-US" altLang="en-US" sz="1600"/>
              <a:t>Alice and Bob each possess one qubit of an entangled pair</a:t>
            </a:r>
          </a:p>
          <a:p>
            <a:pPr algn="ctr"/>
            <a:r>
              <a:rPr lang="el-GR" altLang="en-US" sz="1600"/>
              <a:t>ψ</a:t>
            </a:r>
            <a:r>
              <a:rPr lang="el-GR" altLang="en-US" sz="1600" baseline="-25000"/>
              <a:t>0</a:t>
            </a:r>
            <a:r>
              <a:rPr lang="el-GR" altLang="en-US" sz="1600"/>
              <a:t> =</a:t>
            </a:r>
            <a:r>
              <a:rPr lang="en-US" altLang="en-US" sz="1600"/>
              <a:t> 1/√2(|00</a:t>
            </a:r>
            <a:r>
              <a:rPr lang="en-US" altLang="en-US" sz="2000"/>
              <a:t>›</a:t>
            </a:r>
            <a:r>
              <a:rPr lang="en-US" altLang="en-US" sz="1600"/>
              <a:t> + |11</a:t>
            </a:r>
            <a:r>
              <a:rPr lang="en-US" altLang="en-US" sz="2000"/>
              <a:t>›</a:t>
            </a:r>
            <a:r>
              <a:rPr lang="en-US" altLang="en-US" sz="1600"/>
              <a:t>)</a:t>
            </a:r>
          </a:p>
          <a:p>
            <a:endParaRPr lang="en-US" alt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4">
            <a:extLst>
              <a:ext uri="{FF2B5EF4-FFF2-40B4-BE49-F238E27FC236}">
                <a16:creationId xmlns:a16="http://schemas.microsoft.com/office/drawing/2014/main" id="{B146530E-ED40-4D00-AC61-0F14D55BEB4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6800" y="2133600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300">
                <a:effectLst/>
              </a:rPr>
              <a:t>An Experiment with Photons</a:t>
            </a:r>
          </a:p>
        </p:txBody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08B1CF23-1F36-49CA-81F5-C23350157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82550" algn="r"/>
            <a:r>
              <a:rPr lang="en-US" altLang="en-US" sz="2800" b="1">
                <a:solidFill>
                  <a:schemeClr val="accent1"/>
                </a:solidFill>
              </a:rPr>
              <a:t>The Three Polarizers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BD06FD87-4D10-4EB6-998A-FBECF700817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Quantum Teleportation (Contd.)</a:t>
            </a:r>
            <a:endParaRPr lang="en-US" alt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EE94-1251-443F-A0A7-948F09A464F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Initial state is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of which Alice controls the first two bits and Bob controls the last one.</a:t>
            </a:r>
          </a:p>
          <a:p>
            <a:pPr marL="0" indent="0"/>
            <a:endParaRPr lang="en-US" altLang="en-US"/>
          </a:p>
        </p:txBody>
      </p:sp>
      <p:pic>
        <p:nvPicPr>
          <p:cNvPr id="111620" name="Picture 2">
            <a:extLst>
              <a:ext uri="{FF2B5EF4-FFF2-40B4-BE49-F238E27FC236}">
                <a16:creationId xmlns:a16="http://schemas.microsoft.com/office/drawing/2014/main" id="{74AE3B27-D2ED-4A4A-B6D1-ADFCB3333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2357438"/>
            <a:ext cx="7089775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68FFC642-D755-495C-AA9D-DD9723721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Quantum Teleportation (Contd.)</a:t>
            </a:r>
            <a:endParaRPr lang="en-US" altLang="en-US">
              <a:effectLst/>
            </a:endParaRP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B5BDF72B-15D6-4CAF-8E6F-2CBD6DF2782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/>
              <a:t>Alice now applies</a:t>
            </a:r>
          </a:p>
          <a:p>
            <a:pPr marL="447675" indent="-447675"/>
            <a:endParaRPr lang="en-US" altLang="en-US"/>
          </a:p>
        </p:txBody>
      </p:sp>
      <p:pic>
        <p:nvPicPr>
          <p:cNvPr id="112644" name="Picture 2">
            <a:extLst>
              <a:ext uri="{FF2B5EF4-FFF2-40B4-BE49-F238E27FC236}">
                <a16:creationId xmlns:a16="http://schemas.microsoft.com/office/drawing/2014/main" id="{BEE2D4CA-FCF2-41AF-A1A2-097C9D146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34956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45" name="Picture 3">
            <a:extLst>
              <a:ext uri="{FF2B5EF4-FFF2-40B4-BE49-F238E27FC236}">
                <a16:creationId xmlns:a16="http://schemas.microsoft.com/office/drawing/2014/main" id="{A0EFD29C-8C3D-45BB-B040-321DC52A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80010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1C18AB42-E209-4DC7-8590-C4FF4F6F207D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Quantum Teleportation (Contd.)</a:t>
            </a:r>
            <a:endParaRPr lang="en-US" alt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95A4-483B-4F3E-A475-A62E448B8D2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4125" y="2057400"/>
            <a:ext cx="7661275" cy="4114800"/>
          </a:xfrm>
        </p:spPr>
        <p:txBody>
          <a:bodyPr/>
          <a:lstStyle/>
          <a:p>
            <a:pPr marL="447675" indent="-447675"/>
            <a:r>
              <a:rPr lang="en-US" altLang="en-US" sz="2400"/>
              <a:t>Alice measures the first two qubits</a:t>
            </a:r>
          </a:p>
          <a:p>
            <a:pPr marL="447675" indent="-447675"/>
            <a:r>
              <a:rPr lang="en-US" altLang="en-US" sz="2400"/>
              <a:t>She obtains one of the four outputs with equal probability. Alice sends the result of her  measurement as two classical bits to Bob</a:t>
            </a:r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DA4223-2330-4438-9ABA-059E545D2F1D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4114800"/>
          <a:ext cx="6096000" cy="1854201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328554402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7450725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Alice’s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Modified Bob’s Qubit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672839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716568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399259"/>
                  </a:ext>
                </a:extLst>
              </a:tr>
              <a:tr h="369888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25430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 eaLnBrk="0" hangingPunct="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633241"/>
                  </a:ext>
                </a:extLst>
              </a:tr>
            </a:tbl>
          </a:graphicData>
        </a:graphic>
      </p:graphicFrame>
      <p:pic>
        <p:nvPicPr>
          <p:cNvPr id="113688" name="Picture 3">
            <a:extLst>
              <a:ext uri="{FF2B5EF4-FFF2-40B4-BE49-F238E27FC236}">
                <a16:creationId xmlns:a16="http://schemas.microsoft.com/office/drawing/2014/main" id="{552E308A-E351-4550-AF13-4820ADA1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333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89" name="Picture 4">
            <a:extLst>
              <a:ext uri="{FF2B5EF4-FFF2-40B4-BE49-F238E27FC236}">
                <a16:creationId xmlns:a16="http://schemas.microsoft.com/office/drawing/2014/main" id="{C12D5C36-9550-419A-A2A1-B4CDB6296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924425"/>
            <a:ext cx="3429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90" name="Picture 5">
            <a:extLst>
              <a:ext uri="{FF2B5EF4-FFF2-40B4-BE49-F238E27FC236}">
                <a16:creationId xmlns:a16="http://schemas.microsoft.com/office/drawing/2014/main" id="{4907F351-AF75-450D-B150-A3DA1F6C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05425"/>
            <a:ext cx="3619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91" name="Picture 6">
            <a:extLst>
              <a:ext uri="{FF2B5EF4-FFF2-40B4-BE49-F238E27FC236}">
                <a16:creationId xmlns:a16="http://schemas.microsoft.com/office/drawing/2014/main" id="{36284A72-85A7-4E1C-A572-8D451B3F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6578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92" name="Picture 7">
            <a:extLst>
              <a:ext uri="{FF2B5EF4-FFF2-40B4-BE49-F238E27FC236}">
                <a16:creationId xmlns:a16="http://schemas.microsoft.com/office/drawing/2014/main" id="{15B62EB8-4589-4CBF-8DA6-501BC043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533900"/>
            <a:ext cx="876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93" name="Picture 8">
            <a:extLst>
              <a:ext uri="{FF2B5EF4-FFF2-40B4-BE49-F238E27FC236}">
                <a16:creationId xmlns:a16="http://schemas.microsoft.com/office/drawing/2014/main" id="{6D53D086-A735-4699-AC9E-79C399591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914900"/>
            <a:ext cx="9048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94" name="Picture 9">
            <a:extLst>
              <a:ext uri="{FF2B5EF4-FFF2-40B4-BE49-F238E27FC236}">
                <a16:creationId xmlns:a16="http://schemas.microsoft.com/office/drawing/2014/main" id="{6F9DBAC5-0D24-448D-BCD0-1B72AFD5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86375"/>
            <a:ext cx="8858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95" name="Picture 10">
            <a:extLst>
              <a:ext uri="{FF2B5EF4-FFF2-40B4-BE49-F238E27FC236}">
                <a16:creationId xmlns:a16="http://schemas.microsoft.com/office/drawing/2014/main" id="{A6AEED63-2850-49F5-AA76-E48C490D1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629275"/>
            <a:ext cx="8477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A569E23F-9CDF-4BAA-AD4D-517635C1A0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Quantum Teleportation (Contd.)</a:t>
            </a:r>
            <a:endParaRPr lang="en-US" altLang="en-US">
              <a:effectLst/>
            </a:endParaRPr>
          </a:p>
        </p:txBody>
      </p:sp>
      <p:sp>
        <p:nvSpPr>
          <p:cNvPr id="114691" name="Content Placeholder 2">
            <a:extLst>
              <a:ext uri="{FF2B5EF4-FFF2-40B4-BE49-F238E27FC236}">
                <a16:creationId xmlns:a16="http://schemas.microsoft.com/office/drawing/2014/main" id="{DFD80D5A-2E92-4072-8DAD-58E600AD0A3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000"/>
              <a:t>When Bob receives the two classical bits from Alice he knows how the state of his half of the entangled pair compares to the original state of Alice’s qubit. </a:t>
            </a:r>
          </a:p>
          <a:p>
            <a:pPr marL="447675" indent="-447675"/>
            <a:r>
              <a:rPr lang="en-US" altLang="en-US" sz="2000"/>
              <a:t>Bob can reconstruct the original state of Alice’s qubit, φ, by applying the appropriate decoding transformation to his part of the entangled pair as follows:</a:t>
            </a:r>
          </a:p>
          <a:p>
            <a:pPr marL="447675" indent="-447675"/>
            <a:endParaRPr lang="en-US" altLang="en-US" sz="2000"/>
          </a:p>
          <a:p>
            <a:pPr marL="447675" indent="-447675"/>
            <a:endParaRPr lang="en-US" altLang="en-US" sz="2000"/>
          </a:p>
        </p:txBody>
      </p:sp>
      <p:pic>
        <p:nvPicPr>
          <p:cNvPr id="114692" name="Picture 2">
            <a:extLst>
              <a:ext uri="{FF2B5EF4-FFF2-40B4-BE49-F238E27FC236}">
                <a16:creationId xmlns:a16="http://schemas.microsoft.com/office/drawing/2014/main" id="{CFF484D8-5931-42AF-B273-CDFA98D55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7663"/>
            <a:ext cx="5105400" cy="216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06654BA-2CE8-4BA5-A9A7-FF755147D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6900" b="1">
                <a:effectLst/>
              </a:rPr>
              <a:t>EPR PARADOX</a:t>
            </a:r>
          </a:p>
        </p:txBody>
      </p:sp>
      <p:pic>
        <p:nvPicPr>
          <p:cNvPr id="117764" name="Picture 4">
            <a:extLst>
              <a:ext uri="{FF2B5EF4-FFF2-40B4-BE49-F238E27FC236}">
                <a16:creationId xmlns:a16="http://schemas.microsoft.com/office/drawing/2014/main" id="{AE1F5ACC-6D73-4159-8B74-263B6C9758D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1676400"/>
            <a:ext cx="6781800" cy="533400"/>
          </a:xfrm>
          <a:noFill/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5" name="Picture 5">
            <a:extLst>
              <a:ext uri="{FF2B5EF4-FFF2-40B4-BE49-F238E27FC236}">
                <a16:creationId xmlns:a16="http://schemas.microsoft.com/office/drawing/2014/main" id="{EF9742ED-69C1-4CF0-9372-F9FF194A5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690813"/>
            <a:ext cx="5427662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7766" name="Picture 6">
            <a:extLst>
              <a:ext uri="{FF2B5EF4-FFF2-40B4-BE49-F238E27FC236}">
                <a16:creationId xmlns:a16="http://schemas.microsoft.com/office/drawing/2014/main" id="{5F69B69D-BF72-4383-9746-A58CA4AE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7721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>
            <a:extLst>
              <a:ext uri="{FF2B5EF4-FFF2-40B4-BE49-F238E27FC236}">
                <a16:creationId xmlns:a16="http://schemas.microsoft.com/office/drawing/2014/main" id="{4674574B-DA42-453F-AA15-0E6BFB12D0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219200" y="2133600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6900" b="1">
                <a:effectLst/>
              </a:rPr>
              <a:t>DENSE CODING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A4BFE190-C6FA-42E1-BE32-19B160A9D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886200"/>
            <a:ext cx="6400800" cy="1752600"/>
          </a:xfrm>
        </p:spPr>
        <p:txBody>
          <a:bodyPr/>
          <a:lstStyle/>
          <a:p>
            <a:pPr marL="82550" algn="r"/>
            <a:r>
              <a:rPr lang="en-US" altLang="en-US" sz="2000"/>
              <a:t>Sending two classical bits using a single qubit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19DC17C-17E3-4AA6-9ED4-A1E42EA1B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5100" b="1">
                <a:effectLst/>
              </a:rPr>
              <a:t>Dense Coding Protocol</a:t>
            </a:r>
          </a:p>
        </p:txBody>
      </p:sp>
      <p:pic>
        <p:nvPicPr>
          <p:cNvPr id="118788" name="Picture 4">
            <a:extLst>
              <a:ext uri="{FF2B5EF4-FFF2-40B4-BE49-F238E27FC236}">
                <a16:creationId xmlns:a16="http://schemas.microsoft.com/office/drawing/2014/main" id="{36FC464A-CB86-45FB-8314-8833607A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654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89" name="Rectangle 5">
            <a:extLst>
              <a:ext uri="{FF2B5EF4-FFF2-40B4-BE49-F238E27FC236}">
                <a16:creationId xmlns:a16="http://schemas.microsoft.com/office/drawing/2014/main" id="{92C415E4-1908-4ED0-B3ED-6BD70290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018088"/>
            <a:ext cx="7315200" cy="925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/>
              <a:t>Alice receives two classical bits, encoding the numbers 0 through 3. Depending on this number Alice performs one of the transformations {I,X, Y,Z} on her qubit of the entangled pair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4979381F-EEC3-423D-9654-F2CD60589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ffectLst/>
              </a:rPr>
              <a:t>Dense Coding Protocol (Contd.)</a:t>
            </a:r>
          </a:p>
        </p:txBody>
      </p:sp>
      <p:pic>
        <p:nvPicPr>
          <p:cNvPr id="119812" name="Picture 4">
            <a:extLst>
              <a:ext uri="{FF2B5EF4-FFF2-40B4-BE49-F238E27FC236}">
                <a16:creationId xmlns:a16="http://schemas.microsoft.com/office/drawing/2014/main" id="{5FEFEFA6-01C5-454D-9C48-F1DA0E13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7010400" cy="2579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813" name="Picture 5">
            <a:extLst>
              <a:ext uri="{FF2B5EF4-FFF2-40B4-BE49-F238E27FC236}">
                <a16:creationId xmlns:a16="http://schemas.microsoft.com/office/drawing/2014/main" id="{381FD76C-401B-4090-A0D5-CC208C13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05400"/>
            <a:ext cx="6172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6917923D-D103-4BF5-B5F1-F0CB0C53E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ffectLst/>
              </a:rPr>
              <a:t>Dense Coding Protocol (Contd.)</a:t>
            </a:r>
          </a:p>
        </p:txBody>
      </p:sp>
      <p:pic>
        <p:nvPicPr>
          <p:cNvPr id="120836" name="Picture 4">
            <a:extLst>
              <a:ext uri="{FF2B5EF4-FFF2-40B4-BE49-F238E27FC236}">
                <a16:creationId xmlns:a16="http://schemas.microsoft.com/office/drawing/2014/main" id="{598AEA6D-33E1-4560-8C1A-C1553416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7467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7" name="Picture 5">
            <a:extLst>
              <a:ext uri="{FF2B5EF4-FFF2-40B4-BE49-F238E27FC236}">
                <a16:creationId xmlns:a16="http://schemas.microsoft.com/office/drawing/2014/main" id="{7F11503E-38CA-41E1-B10F-06D14BEC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7396163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838" name="Picture 6">
            <a:extLst>
              <a:ext uri="{FF2B5EF4-FFF2-40B4-BE49-F238E27FC236}">
                <a16:creationId xmlns:a16="http://schemas.microsoft.com/office/drawing/2014/main" id="{5A840DC8-DEB9-487F-A19C-B9A79EB48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5508625"/>
            <a:ext cx="7296150" cy="43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1001FB72-18ED-4BEC-B718-2B9787D56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ffectLst/>
              </a:rPr>
              <a:t>Dense Coding Protocol (Contd.)</a:t>
            </a:r>
          </a:p>
        </p:txBody>
      </p:sp>
      <p:pic>
        <p:nvPicPr>
          <p:cNvPr id="121860" name="Picture 4">
            <a:extLst>
              <a:ext uri="{FF2B5EF4-FFF2-40B4-BE49-F238E27FC236}">
                <a16:creationId xmlns:a16="http://schemas.microsoft.com/office/drawing/2014/main" id="{9FD0FFA1-F454-4CF6-A27A-7C300F554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7800"/>
            <a:ext cx="7772400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1861" name="Rectangle 5">
            <a:extLst>
              <a:ext uri="{FF2B5EF4-FFF2-40B4-BE49-F238E27FC236}">
                <a16:creationId xmlns:a16="http://schemas.microsoft.com/office/drawing/2014/main" id="{B549E9FC-8005-49E0-9EEC-D2D3667B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45125"/>
            <a:ext cx="65532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Finally, Bob measures the resulting two qubits bit which allows him to obtain Alice’s two classical bits of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DACF418-4967-48A0-B055-5952F6F08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152400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ffectLst/>
              </a:rPr>
              <a:t>The Photon Experiment</a:t>
            </a:r>
          </a:p>
        </p:txBody>
      </p:sp>
      <p:pic>
        <p:nvPicPr>
          <p:cNvPr id="70662" name="Picture 6">
            <a:extLst>
              <a:ext uri="{FF2B5EF4-FFF2-40B4-BE49-F238E27FC236}">
                <a16:creationId xmlns:a16="http://schemas.microsoft.com/office/drawing/2014/main" id="{41F35730-B4B2-4FFB-8880-6B9911D1B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344613"/>
            <a:ext cx="4959350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3" name="Picture 7">
            <a:extLst>
              <a:ext uri="{FF2B5EF4-FFF2-40B4-BE49-F238E27FC236}">
                <a16:creationId xmlns:a16="http://schemas.microsoft.com/office/drawing/2014/main" id="{5385483F-4DF2-47C2-ABDE-042FC33A1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46704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64" name="Picture 8">
            <a:extLst>
              <a:ext uri="{FF2B5EF4-FFF2-40B4-BE49-F238E27FC236}">
                <a16:creationId xmlns:a16="http://schemas.microsoft.com/office/drawing/2014/main" id="{7D7E553C-9C21-4DEA-B963-9D765B6F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13300"/>
            <a:ext cx="5246688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CF16-EAD1-47E2-B3C2-410CD607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629761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3AD8813-CF5C-4C84-AA65-93075C7D3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en-US" sz="3900">
                <a:effectLst/>
              </a:rPr>
              <a:t>The Photon Experiment (Contd.)</a:t>
            </a:r>
          </a:p>
        </p:txBody>
      </p:sp>
      <p:pic>
        <p:nvPicPr>
          <p:cNvPr id="71684" name="ThreePolarizers.avi">
            <a:hlinkClick r:id="" action="ppaction://media"/>
            <a:extLst>
              <a:ext uri="{FF2B5EF4-FFF2-40B4-BE49-F238E27FC236}">
                <a16:creationId xmlns:a16="http://schemas.microsoft.com/office/drawing/2014/main" id="{0900F7CA-6F6B-4491-8E37-C61E3E50020E}"/>
              </a:ext>
            </a:extLst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74296" y="1804432"/>
            <a:ext cx="6220958" cy="4199146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16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16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68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168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>
            <a:extLst>
              <a:ext uri="{FF2B5EF4-FFF2-40B4-BE49-F238E27FC236}">
                <a16:creationId xmlns:a16="http://schemas.microsoft.com/office/drawing/2014/main" id="{D112A28E-152C-45CE-8515-39C05E8F9F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6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4300">
                <a:effectLst/>
              </a:rPr>
              <a:t> Qubits</a:t>
            </a:r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B99C3C2F-2F3C-4A5C-9BE0-2F207B631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82550" algn="r"/>
            <a:r>
              <a:rPr lang="en-US" altLang="en-US" sz="3200"/>
              <a:t>An Explanation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1AA5E8A9-F944-49BB-B15F-828BBEF9894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000099"/>
                </a:solidFill>
                <a:effectLst/>
              </a:rPr>
              <a:t>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B0D03-5808-4F06-B776-EA84861CE65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000">
                <a:latin typeface="Arial" panose="020B0604020202020204" pitchFamily="34" charset="0"/>
              </a:rPr>
              <a:t>A quantum bit, or qubit, is a unit vector in a two dimensional complex vector space for which a particular basis has been fixed and is denoted by: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{|0</a:t>
            </a:r>
            <a:r>
              <a:rPr lang="en-US" altLang="en-US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, |1</a:t>
            </a:r>
            <a:r>
              <a:rPr lang="en-US" altLang="en-US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}</a:t>
            </a:r>
          </a:p>
          <a:p>
            <a:pPr marL="447675" indent="-447675"/>
            <a:r>
              <a:rPr lang="en-US" altLang="en-US" sz="2000">
                <a:latin typeface="Arial" panose="020B0604020202020204" pitchFamily="34" charset="0"/>
              </a:rPr>
              <a:t>Qubits can be in a superposition of |0</a:t>
            </a:r>
            <a:r>
              <a:rPr lang="en-US" altLang="en-US" sz="2800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and |1</a:t>
            </a:r>
            <a:r>
              <a:rPr lang="en-US" altLang="en-US" sz="2800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such as 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a|0</a:t>
            </a:r>
            <a:r>
              <a:rPr lang="en-US" altLang="en-US" sz="2800">
                <a:latin typeface="Arial" panose="020B0604020202020204" pitchFamily="34" charset="0"/>
              </a:rPr>
              <a:t>› </a:t>
            </a:r>
            <a:r>
              <a:rPr lang="en-US" altLang="en-US" sz="2000">
                <a:latin typeface="Arial" panose="020B0604020202020204" pitchFamily="34" charset="0"/>
              </a:rPr>
              <a:t>+b |1</a:t>
            </a:r>
            <a:r>
              <a:rPr lang="en-US" altLang="en-US" sz="2800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where a and b are complex numbers such that |a|</a:t>
            </a:r>
            <a:r>
              <a:rPr lang="en-US" altLang="en-US" sz="2000" baseline="30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 + |b|</a:t>
            </a:r>
            <a:r>
              <a:rPr lang="en-US" altLang="en-US" sz="2000" baseline="30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 = 1.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marL="447675" indent="-447675"/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19EFAF97-1164-4008-8C12-0AEE97DD3AC1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435100" y="274638"/>
            <a:ext cx="63404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3900">
                <a:solidFill>
                  <a:srgbClr val="000099"/>
                </a:solidFill>
                <a:effectLst/>
              </a:rPr>
              <a:t>Measuring a Qubit in the Basis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78E266E0-FE9A-4047-91BA-9B7BEF471C7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47800" y="1981200"/>
            <a:ext cx="7086600" cy="41148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For the qubit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a|0</a:t>
            </a:r>
            <a:r>
              <a:rPr lang="en-US" altLang="en-US" sz="3600">
                <a:latin typeface="Arial" panose="020B0604020202020204" pitchFamily="34" charset="0"/>
              </a:rPr>
              <a:t>›</a:t>
            </a:r>
            <a:r>
              <a:rPr lang="en-US" altLang="en-US" sz="28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+b |1</a:t>
            </a:r>
            <a:r>
              <a:rPr lang="en-US" altLang="en-US" sz="3600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the probability that the measured value is  |0</a:t>
            </a:r>
            <a:r>
              <a:rPr lang="en-US" altLang="en-US" sz="3600">
                <a:latin typeface="Arial" panose="020B0604020202020204" pitchFamily="34" charset="0"/>
              </a:rPr>
              <a:t>› </a:t>
            </a:r>
            <a:r>
              <a:rPr lang="en-US" altLang="en-US" sz="2000">
                <a:latin typeface="Arial" panose="020B0604020202020204" pitchFamily="34" charset="0"/>
              </a:rPr>
              <a:t>is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|a|</a:t>
            </a:r>
            <a:r>
              <a:rPr lang="en-US" altLang="en-US" sz="2000" baseline="30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after which the state collapses to |0</a:t>
            </a:r>
            <a:r>
              <a:rPr lang="en-US" altLang="en-US" sz="3600">
                <a:latin typeface="Arial" panose="020B0604020202020204" pitchFamily="34" charset="0"/>
              </a:rPr>
              <a:t>› </a:t>
            </a:r>
            <a:r>
              <a:rPr lang="en-US" altLang="en-US" sz="2000">
                <a:latin typeface="Arial" panose="020B0604020202020204" pitchFamily="34" charset="0"/>
              </a:rPr>
              <a:t>and 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the probability that the measured value is |1</a:t>
            </a:r>
            <a:r>
              <a:rPr lang="en-US" altLang="en-US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is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|b|</a:t>
            </a:r>
            <a:r>
              <a:rPr lang="en-US" altLang="en-US" sz="2000" baseline="30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after which the state collapses to |1</a:t>
            </a:r>
            <a:r>
              <a:rPr lang="en-US" altLang="en-US" sz="3600">
                <a:latin typeface="Arial" panose="020B0604020202020204" pitchFamily="34" charset="0"/>
              </a:rPr>
              <a:t>›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Rectangle 4">
            <a:extLst>
              <a:ext uri="{FF2B5EF4-FFF2-40B4-BE49-F238E27FC236}">
                <a16:creationId xmlns:a16="http://schemas.microsoft.com/office/drawing/2014/main" id="{75E3AB84-487D-45C7-AF26-05940202FA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1600" y="21875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en-US" sz="3900">
                <a:effectLst/>
              </a:rPr>
              <a:t>Qubit Model Correctly Predicts the Outcome of Photon Experiment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B789AA00-AFBB-4434-8811-A1E34257F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0" y="3886200"/>
            <a:ext cx="6400800" cy="1752600"/>
          </a:xfrm>
        </p:spPr>
        <p:txBody>
          <a:bodyPr/>
          <a:lstStyle/>
          <a:p>
            <a:pPr marL="82550" algn="r"/>
            <a:r>
              <a:rPr lang="en-US" altLang="en-US" sz="2000"/>
              <a:t>and several other experiments too!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CC50B40434847A090975301202254" ma:contentTypeVersion="11" ma:contentTypeDescription="Create a new document." ma:contentTypeScope="" ma:versionID="0e4525a78203c898d86207c6306d1ce8">
  <xsd:schema xmlns:xsd="http://www.w3.org/2001/XMLSchema" xmlns:xs="http://www.w3.org/2001/XMLSchema" xmlns:p="http://schemas.microsoft.com/office/2006/metadata/properties" xmlns:ns2="eba02f85-95b9-4d1e-8958-bf3b9f1583b9" xmlns:ns3="7498ef00-a751-4e43-9bcd-4f3dac93fd8f" targetNamespace="http://schemas.microsoft.com/office/2006/metadata/properties" ma:root="true" ma:fieldsID="6433f4b494a130cd3bacee247fd0494a" ns2:_="" ns3:_="">
    <xsd:import namespace="eba02f85-95b9-4d1e-8958-bf3b9f1583b9"/>
    <xsd:import namespace="7498ef00-a751-4e43-9bcd-4f3dac93fd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02f85-95b9-4d1e-8958-bf3b9f1583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76566c8-5863-4230-bf35-5b2b4eaf1a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8ef00-a751-4e43-9bcd-4f3dac93fd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b4a7436-6881-4c77-9def-992d6ac43f94}" ma:internalName="TaxCatchAll" ma:showField="CatchAllData" ma:web="7498ef00-a751-4e43-9bcd-4f3dac93fd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02f85-95b9-4d1e-8958-bf3b9f1583b9">
      <Terms xmlns="http://schemas.microsoft.com/office/infopath/2007/PartnerControls"/>
    </lcf76f155ced4ddcb4097134ff3c332f>
    <TaxCatchAll xmlns="7498ef00-a751-4e43-9bcd-4f3dac93fd8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95792E-545C-48C0-BF1C-88F5A2437D40}"/>
</file>

<file path=customXml/itemProps2.xml><?xml version="1.0" encoding="utf-8"?>
<ds:datastoreItem xmlns:ds="http://schemas.openxmlformats.org/officeDocument/2006/customXml" ds:itemID="{76680A74-05CC-45C8-98B2-DAB95A4FACD7}">
  <ds:schemaRefs>
    <ds:schemaRef ds:uri="http://schemas.microsoft.com/office/2006/metadata/properties"/>
    <ds:schemaRef ds:uri="http://schemas.microsoft.com/office/infopath/2007/PartnerControls"/>
    <ds:schemaRef ds:uri="eba02f85-95b9-4d1e-8958-bf3b9f1583b9"/>
    <ds:schemaRef ds:uri="7498ef00-a751-4e43-9bcd-4f3dac93fd8f"/>
  </ds:schemaRefs>
</ds:datastoreItem>
</file>

<file path=customXml/itemProps3.xml><?xml version="1.0" encoding="utf-8"?>
<ds:datastoreItem xmlns:ds="http://schemas.openxmlformats.org/officeDocument/2006/customXml" ds:itemID="{7CA1DA5C-940F-451B-BAF1-36D1D46BFA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2880</TotalTime>
  <Words>1532</Words>
  <Application>Microsoft Office PowerPoint</Application>
  <PresentationFormat>On-screen Show (4:3)</PresentationFormat>
  <Paragraphs>210</Paragraphs>
  <Slides>40</Slides>
  <Notes>3</Notes>
  <HiddenSlides>2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Solstice</vt:lpstr>
      <vt:lpstr>Quantum Cryptography</vt:lpstr>
      <vt:lpstr>Quantum World: It’s Bizarre!</vt:lpstr>
      <vt:lpstr>An Experiment with Photons</vt:lpstr>
      <vt:lpstr>The Photon Experiment</vt:lpstr>
      <vt:lpstr>The Photon Experiment (Contd.)</vt:lpstr>
      <vt:lpstr> Qubits</vt:lpstr>
      <vt:lpstr>Qubits</vt:lpstr>
      <vt:lpstr>Measuring a Qubit in the Basis</vt:lpstr>
      <vt:lpstr>Qubit Model Correctly Predicts the Outcome of Photon Experiment</vt:lpstr>
      <vt:lpstr>No-Cloning Theorem</vt:lpstr>
      <vt:lpstr>Quantum Secret Key Establishment Protocol</vt:lpstr>
      <vt:lpstr>Quantum Secret Key Establishment Protocol</vt:lpstr>
      <vt:lpstr>Quantum SKEP (Contd.)</vt:lpstr>
      <vt:lpstr>Quantum Money</vt:lpstr>
      <vt:lpstr>Quantum Money Problem (Informal)</vt:lpstr>
      <vt:lpstr>Wiesner’ Protocol</vt:lpstr>
      <vt:lpstr>Wiesner’ Protocol (Contd.)</vt:lpstr>
      <vt:lpstr>Wiesner’ Protocol (Contd.)</vt:lpstr>
      <vt:lpstr>BBBW Protocol </vt:lpstr>
      <vt:lpstr>BBBW Protocol (Contd.) </vt:lpstr>
      <vt:lpstr>Quantum Money </vt:lpstr>
      <vt:lpstr>Publicly Verifiable Quantum Money</vt:lpstr>
      <vt:lpstr>References</vt:lpstr>
      <vt:lpstr>Multiple Qubits</vt:lpstr>
      <vt:lpstr>Quantum Entanglement</vt:lpstr>
      <vt:lpstr>EPR PARADOX</vt:lpstr>
      <vt:lpstr>Quantum Gates and Circuits</vt:lpstr>
      <vt:lpstr>Quantum Teleportation</vt:lpstr>
      <vt:lpstr>Quantum Teleportation (Contd.): The Setting</vt:lpstr>
      <vt:lpstr>Quantum Teleportation (Contd.)</vt:lpstr>
      <vt:lpstr>Quantum Teleportation (Contd.)</vt:lpstr>
      <vt:lpstr>Quantum Teleportation (Contd.)</vt:lpstr>
      <vt:lpstr>Quantum Teleportation (Contd.)</vt:lpstr>
      <vt:lpstr>EPR PARADOX</vt:lpstr>
      <vt:lpstr>DENSE CODING</vt:lpstr>
      <vt:lpstr>Dense Coding Protocol</vt:lpstr>
      <vt:lpstr>Dense Coding Protocol (Contd.)</vt:lpstr>
      <vt:lpstr>Dense Coding Protocol (Contd.)</vt:lpstr>
      <vt:lpstr>Dense Coding Protocol (Contd.)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Cryptography in Quantum World</dc:title>
  <dc:creator>Srinathan</dc:creator>
  <cp:lastModifiedBy>Srinathan K</cp:lastModifiedBy>
  <cp:revision>244</cp:revision>
  <dcterms:created xsi:type="dcterms:W3CDTF">2006-08-16T00:00:00Z</dcterms:created>
  <dcterms:modified xsi:type="dcterms:W3CDTF">2022-04-10T00:47:51Z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0x01010015BCC50B40434847A090975301202254</vt:lpwstr>
  </property>
  <property fmtid="{D5CDD505-2E9C-101B-9397-08002B2CF9AE}" pid="3" name="MediaServiceImageTags">
    <vt:lpwstr/>
  </property>
</Properties>
</file>