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25"/>
  </p:notesMasterIdLst>
  <p:sldIdLst>
    <p:sldId id="256" r:id="rId5"/>
    <p:sldId id="274" r:id="rId6"/>
    <p:sldId id="291" r:id="rId7"/>
    <p:sldId id="275" r:id="rId8"/>
    <p:sldId id="277" r:id="rId9"/>
    <p:sldId id="276" r:id="rId10"/>
    <p:sldId id="278" r:id="rId11"/>
    <p:sldId id="279" r:id="rId12"/>
    <p:sldId id="280" r:id="rId13"/>
    <p:sldId id="281" r:id="rId14"/>
    <p:sldId id="282" r:id="rId15"/>
    <p:sldId id="285" r:id="rId16"/>
    <p:sldId id="286" r:id="rId17"/>
    <p:sldId id="287" r:id="rId18"/>
    <p:sldId id="283" r:id="rId19"/>
    <p:sldId id="284" r:id="rId20"/>
    <p:sldId id="288" r:id="rId21"/>
    <p:sldId id="290" r:id="rId22"/>
    <p:sldId id="289" r:id="rId23"/>
    <p:sldId id="273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6D49D0-CAF5-424D-BFD1-116D2AAA51EF}" v="1" dt="2022-02-23T14:57:55.293"/>
    <p1510:client id="{53AD8521-D491-4ADF-A679-7662ECF0B69D}" v="7" dt="2022-02-20T13:28:12.262"/>
    <p1510:client id="{9F8CBA3E-4431-4E95-BB74-8DB0307D66B8}" v="4" dt="2022-02-24T06:45:42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rang Tandon" userId="98902b2e-0e20-4541-9a99-82f456f14d17" providerId="ADAL" clId="{53AD8521-D491-4ADF-A679-7662ECF0B69D}"/>
    <pc:docChg chg="custSel modSld">
      <pc:chgData name="Gaurang Tandon" userId="98902b2e-0e20-4541-9a99-82f456f14d17" providerId="ADAL" clId="{53AD8521-D491-4ADF-A679-7662ECF0B69D}" dt="2022-02-20T13:28:12.262" v="2" actId="20577"/>
      <pc:docMkLst>
        <pc:docMk/>
      </pc:docMkLst>
      <pc:sldChg chg="modSp mod">
        <pc:chgData name="Gaurang Tandon" userId="98902b2e-0e20-4541-9a99-82f456f14d17" providerId="ADAL" clId="{53AD8521-D491-4ADF-A679-7662ECF0B69D}" dt="2022-02-20T13:27:42.267" v="0" actId="27636"/>
        <pc:sldMkLst>
          <pc:docMk/>
          <pc:sldMk cId="0" sldId="279"/>
        </pc:sldMkLst>
        <pc:spChg chg="mod">
          <ac:chgData name="Gaurang Tandon" userId="98902b2e-0e20-4541-9a99-82f456f14d17" providerId="ADAL" clId="{53AD8521-D491-4ADF-A679-7662ECF0B69D}" dt="2022-02-20T13:27:42.267" v="0" actId="27636"/>
          <ac:spMkLst>
            <pc:docMk/>
            <pc:sldMk cId="0" sldId="279"/>
            <ac:spMk id="2" creationId="{CE5DF358-832D-4075-ABC5-5E75D9C7F219}"/>
          </ac:spMkLst>
        </pc:spChg>
      </pc:sldChg>
      <pc:sldChg chg="modSp mod">
        <pc:chgData name="Gaurang Tandon" userId="98902b2e-0e20-4541-9a99-82f456f14d17" providerId="ADAL" clId="{53AD8521-D491-4ADF-A679-7662ECF0B69D}" dt="2022-02-20T13:28:12.262" v="2" actId="20577"/>
        <pc:sldMkLst>
          <pc:docMk/>
          <pc:sldMk cId="0" sldId="289"/>
        </pc:sldMkLst>
        <pc:spChg chg="mod">
          <ac:chgData name="Gaurang Tandon" userId="98902b2e-0e20-4541-9a99-82f456f14d17" providerId="ADAL" clId="{53AD8521-D491-4ADF-A679-7662ECF0B69D}" dt="2022-02-20T13:28:12.262" v="2" actId="20577"/>
          <ac:spMkLst>
            <pc:docMk/>
            <pc:sldMk cId="0" sldId="289"/>
            <ac:spMk id="51204" creationId="{06057C32-DCD5-42CB-A299-0CCA5A72DCB4}"/>
          </ac:spMkLst>
        </pc:spChg>
      </pc:sldChg>
    </pc:docChg>
  </pc:docChgLst>
  <pc:docChgLst>
    <pc:chgData name="Rajat Dave" userId="S::rajat.dave@students.iiit.ac.in::ef6d5c78-4327-4cfa-90f3-e27c105cfd02" providerId="AD" clId="Web-{4F6D49D0-CAF5-424D-BFD1-116D2AAA51EF}"/>
    <pc:docChg chg="modSld">
      <pc:chgData name="Rajat Dave" userId="S::rajat.dave@students.iiit.ac.in::ef6d5c78-4327-4cfa-90f3-e27c105cfd02" providerId="AD" clId="Web-{4F6D49D0-CAF5-424D-BFD1-116D2AAA51EF}" dt="2022-02-23T14:57:55.293" v="0" actId="1076"/>
      <pc:docMkLst>
        <pc:docMk/>
      </pc:docMkLst>
      <pc:sldChg chg="modSp">
        <pc:chgData name="Rajat Dave" userId="S::rajat.dave@students.iiit.ac.in::ef6d5c78-4327-4cfa-90f3-e27c105cfd02" providerId="AD" clId="Web-{4F6D49D0-CAF5-424D-BFD1-116D2AAA51EF}" dt="2022-02-23T14:57:55.293" v="0" actId="1076"/>
        <pc:sldMkLst>
          <pc:docMk/>
          <pc:sldMk cId="0" sldId="283"/>
        </pc:sldMkLst>
        <pc:picChg chg="mod">
          <ac:chgData name="Rajat Dave" userId="S::rajat.dave@students.iiit.ac.in::ef6d5c78-4327-4cfa-90f3-e27c105cfd02" providerId="AD" clId="Web-{4F6D49D0-CAF5-424D-BFD1-116D2AAA51EF}" dt="2022-02-23T14:57:55.293" v="0" actId="1076"/>
          <ac:picMkLst>
            <pc:docMk/>
            <pc:sldMk cId="0" sldId="283"/>
            <ac:picMk id="45060" creationId="{61AEFBC5-C03D-4F1E-B117-4E9CA832266C}"/>
          </ac:picMkLst>
        </pc:picChg>
      </pc:sldChg>
    </pc:docChg>
  </pc:docChgLst>
  <pc:docChgLst>
    <pc:chgData name="Avi Kothari" userId="S::avi.kothari@students.iiit.ac.in::6092e5c3-00d2-4bf6-ad1a-dbe22bfd5030" providerId="AD" clId="Web-{9F8CBA3E-4431-4E95-BB74-8DB0307D66B8}"/>
    <pc:docChg chg="modSld">
      <pc:chgData name="Avi Kothari" userId="S::avi.kothari@students.iiit.ac.in::6092e5c3-00d2-4bf6-ad1a-dbe22bfd5030" providerId="AD" clId="Web-{9F8CBA3E-4431-4E95-BB74-8DB0307D66B8}" dt="2022-02-24T06:45:42.222" v="2" actId="20577"/>
      <pc:docMkLst>
        <pc:docMk/>
      </pc:docMkLst>
      <pc:sldChg chg="modSp">
        <pc:chgData name="Avi Kothari" userId="S::avi.kothari@students.iiit.ac.in::6092e5c3-00d2-4bf6-ad1a-dbe22bfd5030" providerId="AD" clId="Web-{9F8CBA3E-4431-4E95-BB74-8DB0307D66B8}" dt="2022-02-24T06:45:42.222" v="2" actId="20577"/>
        <pc:sldMkLst>
          <pc:docMk/>
          <pc:sldMk cId="0" sldId="279"/>
        </pc:sldMkLst>
        <pc:spChg chg="mod">
          <ac:chgData name="Avi Kothari" userId="S::avi.kothari@students.iiit.ac.in::6092e5c3-00d2-4bf6-ad1a-dbe22bfd5030" providerId="AD" clId="Web-{9F8CBA3E-4431-4E95-BB74-8DB0307D66B8}" dt="2022-02-24T06:45:42.222" v="2" actId="20577"/>
          <ac:spMkLst>
            <pc:docMk/>
            <pc:sldMk cId="0" sldId="279"/>
            <ac:spMk id="2" creationId="{CE5DF358-832D-4075-ABC5-5E75D9C7F219}"/>
          </ac:spMkLst>
        </pc:spChg>
      </pc:sldChg>
    </pc:docChg>
  </pc:docChgLst>
  <pc:docChgLst>
    <pc:chgData name="Devansh Doshi" userId="S::devansh.doshi@students.iiit.ac.in::fdc72876-842a-46bb-adfc-4f64629a3456" providerId="AD" clId="Web-{11B62AEA-4516-4F60-B810-31C42AA485B2}"/>
    <pc:docChg chg="modSld">
      <pc:chgData name="Devansh Doshi" userId="S::devansh.doshi@students.iiit.ac.in::fdc72876-842a-46bb-adfc-4f64629a3456" providerId="AD" clId="Web-{11B62AEA-4516-4F60-B810-31C42AA485B2}" dt="2022-01-24T17:36:52.565" v="0" actId="1076"/>
      <pc:docMkLst>
        <pc:docMk/>
      </pc:docMkLst>
      <pc:sldChg chg="modSp">
        <pc:chgData name="Devansh Doshi" userId="S::devansh.doshi@students.iiit.ac.in::fdc72876-842a-46bb-adfc-4f64629a3456" providerId="AD" clId="Web-{11B62AEA-4516-4F60-B810-31C42AA485B2}" dt="2022-01-24T17:36:52.565" v="0" actId="1076"/>
        <pc:sldMkLst>
          <pc:docMk/>
          <pc:sldMk cId="0" sldId="280"/>
        </pc:sldMkLst>
        <pc:picChg chg="mod">
          <ac:chgData name="Devansh Doshi" userId="S::devansh.doshi@students.iiit.ac.in::fdc72876-842a-46bb-adfc-4f64629a3456" providerId="AD" clId="Web-{11B62AEA-4516-4F60-B810-31C42AA485B2}" dt="2022-01-24T17:36:52.565" v="0" actId="1076"/>
          <ac:picMkLst>
            <pc:docMk/>
            <pc:sldMk cId="0" sldId="280"/>
            <ac:picMk id="37892" creationId="{519C3CD9-4B1B-4A56-A89F-75C56083C687}"/>
          </ac:picMkLst>
        </pc:picChg>
      </pc:sldChg>
    </pc:docChg>
  </pc:docChgLst>
  <pc:docChgLst>
    <pc:chgData name="Snehal Ranjan" userId="S::snehal.ranjan@research.iiit.ac.in::96d1d2a6-3607-4412-acbb-09ddc251aefa" providerId="AD" clId="Web-{0B05FD91-702D-46FB-B097-3211C6493AF0}"/>
    <pc:docChg chg="modSld sldOrd">
      <pc:chgData name="Snehal Ranjan" userId="S::snehal.ranjan@research.iiit.ac.in::96d1d2a6-3607-4412-acbb-09ddc251aefa" providerId="AD" clId="Web-{0B05FD91-702D-46FB-B097-3211C6493AF0}" dt="2022-02-05T06:59:36.353" v="2" actId="20577"/>
      <pc:docMkLst>
        <pc:docMk/>
      </pc:docMkLst>
      <pc:sldChg chg="modSp ord">
        <pc:chgData name="Snehal Ranjan" userId="S::snehal.ranjan@research.iiit.ac.in::96d1d2a6-3607-4412-acbb-09ddc251aefa" providerId="AD" clId="Web-{0B05FD91-702D-46FB-B097-3211C6493AF0}" dt="2022-02-05T06:59:36.353" v="2" actId="20577"/>
        <pc:sldMkLst>
          <pc:docMk/>
          <pc:sldMk cId="0" sldId="289"/>
        </pc:sldMkLst>
        <pc:spChg chg="mod">
          <ac:chgData name="Snehal Ranjan" userId="S::snehal.ranjan@research.iiit.ac.in::96d1d2a6-3607-4412-acbb-09ddc251aefa" providerId="AD" clId="Web-{0B05FD91-702D-46FB-B097-3211C6493AF0}" dt="2022-02-05T06:59:36.353" v="2" actId="20577"/>
          <ac:spMkLst>
            <pc:docMk/>
            <pc:sldMk cId="0" sldId="289"/>
            <ac:spMk id="51206" creationId="{9D6B9CF8-2220-47C8-9AB8-6CE3FFA42F22}"/>
          </ac:spMkLst>
        </pc:spChg>
      </pc:sldChg>
    </pc:docChg>
  </pc:docChgLst>
  <pc:docChgLst>
    <pc:chgData name="Vineet Agrawal" userId="S::vineet.agrawal@students.iiit.ac.in::a8dfc642-e02c-41fe-9631-ddf7bfaf5388" providerId="AD" clId="Web-{E5B7451D-092A-461E-AE74-E56BC1D6CC2D}"/>
    <pc:docChg chg="addSld">
      <pc:chgData name="Vineet Agrawal" userId="S::vineet.agrawal@students.iiit.ac.in::a8dfc642-e02c-41fe-9631-ddf7bfaf5388" providerId="AD" clId="Web-{E5B7451D-092A-461E-AE74-E56BC1D6CC2D}" dt="2022-02-07T15:48:42.099" v="0"/>
      <pc:docMkLst>
        <pc:docMk/>
      </pc:docMkLst>
      <pc:sldChg chg="new">
        <pc:chgData name="Vineet Agrawal" userId="S::vineet.agrawal@students.iiit.ac.in::a8dfc642-e02c-41fe-9631-ddf7bfaf5388" providerId="AD" clId="Web-{E5B7451D-092A-461E-AE74-E56BC1D6CC2D}" dt="2022-02-07T15:48:42.099" v="0"/>
        <pc:sldMkLst>
          <pc:docMk/>
          <pc:sldMk cId="367157660" sldId="291"/>
        </pc:sldMkLst>
      </pc:sldChg>
    </pc:docChg>
  </pc:docChgLst>
  <pc:docChgLst>
    <pc:chgData name="Nitin Kumar" userId="S::nitin.kumar@students.iiit.ac.in::6f17532d-8400-4977-9deb-05c75c3d2a41" providerId="AD" clId="Web-{618314BA-5BF5-484F-928C-589070C813EC}"/>
    <pc:docChg chg="addSld delSld">
      <pc:chgData name="Nitin Kumar" userId="S::nitin.kumar@students.iiit.ac.in::6f17532d-8400-4977-9deb-05c75c3d2a41" providerId="AD" clId="Web-{618314BA-5BF5-484F-928C-589070C813EC}" dt="2022-01-15T17:31:41.562" v="5"/>
      <pc:docMkLst>
        <pc:docMk/>
      </pc:docMkLst>
      <pc:sldChg chg="new del">
        <pc:chgData name="Nitin Kumar" userId="S::nitin.kumar@students.iiit.ac.in::6f17532d-8400-4977-9deb-05c75c3d2a41" providerId="AD" clId="Web-{618314BA-5BF5-484F-928C-589070C813EC}" dt="2022-01-15T17:31:41.562" v="5"/>
        <pc:sldMkLst>
          <pc:docMk/>
          <pc:sldMk cId="1691562066" sldId="291"/>
        </pc:sldMkLst>
      </pc:sldChg>
      <pc:sldChg chg="new del">
        <pc:chgData name="Nitin Kumar" userId="S::nitin.kumar@students.iiit.ac.in::6f17532d-8400-4977-9deb-05c75c3d2a41" providerId="AD" clId="Web-{618314BA-5BF5-484F-928C-589070C813EC}" dt="2022-01-15T17:31:38.937" v="4"/>
        <pc:sldMkLst>
          <pc:docMk/>
          <pc:sldMk cId="1769765797" sldId="292"/>
        </pc:sldMkLst>
      </pc:sldChg>
      <pc:sldChg chg="new del">
        <pc:chgData name="Nitin Kumar" userId="S::nitin.kumar@students.iiit.ac.in::6f17532d-8400-4977-9deb-05c75c3d2a41" providerId="AD" clId="Web-{618314BA-5BF5-484F-928C-589070C813EC}" dt="2022-01-15T17:31:36.671" v="3"/>
        <pc:sldMkLst>
          <pc:docMk/>
          <pc:sldMk cId="1488831049" sldId="2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9B9F7C5-1165-49FF-BC2A-F6A014B6A52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062CD10-E803-40A8-B133-EA34E8BC734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62E5917A-2ED2-409E-9014-CD380F24FDE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FFCB5C90-18EC-4D65-A5C5-E72E00FF3D1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183F2021-B954-40ED-A4DA-759CF963729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6947CB4E-274A-470C-8113-859FFE2D86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3854D10E-7977-4777-BDBA-A6E1BA2208E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63C6238-F7A8-4318-9F8A-13820CA17E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37CEBF-14A9-440B-A850-9574B2006AFF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FACA18E5-F02F-4E7F-82D9-E20136310C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26B45FAC-EBEF-4C9B-B4C8-2ABC0DCDB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endParaRPr lang="en-US" altLang="en-US">
              <a:solidFill>
                <a:srgbClr val="0070C0"/>
              </a:solidFill>
            </a:endParaRPr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9B4E99A9-7199-4646-8AC9-FB7E54D73FB7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EA90E6E1-8C9E-4806-A2C4-0A6024FA610C}" type="slidenum">
              <a:rPr lang="en-US" altLang="en-US" sz="1200">
                <a:latin typeface="Calibri" panose="020F0502020204030204" pitchFamily="34" charset="0"/>
              </a:rPr>
              <a:pPr algn="r" eaLnBrk="1" hangingPunct="1"/>
              <a:t>10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C15CB37-8878-49BB-9CCF-9F756443594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37BC88F-AB69-4CF0-9F19-7D5F933AE82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C8147F75-194C-47A2-A8CA-041618F4D34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3E01DF99-F400-431A-9A78-564C535A59C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ACB4E876-5CA4-4B14-A487-EB487F4D81F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D95B809-1ABE-463A-A088-7B1DF9E921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199" name="AutoShape 7">
            <a:extLst>
              <a:ext uri="{FF2B5EF4-FFF2-40B4-BE49-F238E27FC236}">
                <a16:creationId xmlns:a16="http://schemas.microsoft.com/office/drawing/2014/main" id="{FCA92909-FFCF-4A3E-8A25-B8C1C1088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A1A7C-EE88-4013-AC69-B29226486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065FC-A454-408C-9D9C-BEAF5C49D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A6D32-0478-4120-BBB4-3ECFA2A4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2902B-FDE3-40FB-A8E7-3206C09A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78A71-B348-4F2E-9A87-E9E85B1C8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439FE7-7495-4A65-900E-80718F5BFE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759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CD9471-B487-432B-9F25-69F2C1936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FBB8F-8719-4EEB-AA18-BF8F38C6F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73B0D-7B11-4C46-B096-B754EE25E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F876F-BFB7-471D-A97F-66435465C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3D6EE-AE9B-4AF6-963B-B1E3B4BAC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65294-084D-4C0C-ADCC-8CAA0A1CB6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527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96873-9914-4983-BFDF-83506DB1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6E552-6884-43F4-8A6E-BEF3AFAB3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C67F4-A40A-446F-9132-B53BD0CE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368FC-45A7-4F00-98B5-CE6B4525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8D624-9D30-4D39-8203-DC76AFD4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3B3047-3402-498C-BAA0-A0B14BDD80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731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49224-A208-4C80-A1AF-A9E292DF7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3F864-0BD3-4219-A415-2CC5F7BF1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E1247-E607-4C52-ADCB-0433A3127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5D49C-55BF-4B12-84A7-2D2FBACB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7757D-45C8-4EE8-901A-06F7539D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6BF421-F35D-4550-9DA0-7F27FC1CC8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749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E457C-861C-4E5F-A832-A0593E10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9F677-9A69-43ED-B2A4-280B9361B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ACCF2-F128-4F96-B689-8987247EB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27D78-230D-4B56-B909-2F2FBC059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FB619-70D7-4E7C-BD09-7462F4E8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EC6E0-D3F9-4DBA-AB26-3017EC70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8F5F52-AC39-4D40-A23D-6BB75C595E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986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88449-8BD1-46B9-81E2-5CE0D76E2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DF02F-C297-42D6-AE1A-FBDCDC3E3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F215D-E6D8-4A4E-A18A-6EFA67514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83B1D5-79A8-4706-B832-597AE849B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100B6D-536A-412D-B87B-B2E08648F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3584E9-B2D9-47ED-9415-D4C642D2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6D5F9F-D6E8-4B12-921F-0C8BFDF7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3B3685-A4D6-4FD8-8D02-F062BFFA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CE01FB-5A1A-4B2C-83A1-886522D801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594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42D75-2D27-428A-9CA4-8D4123543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B9C9AA-F14C-47E0-BEA6-A001D164E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EB8D1-BE9A-4E86-BE9F-5C58BD59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846F9-C775-44CD-B9F5-F09AE915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917838-E358-4DCE-9662-8C7C69D853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384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360405-1E94-4875-AA19-E13DECD4D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401F9-76D4-4C1E-954B-43424BB35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3A132-EFD1-4495-BDEF-3BFA9DD03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3E3C44-8C23-4E87-96E6-009015C596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0266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9D7F-9A2B-41C6-AF95-9B55FF76A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12E3E-6592-40AF-A745-858BB7582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78C2E-DC12-47E4-9B5F-E0ACB0D30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A6B01-DFCC-4573-A5ED-5D8CEAF7E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F8C53-BAAF-42BF-B00D-1F9B1FF1D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1A29A-0085-4AAE-AA96-36DA71361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865BE9-E123-4273-AE86-F94C086FD5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400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C63DD-0B40-4089-AA0A-D0A41696F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E79FD-3708-4E4C-AF2A-F1805549D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04E51-A001-4B40-B8DF-FF5E7BB16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1C1DD-DA43-42E7-BBB9-1151D51C7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1993B-E34F-4C61-8D8D-0182CE7E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B9E76-F5E1-4E31-9676-FE938EE9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25A3E-4241-40BB-9BD7-96D2FDD252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816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1575A47-0624-47EE-962D-378153EB2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66CFF1C-A946-41DE-96AF-15A12CB8CD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172" name="AutoShape 4">
            <a:extLst>
              <a:ext uri="{FF2B5EF4-FFF2-40B4-BE49-F238E27FC236}">
                <a16:creationId xmlns:a16="http://schemas.microsoft.com/office/drawing/2014/main" id="{31843E3C-D0A2-42FB-9B99-55977DED8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173" name="Line 5">
            <a:extLst>
              <a:ext uri="{FF2B5EF4-FFF2-40B4-BE49-F238E27FC236}">
                <a16:creationId xmlns:a16="http://schemas.microsoft.com/office/drawing/2014/main" id="{DB67B2F4-F629-48E8-BD3C-D6011413C8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82AE1872-A667-4395-A439-AE82C868203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98988CBF-3F19-4493-A18F-C6B6A0C608D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id="{8CD1E98F-A0BE-4530-853B-15F7EA0D72A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BA17974-4F63-43AF-9B19-F767CD39D36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2ACF06B-23DA-4E25-8933-1F2E731C288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b="1">
                <a:solidFill>
                  <a:schemeClr val="hlink"/>
                </a:solidFill>
              </a:rPr>
              <a:t>PSEUDORANDOMNESS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7E41335-A1CE-410E-AD60-A43265FCB99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en-US"/>
              <a:t>And One-way Functions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072BC0-BBBB-406D-83C7-029970B0FA0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886200" y="2362200"/>
            <a:ext cx="4876800" cy="2667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With </a:t>
            </a:r>
            <a:r>
              <a:rPr lang="en-US" altLang="en-US" i="1"/>
              <a:t>exponential </a:t>
            </a:r>
            <a:r>
              <a:rPr lang="en-US" altLang="en-US"/>
              <a:t>samples it is easy to distinguish pseudorandomness from randomness!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E380364-461C-4F5B-A256-6DC2B171F0F1}"/>
              </a:ext>
            </a:extLst>
          </p:cNvPr>
          <p:cNvSpPr/>
          <p:nvPr/>
        </p:nvSpPr>
        <p:spPr>
          <a:xfrm>
            <a:off x="533400" y="1905000"/>
            <a:ext cx="3048000" cy="396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C00000"/>
                </a:solidFill>
                <a:latin typeface="Franklin Gothic Book" panose="020B0503020102020204" pitchFamily="34" charset="0"/>
              </a:rPr>
              <a:t>All strings of length l(n) (2</a:t>
            </a:r>
            <a:r>
              <a:rPr lang="en-US" altLang="en-US" baseline="30000">
                <a:solidFill>
                  <a:srgbClr val="C00000"/>
                </a:solidFill>
                <a:latin typeface="Franklin Gothic Book" panose="020B0503020102020204" pitchFamily="34" charset="0"/>
              </a:rPr>
              <a:t>l(n)</a:t>
            </a:r>
            <a:r>
              <a:rPr lang="en-US" altLang="en-US">
                <a:solidFill>
                  <a:srgbClr val="C00000"/>
                </a:solidFill>
                <a:latin typeface="Franklin Gothic Book" panose="020B0503020102020204" pitchFamily="34" charset="0"/>
              </a:rPr>
              <a:t>)</a:t>
            </a:r>
          </a:p>
          <a:p>
            <a:pPr algn="ctr" eaLnBrk="1" hangingPunct="1"/>
            <a:endParaRPr lang="en-US" altLang="en-US">
              <a:solidFill>
                <a:srgbClr val="0070C0"/>
              </a:solidFill>
              <a:latin typeface="Franklin Gothic Book" panose="020B0503020102020204" pitchFamily="34" charset="0"/>
            </a:endParaRPr>
          </a:p>
          <a:p>
            <a:pPr algn="ctr" eaLnBrk="1" hangingPunct="1"/>
            <a:endParaRPr lang="en-US" altLang="en-US">
              <a:solidFill>
                <a:srgbClr val="0070C0"/>
              </a:solidFill>
              <a:latin typeface="Franklin Gothic Book" panose="020B0503020102020204" pitchFamily="34" charset="0"/>
            </a:endParaRPr>
          </a:p>
          <a:p>
            <a:pPr algn="ctr" eaLnBrk="1" hangingPunct="1"/>
            <a:endParaRPr lang="en-US" altLang="en-US">
              <a:solidFill>
                <a:srgbClr val="0070C0"/>
              </a:solidFill>
              <a:latin typeface="Franklin Gothic Book" panose="020B0503020102020204" pitchFamily="34" charset="0"/>
            </a:endParaRPr>
          </a:p>
          <a:p>
            <a:pPr algn="ctr" eaLnBrk="1" hangingPunct="1"/>
            <a:endParaRPr lang="en-US" altLang="en-US">
              <a:solidFill>
                <a:srgbClr val="0070C0"/>
              </a:solidFill>
              <a:latin typeface="Franklin Gothic Book" panose="020B0503020102020204" pitchFamily="34" charset="0"/>
            </a:endParaRPr>
          </a:p>
          <a:p>
            <a:pPr algn="ctr" eaLnBrk="1" hangingPunct="1"/>
            <a:endParaRPr lang="en-US" altLang="en-US">
              <a:solidFill>
                <a:srgbClr val="0070C0"/>
              </a:solidFill>
              <a:latin typeface="Franklin Gothic Book" panose="020B0503020102020204" pitchFamily="34" charset="0"/>
            </a:endParaRPr>
          </a:p>
          <a:p>
            <a:pPr algn="ctr" eaLnBrk="1" hangingPunct="1"/>
            <a:endParaRPr lang="en-US" altLang="en-US">
              <a:solidFill>
                <a:srgbClr val="0070C0"/>
              </a:solidFill>
              <a:latin typeface="Franklin Gothic Book" panose="020B0503020102020204" pitchFamily="34" charset="0"/>
            </a:endParaRPr>
          </a:p>
          <a:p>
            <a:pPr algn="ctr" eaLnBrk="1" hangingPunct="1"/>
            <a:endParaRPr lang="en-US" altLang="en-US">
              <a:solidFill>
                <a:srgbClr val="0070C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C45CAC-3DE7-4010-AD31-F2CFD076E9C3}"/>
              </a:ext>
            </a:extLst>
          </p:cNvPr>
          <p:cNvSpPr/>
          <p:nvPr/>
        </p:nvSpPr>
        <p:spPr>
          <a:xfrm>
            <a:off x="1219200" y="3657600"/>
            <a:ext cx="16002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t>Strings Mapped Using  PRG (2</a:t>
            </a:r>
            <a:r>
              <a:rPr lang="en-US" altLang="en-US" baseline="30000">
                <a:solidFill>
                  <a:srgbClr val="FFFFFF"/>
                </a:solidFill>
                <a:latin typeface="Franklin Gothic Book" panose="020B0503020102020204" pitchFamily="34" charset="0"/>
              </a:rPr>
              <a:t>n</a:t>
            </a:r>
            <a:r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t>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AD9085B-0E0E-4C94-9F4E-BDA83152A1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82880"/>
            <a:ext cx="8229600" cy="1111664"/>
          </a:xfrm>
          <a:noFill/>
        </p:spPr>
        <p:txBody>
          <a:bodyPr rtlCol="0"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540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4C974C8D-8D91-4F94-B3E7-9A43AFC30E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2600"/>
              <a:t>DESIGNING a SECURE ENCRYPTION SCHEME USING PRGs </a:t>
            </a:r>
            <a:br>
              <a:rPr lang="en-US" altLang="en-US" sz="2600"/>
            </a:br>
            <a:r>
              <a:rPr lang="en-US" altLang="en-US" sz="2600"/>
              <a:t>(just “pseurorandomize the one-time pad!)</a:t>
            </a:r>
          </a:p>
        </p:txBody>
      </p:sp>
      <p:pic>
        <p:nvPicPr>
          <p:cNvPr id="44036" name="Picture 4">
            <a:extLst>
              <a:ext uri="{FF2B5EF4-FFF2-40B4-BE49-F238E27FC236}">
                <a16:creationId xmlns:a16="http://schemas.microsoft.com/office/drawing/2014/main" id="{6BC8C86D-EB10-45BF-8FBB-4E414610ADB8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905000"/>
            <a:ext cx="8497888" cy="4191000"/>
          </a:xfrm>
          <a:noFill/>
          <a:ln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B41A2FE4-428B-4BC0-A8F6-842E049062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200"/>
              <a:t>Designing PRGs from Computational Hardness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40E5E08-4B75-4824-84D8-B45F82F34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981200"/>
            <a:ext cx="8001000" cy="4267200"/>
          </a:xfrm>
        </p:spPr>
        <p:txBody>
          <a:bodyPr/>
          <a:lstStyle/>
          <a:p>
            <a:r>
              <a:rPr lang="en-US" altLang="en-US"/>
              <a:t>Single bit expansion PRG to arbitrary expansion PRG</a:t>
            </a:r>
          </a:p>
          <a:p>
            <a:endParaRPr lang="en-US" altLang="en-US"/>
          </a:p>
          <a:p>
            <a:r>
              <a:rPr lang="en-US" altLang="en-US"/>
              <a:t>From One-way functions to single-bit expansion PRG</a:t>
            </a:r>
          </a:p>
          <a:p>
            <a:endParaRPr lang="en-US" altLang="en-US"/>
          </a:p>
          <a:p>
            <a:r>
              <a:rPr lang="en-US" altLang="en-US"/>
              <a:t>Candidate PRG from Discrete Logarithm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E559417B-5F80-4F36-A3AA-D49CAE5D48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5000"/>
              <a:t>Expanding the Expansion in PRG</a:t>
            </a:r>
          </a:p>
        </p:txBody>
      </p:sp>
      <p:pic>
        <p:nvPicPr>
          <p:cNvPr id="48134" name="Picture 6">
            <a:extLst>
              <a:ext uri="{FF2B5EF4-FFF2-40B4-BE49-F238E27FC236}">
                <a16:creationId xmlns:a16="http://schemas.microsoft.com/office/drawing/2014/main" id="{76ECBE87-823A-462A-AFAC-4ED2C08F6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828800"/>
            <a:ext cx="834231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E705A7A6-AB91-4D20-A3F7-9A0F0D7B6E4E}"/>
              </a:ext>
            </a:extLst>
          </p:cNvPr>
          <p:cNvSpPr/>
          <p:nvPr/>
        </p:nvSpPr>
        <p:spPr>
          <a:xfrm>
            <a:off x="1295400" y="2286000"/>
            <a:ext cx="1074743" cy="838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PRG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/>
              <a:t>l → l+1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BB7C75C-E1B1-4341-9442-382531E78E23}"/>
              </a:ext>
            </a:extLst>
          </p:cNvPr>
          <p:cNvSpPr/>
          <p:nvPr/>
        </p:nvSpPr>
        <p:spPr>
          <a:xfrm>
            <a:off x="-1" y="2438400"/>
            <a:ext cx="1295399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Length </a:t>
            </a:r>
            <a:r>
              <a:rPr lang="en-US" i="1"/>
              <a:t>l</a:t>
            </a:r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7D8B23D9-4BCE-4D9D-B738-BF5C7A2F2AD7}"/>
              </a:ext>
            </a:extLst>
          </p:cNvPr>
          <p:cNvSpPr/>
          <p:nvPr/>
        </p:nvSpPr>
        <p:spPr>
          <a:xfrm>
            <a:off x="2362200" y="2550433"/>
            <a:ext cx="1524000" cy="26896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Length </a:t>
            </a:r>
            <a:r>
              <a:rPr lang="en-US" i="1"/>
              <a:t>l+1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70D783-EF25-49E9-A4D9-F9D68B288852}"/>
              </a:ext>
            </a:extLst>
          </p:cNvPr>
          <p:cNvCxnSpPr/>
          <p:nvPr/>
        </p:nvCxnSpPr>
        <p:spPr>
          <a:xfrm>
            <a:off x="3352800" y="28956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628F18-D078-475A-997E-15D71098CA75}"/>
              </a:ext>
            </a:extLst>
          </p:cNvPr>
          <p:cNvCxnSpPr/>
          <p:nvPr/>
        </p:nvCxnSpPr>
        <p:spPr>
          <a:xfrm rot="5400000">
            <a:off x="3544094" y="33139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A20DCD-4B23-4AE9-AEDE-13DAC17DDD65}"/>
              </a:ext>
            </a:extLst>
          </p:cNvPr>
          <p:cNvCxnSpPr/>
          <p:nvPr/>
        </p:nvCxnSpPr>
        <p:spPr>
          <a:xfrm>
            <a:off x="7239000" y="28956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A24699D-7A59-4C1F-925B-2FFE0484B519}"/>
              </a:ext>
            </a:extLst>
          </p:cNvPr>
          <p:cNvCxnSpPr/>
          <p:nvPr/>
        </p:nvCxnSpPr>
        <p:spPr>
          <a:xfrm rot="5400000">
            <a:off x="7428707" y="3313906"/>
            <a:ext cx="8382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819E4C9-B787-4298-A710-B027EA0CE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8700" y="2830513"/>
            <a:ext cx="800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Franklin Gothic Book" panose="020B0503020102020204" pitchFamily="34" charset="0"/>
              </a:rPr>
              <a:t>…..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EE6038-A69E-4305-B64B-FF0B7F559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7338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Franklin Gothic Book" panose="020B0503020102020204" pitchFamily="34" charset="0"/>
              </a:rPr>
              <a:t>output</a:t>
            </a:r>
            <a:r>
              <a:rPr lang="en-US" altLang="en-US" baseline="-25000">
                <a:latin typeface="Franklin Gothic Book" panose="020B0503020102020204" pitchFamily="34" charset="0"/>
              </a:rPr>
              <a:t>1</a:t>
            </a:r>
            <a:endParaRPr lang="en-US" altLang="en-US">
              <a:latin typeface="Franklin Gothic Book" panose="020B05030201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DB856A-F38B-4D5B-A369-250F5B41A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7338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Franklin Gothic Book" panose="020B0503020102020204" pitchFamily="34" charset="0"/>
              </a:rPr>
              <a:t>output</a:t>
            </a:r>
            <a:r>
              <a:rPr lang="en-US" altLang="en-US" baseline="-25000">
                <a:latin typeface="Franklin Gothic Book" panose="020B0503020102020204" pitchFamily="34" charset="0"/>
              </a:rPr>
              <a:t>2</a:t>
            </a:r>
            <a:endParaRPr lang="en-US" altLang="en-US">
              <a:latin typeface="Franklin Gothic Book" panose="020B0503020102020204" pitchFamily="34" charset="0"/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BFFFE7D1-FD15-447F-9DC8-5F2F98B04802}"/>
              </a:ext>
            </a:extLst>
          </p:cNvPr>
          <p:cNvSpPr/>
          <p:nvPr/>
        </p:nvSpPr>
        <p:spPr>
          <a:xfrm>
            <a:off x="5176833" y="2312601"/>
            <a:ext cx="1071567" cy="8115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PRG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/>
              <a:t>l → l+1</a:t>
            </a: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A316E6D6-31F9-4E6A-A5AD-304464176772}"/>
              </a:ext>
            </a:extLst>
          </p:cNvPr>
          <p:cNvSpPr/>
          <p:nvPr/>
        </p:nvSpPr>
        <p:spPr>
          <a:xfrm>
            <a:off x="3886200" y="2468243"/>
            <a:ext cx="1285866" cy="489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Length </a:t>
            </a:r>
            <a:r>
              <a:rPr lang="en-US" i="1"/>
              <a:t>l</a:t>
            </a:r>
          </a:p>
        </p:txBody>
      </p:sp>
      <p:sp>
        <p:nvSpPr>
          <p:cNvPr id="31" name="Pentagon 30">
            <a:extLst>
              <a:ext uri="{FF2B5EF4-FFF2-40B4-BE49-F238E27FC236}">
                <a16:creationId xmlns:a16="http://schemas.microsoft.com/office/drawing/2014/main" id="{711D0671-AE5F-4559-A1C7-6D6BDCCFD2DF}"/>
              </a:ext>
            </a:extLst>
          </p:cNvPr>
          <p:cNvSpPr/>
          <p:nvPr/>
        </p:nvSpPr>
        <p:spPr>
          <a:xfrm>
            <a:off x="6248400" y="2592520"/>
            <a:ext cx="1524000" cy="22688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Length </a:t>
            </a:r>
            <a:r>
              <a:rPr lang="en-US" i="1"/>
              <a:t>l+1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BCB4E538-FDA0-4A62-A16F-E4FBA212172B}"/>
              </a:ext>
            </a:extLst>
          </p:cNvPr>
          <p:cNvSpPr/>
          <p:nvPr/>
        </p:nvSpPr>
        <p:spPr>
          <a:xfrm>
            <a:off x="7772400" y="2413649"/>
            <a:ext cx="1295400" cy="505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Length </a:t>
            </a:r>
            <a:r>
              <a:rPr lang="en-US" i="1"/>
              <a:t>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0C4336-B949-4E20-9456-2E93932F63BB}"/>
              </a:ext>
            </a:extLst>
          </p:cNvPr>
          <p:cNvSpPr txBox="1"/>
          <p:nvPr/>
        </p:nvSpPr>
        <p:spPr>
          <a:xfrm>
            <a:off x="457200" y="4864100"/>
            <a:ext cx="8763000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800">
                <a:latin typeface="+mn-lt"/>
              </a:rPr>
              <a:t>Take the last bit from </a:t>
            </a:r>
            <a:r>
              <a:rPr lang="en-US" sz="2800" i="1">
                <a:latin typeface="+mn-lt"/>
              </a:rPr>
              <a:t>l + 1 </a:t>
            </a:r>
            <a:r>
              <a:rPr lang="en-US" sz="2800">
                <a:latin typeface="+mn-lt"/>
              </a:rPr>
              <a:t>length string for output</a:t>
            </a: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800">
                <a:latin typeface="+mn-lt"/>
              </a:rPr>
              <a:t>Apply </a:t>
            </a:r>
            <a:r>
              <a:rPr lang="en-US" sz="2800" i="1">
                <a:latin typeface="+mn-lt"/>
              </a:rPr>
              <a:t>l’ </a:t>
            </a:r>
            <a:r>
              <a:rPr lang="en-US" sz="2800">
                <a:latin typeface="+mn-lt"/>
              </a:rPr>
              <a:t>times to get output of string </a:t>
            </a:r>
            <a:r>
              <a:rPr lang="en-US" sz="2800" i="1">
                <a:latin typeface="+mn-lt"/>
              </a:rPr>
              <a:t>l’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>
              <a:latin typeface="+mn-lt"/>
            </a:endParaRPr>
          </a:p>
        </p:txBody>
      </p:sp>
      <p:pic>
        <p:nvPicPr>
          <p:cNvPr id="49170" name="Picture 18">
            <a:extLst>
              <a:ext uri="{FF2B5EF4-FFF2-40B4-BE49-F238E27FC236}">
                <a16:creationId xmlns:a16="http://schemas.microsoft.com/office/drawing/2014/main" id="{55F576BE-7C27-4C82-95CE-7B14EF935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52400"/>
            <a:ext cx="8342313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 animBg="1"/>
      <p:bldP spid="25" grpId="0"/>
      <p:bldP spid="27" grpId="0"/>
      <p:bldP spid="28" grpId="0"/>
      <p:bldP spid="19" grpId="0" animBg="1"/>
      <p:bldP spid="30" grpId="0" animBg="1"/>
      <p:bldP spid="31" grpId="0" animBg="1"/>
      <p:bldP spid="32" grpId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71D66619-31AC-4BFB-839B-781EB1BC9D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/>
              <a:t>Designing single-bit expansion PRGs from Computational Hardness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6CF05C55-8D03-4C66-8C23-2C811369AA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/>
              <a:t>One-way Functions</a:t>
            </a:r>
          </a:p>
          <a:p>
            <a:pPr lvl="1"/>
            <a:r>
              <a:rPr lang="en-US" altLang="en-US" sz="2200"/>
              <a:t>Easy to compute, Hard to Invert</a:t>
            </a:r>
          </a:p>
          <a:p>
            <a:pPr lvl="1"/>
            <a:r>
              <a:rPr lang="en-US" altLang="en-US" sz="2200"/>
              <a:t>Textbook definition:</a:t>
            </a:r>
          </a:p>
        </p:txBody>
      </p:sp>
      <p:pic>
        <p:nvPicPr>
          <p:cNvPr id="45060" name="Picture 4">
            <a:extLst>
              <a:ext uri="{FF2B5EF4-FFF2-40B4-BE49-F238E27FC236}">
                <a16:creationId xmlns:a16="http://schemas.microsoft.com/office/drawing/2014/main" id="{61AEFBC5-C03D-4F1E-B117-4E9CA8322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3133382"/>
            <a:ext cx="8378825" cy="289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B886E23-8493-4409-A88A-801EA5B751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Candidate One-way Function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039896B-9474-491A-9162-886676BFC7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Discrete Logarithm Problem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  (in Z</a:t>
            </a:r>
            <a:r>
              <a:rPr lang="en-US" altLang="en-US" baseline="-25000"/>
              <a:t>p</a:t>
            </a:r>
            <a:r>
              <a:rPr lang="en-US" altLang="en-US" baseline="30000"/>
              <a:t>*</a:t>
            </a:r>
            <a:r>
              <a:rPr lang="en-US" altLang="en-US"/>
              <a:t>)</a:t>
            </a:r>
          </a:p>
        </p:txBody>
      </p:sp>
      <p:pic>
        <p:nvPicPr>
          <p:cNvPr id="46084" name="Picture 4">
            <a:extLst>
              <a:ext uri="{FF2B5EF4-FFF2-40B4-BE49-F238E27FC236}">
                <a16:creationId xmlns:a16="http://schemas.microsoft.com/office/drawing/2014/main" id="{CA094764-D18E-42BF-8826-2B98CBD75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113" y="3406775"/>
            <a:ext cx="3773487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92557E56-490B-4B9A-9AD0-C6BFC550CB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600"/>
              <a:t>HARDCORE PREDICATES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E3588E30-EEDD-422F-B3AE-3265DA29E4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Hardest bit of information about x to obtain from f(x)</a:t>
            </a:r>
          </a:p>
          <a:p>
            <a:r>
              <a:rPr lang="en-US" altLang="en-US"/>
              <a:t>Textbook definition:</a:t>
            </a:r>
          </a:p>
        </p:txBody>
      </p:sp>
      <p:pic>
        <p:nvPicPr>
          <p:cNvPr id="50180" name="Picture 4">
            <a:extLst>
              <a:ext uri="{FF2B5EF4-FFF2-40B4-BE49-F238E27FC236}">
                <a16:creationId xmlns:a16="http://schemas.microsoft.com/office/drawing/2014/main" id="{5F8DA6F9-8C8E-4F81-9661-6DCB6FE24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3352800"/>
            <a:ext cx="8234362" cy="264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81" name="Rectangle 5">
            <a:extLst>
              <a:ext uri="{FF2B5EF4-FFF2-40B4-BE49-F238E27FC236}">
                <a16:creationId xmlns:a16="http://schemas.microsoft.com/office/drawing/2014/main" id="{D88F2B58-874A-44CE-9CBA-BB26B66A0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172200"/>
            <a:ext cx="83820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3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>
              <a:defRPr sz="38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>
              <a:defRPr sz="38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>
              <a:defRPr sz="38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>
              <a:defRPr sz="38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800" b="1">
                <a:solidFill>
                  <a:schemeClr val="hlink"/>
                </a:solidFill>
              </a:rPr>
              <a:t>MSB(x) is a Hardcore predicate of Discrete Logarithm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5">
            <a:extLst>
              <a:ext uri="{FF2B5EF4-FFF2-40B4-BE49-F238E27FC236}">
                <a16:creationId xmlns:a16="http://schemas.microsoft.com/office/drawing/2014/main" id="{8ACAF3D3-F232-4F9A-A89B-1E42D67EB7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4346575"/>
            <a:ext cx="8001000" cy="1216025"/>
          </a:xfrm>
          <a:noFill/>
          <a:ln/>
        </p:spPr>
        <p:txBody>
          <a:bodyPr/>
          <a:lstStyle/>
          <a:p>
            <a:r>
              <a:rPr lang="en-US" altLang="en-US" sz="7400"/>
              <a:t>Discrete Logarithm based PRG</a:t>
            </a:r>
          </a:p>
        </p:txBody>
      </p:sp>
      <p:sp>
        <p:nvSpPr>
          <p:cNvPr id="52230" name="Text Box 6">
            <a:extLst>
              <a:ext uri="{FF2B5EF4-FFF2-40B4-BE49-F238E27FC236}">
                <a16:creationId xmlns:a16="http://schemas.microsoft.com/office/drawing/2014/main" id="{18BCCD82-7B2E-4CFA-AE0A-4DCC715F0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2400"/>
            <a:ext cx="8229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b="1">
                <a:solidFill>
                  <a:schemeClr val="hlink"/>
                </a:solidFill>
              </a:rPr>
              <a:t>TASK: Implement your own provably secure pseudorandom generator assuming DLP is a one-way function.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>
            <a:extLst>
              <a:ext uri="{FF2B5EF4-FFF2-40B4-BE49-F238E27FC236}">
                <a16:creationId xmlns:a16="http://schemas.microsoft.com/office/drawing/2014/main" id="{06057C32-DCD5-42CB-A299-0CCA5A72DC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/>
              <a:t>From One-way Functions to PRGs</a:t>
            </a:r>
          </a:p>
        </p:txBody>
      </p:sp>
      <p:pic>
        <p:nvPicPr>
          <p:cNvPr id="51205" name="Picture 5">
            <a:extLst>
              <a:ext uri="{FF2B5EF4-FFF2-40B4-BE49-F238E27FC236}">
                <a16:creationId xmlns:a16="http://schemas.microsoft.com/office/drawing/2014/main" id="{7DF11BC7-1642-4A17-BAE5-B316EC292D13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6738" y="2057400"/>
            <a:ext cx="8001000" cy="1504950"/>
          </a:xfrm>
          <a:noFill/>
          <a:ln/>
        </p:spPr>
      </p:pic>
      <p:sp>
        <p:nvSpPr>
          <p:cNvPr id="51206" name="Text Box 6">
            <a:extLst>
              <a:ext uri="{FF2B5EF4-FFF2-40B4-BE49-F238E27FC236}">
                <a16:creationId xmlns:a16="http://schemas.microsoft.com/office/drawing/2014/main" id="{9D6B9CF8-2220-47C8-9AB8-6CE3FFA42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146550"/>
            <a:ext cx="72199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/>
          <a:p>
            <a:r>
              <a:rPr lang="en-US" altLang="en-US" sz="3600">
                <a:latin typeface="Verdana"/>
                <a:ea typeface="Verdana"/>
              </a:rPr>
              <a:t>In case of discrete logarithms:</a:t>
            </a:r>
          </a:p>
          <a:p>
            <a:endParaRPr lang="en-US" altLang="en-US" sz="3600"/>
          </a:p>
          <a:p>
            <a:r>
              <a:rPr lang="en-US" altLang="en-US" sz="3600">
                <a:latin typeface="Verdana"/>
                <a:ea typeface="Verdana"/>
              </a:rPr>
              <a:t>	G(s) = (</a:t>
            </a:r>
            <a:r>
              <a:rPr lang="en-US" altLang="en-US" sz="3600" err="1">
                <a:latin typeface="Verdana"/>
                <a:ea typeface="Verdana"/>
              </a:rPr>
              <a:t>g</a:t>
            </a:r>
            <a:r>
              <a:rPr lang="en-US" altLang="en-US" sz="3600" baseline="30000" err="1">
                <a:latin typeface="Verdana"/>
                <a:ea typeface="Verdana"/>
              </a:rPr>
              <a:t>s</a:t>
            </a:r>
            <a:r>
              <a:rPr lang="en-US" altLang="en-US" sz="3600">
                <a:latin typeface="Verdana"/>
                <a:ea typeface="Verdana"/>
              </a:rPr>
              <a:t> mod p, </a:t>
            </a:r>
            <a:r>
              <a:rPr lang="en-US" altLang="en-US" sz="3600" err="1">
                <a:latin typeface="Verdana"/>
                <a:ea typeface="Verdana"/>
              </a:rPr>
              <a:t>msb</a:t>
            </a:r>
            <a:r>
              <a:rPr lang="en-US" altLang="en-US" sz="3600">
                <a:latin typeface="Verdana"/>
                <a:ea typeface="Verdana"/>
              </a:rPr>
              <a:t>(s))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6E1B1038-0A77-44B7-A9E4-C51B5EB9F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altLang="en-US" sz="3400">
                <a:solidFill>
                  <a:schemeClr val="accent2"/>
                </a:solidFill>
              </a:rPr>
            </a:br>
            <a:r>
              <a:rPr lang="en-US" altLang="en-US" sz="3400">
                <a:solidFill>
                  <a:schemeClr val="accent2"/>
                </a:solidFill>
              </a:rPr>
              <a:t>(RECALL)</a:t>
            </a:r>
            <a:br>
              <a:rPr lang="en-US" altLang="en-US" sz="3400">
                <a:solidFill>
                  <a:schemeClr val="accent2"/>
                </a:solidFill>
              </a:rPr>
            </a:br>
            <a:r>
              <a:rPr lang="en-US" altLang="en-US" sz="3400">
                <a:solidFill>
                  <a:schemeClr val="accent2"/>
                </a:solidFill>
              </a:rPr>
              <a:t>Two Relaxations to Perfect Secrecy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8205DEA-0209-4C05-ABAD-BFBA9351B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874838"/>
            <a:ext cx="8686800" cy="45259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Security is only preserved against </a:t>
            </a:r>
            <a:r>
              <a:rPr lang="en-US" altLang="en-US">
                <a:solidFill>
                  <a:schemeClr val="accent2"/>
                </a:solidFill>
              </a:rPr>
              <a:t>efficient </a:t>
            </a:r>
            <a:r>
              <a:rPr lang="en-US" altLang="en-US"/>
              <a:t>adversaries that run in a feasible amount of time</a:t>
            </a:r>
          </a:p>
          <a:p>
            <a:pPr>
              <a:lnSpc>
                <a:spcPct val="80000"/>
              </a:lnSpc>
            </a:pPr>
            <a:endParaRPr lang="en-US" altLang="en-US"/>
          </a:p>
          <a:p>
            <a:pPr>
              <a:lnSpc>
                <a:spcPct val="80000"/>
              </a:lnSpc>
            </a:pPr>
            <a:r>
              <a:rPr lang="en-US" altLang="en-US"/>
              <a:t>Adversaries can potentially succeed with some very small probability</a:t>
            </a:r>
          </a:p>
          <a:p>
            <a:pPr>
              <a:lnSpc>
                <a:spcPct val="80000"/>
              </a:lnSpc>
            </a:pPr>
            <a:endParaRPr lang="en-US" altLang="en-US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2"/>
                </a:solidFill>
              </a:rPr>
              <a:t>	</a:t>
            </a:r>
            <a:r>
              <a:rPr lang="en-US" altLang="en-US" sz="2600" b="1">
                <a:solidFill>
                  <a:schemeClr val="accent2"/>
                </a:solidFill>
              </a:rPr>
              <a:t>These two relaxations are necessary and (if certain interesting mathematical objects exist) are also sufficient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>
            <a:extLst>
              <a:ext uri="{FF2B5EF4-FFF2-40B4-BE49-F238E27FC236}">
                <a16:creationId xmlns:a16="http://schemas.microsoft.com/office/drawing/2014/main" id="{B6DC4C03-3214-4499-8116-46A305E5BEA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THANK YOU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1D849F72-9819-4A90-B7F9-189A1A1AFEC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en-US"/>
              <a:t>Any 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8574B-7F9C-4466-8E87-5582AC95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409DB-C3FA-45C9-8040-11106DE61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7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9479F28-5F89-45F1-81A1-83EE3457D3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DEFINING “EFFICIENT” ADVERSARY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E84B8D7-712C-4509-BDEF-5B168B9A9D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001000" cy="4267200"/>
          </a:xfrm>
        </p:spPr>
        <p:txBody>
          <a:bodyPr/>
          <a:lstStyle/>
          <a:p>
            <a:r>
              <a:rPr lang="en-US" altLang="en-US"/>
              <a:t>Borrowing from Tenets of Theoretical Computer Science:</a:t>
            </a:r>
          </a:p>
          <a:p>
            <a:endParaRPr lang="en-US" altLang="en-US"/>
          </a:p>
          <a:p>
            <a:pPr lvl="1"/>
            <a:r>
              <a:rPr lang="en-US" altLang="en-US"/>
              <a:t>Efficiency = </a:t>
            </a:r>
            <a:r>
              <a:rPr lang="en-US" altLang="en-US" b="1">
                <a:solidFill>
                  <a:schemeClr val="hlink"/>
                </a:solidFill>
              </a:rPr>
              <a:t>PROBABILISTIC POLYNOMIAL TIME STRATEGIES (PPT)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E6AC19BF-51D3-47C7-8AF0-A59CBBEA61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DEFINING “NEGLIGIBLE” PROBABILITY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8655999-9804-4D61-A281-D90753A1D1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001000" cy="137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200" b="1">
                <a:solidFill>
                  <a:schemeClr val="hlink"/>
                </a:solidFill>
              </a:rPr>
              <a:t>Negligible Functions (asymptotically) grow slower than the inverse of any polynomial. </a:t>
            </a:r>
          </a:p>
          <a:p>
            <a:pPr>
              <a:lnSpc>
                <a:spcPct val="80000"/>
              </a:lnSpc>
            </a:pPr>
            <a:endParaRPr lang="en-US" altLang="en-US" sz="2200" b="1">
              <a:solidFill>
                <a:schemeClr val="hlink"/>
              </a:solidFill>
            </a:endParaRPr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200" b="1">
                <a:solidFill>
                  <a:schemeClr val="hlink"/>
                </a:solidFill>
              </a:rPr>
              <a:t>Textbook Definition</a:t>
            </a:r>
          </a:p>
        </p:txBody>
      </p:sp>
      <p:pic>
        <p:nvPicPr>
          <p:cNvPr id="33796" name="Picture 4">
            <a:extLst>
              <a:ext uri="{FF2B5EF4-FFF2-40B4-BE49-F238E27FC236}">
                <a16:creationId xmlns:a16="http://schemas.microsoft.com/office/drawing/2014/main" id="{9A424184-A384-425E-A572-E5A873B80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322638"/>
            <a:ext cx="8234363" cy="208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1954C4E1-3030-4F98-BECD-9B2DC5442E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400"/>
              <a:t>Defining Computational Security Against Eavesdroppers</a:t>
            </a:r>
          </a:p>
        </p:txBody>
      </p:sp>
      <p:sp>
        <p:nvSpPr>
          <p:cNvPr id="32772" name="Oval 4">
            <a:extLst>
              <a:ext uri="{FF2B5EF4-FFF2-40B4-BE49-F238E27FC236}">
                <a16:creationId xmlns:a16="http://schemas.microsoft.com/office/drawing/2014/main" id="{2952ADA3-957E-4F20-ACF9-ABB624355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178050"/>
            <a:ext cx="12192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Adv A</a:t>
            </a:r>
          </a:p>
        </p:txBody>
      </p:sp>
      <p:sp>
        <p:nvSpPr>
          <p:cNvPr id="32774" name="Oval 6">
            <a:extLst>
              <a:ext uri="{FF2B5EF4-FFF2-40B4-BE49-F238E27FC236}">
                <a16:creationId xmlns:a16="http://schemas.microsoft.com/office/drawing/2014/main" id="{4AD88085-CC2D-45A6-A8F6-35C6F7BFE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692650"/>
            <a:ext cx="2438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Encryption Algo</a:t>
            </a:r>
          </a:p>
          <a:p>
            <a:pPr algn="ctr"/>
            <a:r>
              <a:rPr lang="en-US" altLang="en-US" sz="1200"/>
              <a:t>(Gen, Enc, Dec)</a:t>
            </a:r>
          </a:p>
        </p:txBody>
      </p:sp>
      <p:sp>
        <p:nvSpPr>
          <p:cNvPr id="32776" name="Line 8">
            <a:extLst>
              <a:ext uri="{FF2B5EF4-FFF2-40B4-BE49-F238E27FC236}">
                <a16:creationId xmlns:a16="http://schemas.microsoft.com/office/drawing/2014/main" id="{9C6D4C63-D685-43CB-A06B-C86B9ED7E1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71145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7" name="Text Box 9">
            <a:extLst>
              <a:ext uri="{FF2B5EF4-FFF2-40B4-BE49-F238E27FC236}">
                <a16:creationId xmlns:a16="http://schemas.microsoft.com/office/drawing/2014/main" id="{2AAC06AF-94BD-4C73-B7E7-26A229DF1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3763" y="3352800"/>
            <a:ext cx="985837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</a:t>
            </a:r>
            <a:r>
              <a:rPr lang="en-US" altLang="en-US" baseline="-25000"/>
              <a:t>0</a:t>
            </a:r>
            <a:r>
              <a:rPr lang="en-US" altLang="en-US"/>
              <a:t>, m</a:t>
            </a:r>
            <a:r>
              <a:rPr lang="en-US" altLang="en-US" baseline="-25000"/>
              <a:t>1</a:t>
            </a:r>
            <a:endParaRPr lang="en-US" altLang="en-US" sz="1400" baseline="-25000"/>
          </a:p>
          <a:p>
            <a:r>
              <a:rPr lang="en-US" altLang="en-US" sz="1400"/>
              <a:t>Same</a:t>
            </a:r>
          </a:p>
          <a:p>
            <a:r>
              <a:rPr lang="en-US" altLang="en-US" sz="1400"/>
              <a:t>length</a:t>
            </a:r>
          </a:p>
        </p:txBody>
      </p:sp>
      <p:sp>
        <p:nvSpPr>
          <p:cNvPr id="32778" name="Line 10">
            <a:extLst>
              <a:ext uri="{FF2B5EF4-FFF2-40B4-BE49-F238E27FC236}">
                <a16:creationId xmlns:a16="http://schemas.microsoft.com/office/drawing/2014/main" id="{134B3A8C-4C1C-4EAB-B650-2464460F95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24066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9" name="Text Box 11">
            <a:extLst>
              <a:ext uri="{FF2B5EF4-FFF2-40B4-BE49-F238E27FC236}">
                <a16:creationId xmlns:a16="http://schemas.microsoft.com/office/drawing/2014/main" id="{AF163905-6753-4050-BE9F-5E471B530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25" y="1981200"/>
            <a:ext cx="42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  <a:r>
              <a:rPr lang="en-US" altLang="en-US" baseline="30000"/>
              <a:t>n</a:t>
            </a:r>
          </a:p>
        </p:txBody>
      </p:sp>
      <p:sp>
        <p:nvSpPr>
          <p:cNvPr id="32780" name="Text Box 12">
            <a:extLst>
              <a:ext uri="{FF2B5EF4-FFF2-40B4-BE49-F238E27FC236}">
                <a16:creationId xmlns:a16="http://schemas.microsoft.com/office/drawing/2014/main" id="{182C7043-2015-41EC-8B5F-52DEF20BE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630738"/>
            <a:ext cx="427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  <a:r>
              <a:rPr lang="en-US" altLang="en-US" baseline="30000"/>
              <a:t>n</a:t>
            </a:r>
          </a:p>
        </p:txBody>
      </p:sp>
      <p:sp>
        <p:nvSpPr>
          <p:cNvPr id="32781" name="Line 13">
            <a:extLst>
              <a:ext uri="{FF2B5EF4-FFF2-40B4-BE49-F238E27FC236}">
                <a16:creationId xmlns:a16="http://schemas.microsoft.com/office/drawing/2014/main" id="{5BC6E4DE-4CBA-44FC-91ED-A70DC72A8B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49974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3" name="Text Box 15">
            <a:extLst>
              <a:ext uri="{FF2B5EF4-FFF2-40B4-BE49-F238E27FC236}">
                <a16:creationId xmlns:a16="http://schemas.microsoft.com/office/drawing/2014/main" id="{3657EAB5-40B4-4989-B249-DA9E5992E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330825"/>
            <a:ext cx="23415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k = Gen(1</a:t>
            </a:r>
            <a:r>
              <a:rPr lang="en-US" altLang="en-US" sz="1600" baseline="30000"/>
              <a:t>n</a:t>
            </a:r>
            <a:r>
              <a:rPr lang="en-US" altLang="en-US" sz="1600"/>
              <a:t>)</a:t>
            </a:r>
          </a:p>
          <a:p>
            <a:r>
              <a:rPr lang="en-US" altLang="en-US" sz="1600"/>
              <a:t>b (random) in {0,1} </a:t>
            </a:r>
          </a:p>
        </p:txBody>
      </p:sp>
      <p:sp>
        <p:nvSpPr>
          <p:cNvPr id="32785" name="Line 17">
            <a:extLst>
              <a:ext uri="{FF2B5EF4-FFF2-40B4-BE49-F238E27FC236}">
                <a16:creationId xmlns:a16="http://schemas.microsoft.com/office/drawing/2014/main" id="{6BC62F94-CD57-4AE7-9319-61D25616A6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271145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6" name="Text Box 18">
            <a:extLst>
              <a:ext uri="{FF2B5EF4-FFF2-40B4-BE49-F238E27FC236}">
                <a16:creationId xmlns:a16="http://schemas.microsoft.com/office/drawing/2014/main" id="{038CF00E-5F8A-4EF8-8CED-C1E1BAD00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352800"/>
            <a:ext cx="159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c=Enc</a:t>
            </a:r>
            <a:r>
              <a:rPr lang="en-US" altLang="en-US" baseline="-25000"/>
              <a:t>k</a:t>
            </a:r>
            <a:r>
              <a:rPr lang="en-US" altLang="en-US"/>
              <a:t>(m</a:t>
            </a:r>
            <a:r>
              <a:rPr lang="en-US" altLang="en-US" baseline="-25000"/>
              <a:t>b</a:t>
            </a:r>
            <a:r>
              <a:rPr lang="en-US" altLang="en-US"/>
              <a:t>) </a:t>
            </a:r>
          </a:p>
        </p:txBody>
      </p:sp>
      <p:sp>
        <p:nvSpPr>
          <p:cNvPr id="32788" name="Line 20">
            <a:extLst>
              <a:ext uri="{FF2B5EF4-FFF2-40B4-BE49-F238E27FC236}">
                <a16:creationId xmlns:a16="http://schemas.microsoft.com/office/drawing/2014/main" id="{4034EB3D-8D17-4CB6-9D2E-98DED045C9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24066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9" name="Text Box 21">
            <a:extLst>
              <a:ext uri="{FF2B5EF4-FFF2-40B4-BE49-F238E27FC236}">
                <a16:creationId xmlns:a16="http://schemas.microsoft.com/office/drawing/2014/main" id="{A19F0DB8-BA4E-4232-A372-EDFA54541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09800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</a:t>
            </a:r>
            <a:r>
              <a:rPr lang="en-US" altLang="en-US" baseline="-25000"/>
              <a:t>guess</a:t>
            </a:r>
          </a:p>
        </p:txBody>
      </p:sp>
      <p:sp>
        <p:nvSpPr>
          <p:cNvPr id="32792" name="Text Box 24">
            <a:extLst>
              <a:ext uri="{FF2B5EF4-FFF2-40B4-BE49-F238E27FC236}">
                <a16:creationId xmlns:a16="http://schemas.microsoft.com/office/drawing/2014/main" id="{22DAC606-C319-404D-A910-359C605BF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971800"/>
            <a:ext cx="3975100" cy="1474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Cryptosystem is secure </a:t>
            </a:r>
          </a:p>
          <a:p>
            <a:r>
              <a:rPr lang="en-US" altLang="en-US" b="1"/>
              <a:t>against eavesdroppers if </a:t>
            </a:r>
          </a:p>
          <a:p>
            <a:r>
              <a:rPr lang="en-US" altLang="en-US" b="1"/>
              <a:t>for all PPT adversaries A:  </a:t>
            </a:r>
          </a:p>
          <a:p>
            <a:endParaRPr lang="en-US" altLang="en-US" b="1"/>
          </a:p>
          <a:p>
            <a:r>
              <a:rPr lang="en-US" altLang="en-US" b="1"/>
              <a:t>P[b</a:t>
            </a:r>
            <a:r>
              <a:rPr lang="en-US" altLang="en-US" b="1" baseline="-25000"/>
              <a:t>guess </a:t>
            </a:r>
            <a:r>
              <a:rPr lang="en-US" altLang="en-US" b="1"/>
              <a:t>= b] &lt;= ½ + negl(n)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  <p:bldP spid="32774" grpId="0" animBg="1"/>
      <p:bldP spid="32777" grpId="0"/>
      <p:bldP spid="32779" grpId="0"/>
      <p:bldP spid="32779" grpId="1"/>
      <p:bldP spid="32780" grpId="0"/>
      <p:bldP spid="32783" grpId="0"/>
      <p:bldP spid="32786" grpId="0"/>
      <p:bldP spid="32789" grpId="0"/>
      <p:bldP spid="3279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>
            <a:extLst>
              <a:ext uri="{FF2B5EF4-FFF2-40B4-BE49-F238E27FC236}">
                <a16:creationId xmlns:a16="http://schemas.microsoft.com/office/drawing/2014/main" id="{CF4B63D2-E3B9-4615-ABC1-9C5EF2A3B6F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PSEUDORANDOM GENERATORS</a:t>
            </a:r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F988E19B-E6B3-49CE-97D6-D419A3C9F21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en-US"/>
              <a:t>And computational </a:t>
            </a:r>
          </a:p>
          <a:p>
            <a:pPr algn="r"/>
            <a:r>
              <a:rPr lang="en-US" altLang="en-US" i="1"/>
              <a:t>indistinguishability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F358-832D-4075-ABC5-5E75D9C7F21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82880"/>
            <a:ext cx="8229600" cy="1111664"/>
          </a:xfrm>
          <a:noFill/>
        </p:spPr>
        <p:txBody>
          <a:bodyPr rtlCol="0" anchor="ctr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540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Pseudo Random Generator (PRG)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A2B50-5F3E-4818-BA13-2811FBAF3705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400" b="1"/>
              <a:t> </a:t>
            </a:r>
            <a:r>
              <a:rPr lang="en-US" altLang="en-US" sz="3400"/>
              <a:t>A </a:t>
            </a:r>
            <a:r>
              <a:rPr lang="en-US" altLang="en-US" sz="3400" i="1"/>
              <a:t>deterministic polynomial time algorithm</a:t>
            </a:r>
            <a:r>
              <a:rPr lang="en-US" altLang="en-US" sz="3400"/>
              <a:t> G, inputs n bits and outputs l(n) bits where:</a:t>
            </a:r>
          </a:p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400"/>
              <a:t>(a) l(n) &gt; n </a:t>
            </a:r>
          </a:p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400"/>
              <a:t>And </a:t>
            </a:r>
          </a:p>
          <a:p>
            <a:pPr marL="342900" indent="-34290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3400"/>
              <a:t>(b) Output of G  is computationally indistinguishable from uniform distribution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22E172B2-5282-496E-AD4F-7F26F4822C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PRG</a:t>
            </a:r>
            <a:br>
              <a:rPr lang="en-US" altLang="en-US"/>
            </a:br>
            <a:r>
              <a:rPr lang="en-US" altLang="en-US" sz="2600"/>
              <a:t>(Textbook Definition)</a:t>
            </a:r>
          </a:p>
        </p:txBody>
      </p:sp>
      <p:pic>
        <p:nvPicPr>
          <p:cNvPr id="37892" name="Picture 4">
            <a:extLst>
              <a:ext uri="{FF2B5EF4-FFF2-40B4-BE49-F238E27FC236}">
                <a16:creationId xmlns:a16="http://schemas.microsoft.com/office/drawing/2014/main" id="{519C3CD9-4B1B-4A56-A89F-75C56083C687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0194" y="1864427"/>
            <a:ext cx="8001000" cy="4122737"/>
          </a:xfrm>
          <a:noFill/>
          <a:ln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BCC50B40434847A090975301202254" ma:contentTypeVersion="11" ma:contentTypeDescription="Create a new document." ma:contentTypeScope="" ma:versionID="0e4525a78203c898d86207c6306d1ce8">
  <xsd:schema xmlns:xsd="http://www.w3.org/2001/XMLSchema" xmlns:xs="http://www.w3.org/2001/XMLSchema" xmlns:p="http://schemas.microsoft.com/office/2006/metadata/properties" xmlns:ns2="eba02f85-95b9-4d1e-8958-bf3b9f1583b9" xmlns:ns3="7498ef00-a751-4e43-9bcd-4f3dac93fd8f" targetNamespace="http://schemas.microsoft.com/office/2006/metadata/properties" ma:root="true" ma:fieldsID="6433f4b494a130cd3bacee247fd0494a" ns2:_="" ns3:_="">
    <xsd:import namespace="eba02f85-95b9-4d1e-8958-bf3b9f1583b9"/>
    <xsd:import namespace="7498ef00-a751-4e43-9bcd-4f3dac93fd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a02f85-95b9-4d1e-8958-bf3b9f1583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876566c8-5863-4230-bf35-5b2b4eaf1a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98ef00-a751-4e43-9bcd-4f3dac93fd8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3b4a7436-6881-4c77-9def-992d6ac43f94}" ma:internalName="TaxCatchAll" ma:showField="CatchAllData" ma:web="7498ef00-a751-4e43-9bcd-4f3dac93fd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ba02f85-95b9-4d1e-8958-bf3b9f1583b9">
      <Terms xmlns="http://schemas.microsoft.com/office/infopath/2007/PartnerControls"/>
    </lcf76f155ced4ddcb4097134ff3c332f>
    <TaxCatchAll xmlns="7498ef00-a751-4e43-9bcd-4f3dac93fd8f" xsi:nil="true"/>
  </documentManagement>
</p:properties>
</file>

<file path=customXml/itemProps1.xml><?xml version="1.0" encoding="utf-8"?>
<ds:datastoreItem xmlns:ds="http://schemas.openxmlformats.org/officeDocument/2006/customXml" ds:itemID="{1CD0B032-287C-4535-BB89-C4E4C206D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DECADB-81B4-4F3A-B9DC-CAD357C8AFDB}"/>
</file>

<file path=customXml/itemProps3.xml><?xml version="1.0" encoding="utf-8"?>
<ds:datastoreItem xmlns:ds="http://schemas.openxmlformats.org/officeDocument/2006/customXml" ds:itemID="{6D724DA0-2EBC-4DCA-B297-8A5EC31C04F7}">
  <ds:schemaRefs>
    <ds:schemaRef ds:uri="7498ef00-a751-4e43-9bcd-4f3dac93fd8f"/>
    <ds:schemaRef ds:uri="eba02f85-95b9-4d1e-8958-bf3b9f1583b9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Application>Microsoft Office PowerPoint</Application>
  <PresentationFormat>On-screen Show (4:3)</PresentationFormat>
  <Slides>20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Profile</vt:lpstr>
      <vt:lpstr>PSEUDORANDOMNESS</vt:lpstr>
      <vt:lpstr> (RECALL) Two Relaxations to Perfect Secrecy</vt:lpstr>
      <vt:lpstr>PowerPoint Presentation</vt:lpstr>
      <vt:lpstr>DEFINING “EFFICIENT” ADVERSARY</vt:lpstr>
      <vt:lpstr>DEFINING “NEGLIGIBLE” PROBABILITY</vt:lpstr>
      <vt:lpstr>Defining Computational Security Against Eavesdroppers</vt:lpstr>
      <vt:lpstr>PSEUDORANDOM GENERATORS</vt:lpstr>
      <vt:lpstr>Pseudo Random Generator (PRG)</vt:lpstr>
      <vt:lpstr>PRG (Textbook Definition)</vt:lpstr>
      <vt:lpstr>Discussion</vt:lpstr>
      <vt:lpstr>DESIGNING a SECURE ENCRYPTION SCHEME USING PRGs  (just “pseurorandomize the one-time pad!)</vt:lpstr>
      <vt:lpstr>Designing PRGs from Computational Hardness</vt:lpstr>
      <vt:lpstr>Expanding the Expansion in PRG</vt:lpstr>
      <vt:lpstr>PowerPoint Presentation</vt:lpstr>
      <vt:lpstr>Designing single-bit expansion PRGs from Computational Hardness</vt:lpstr>
      <vt:lpstr>A Candidate One-way Function</vt:lpstr>
      <vt:lpstr>HARDCORE PREDICATES</vt:lpstr>
      <vt:lpstr>Discrete Logarithm based PRG</vt:lpstr>
      <vt:lpstr>From One-way Functions to PRGs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Kannan Srinathan</dc:creator>
  <cp:revision>1</cp:revision>
  <cp:lastPrinted>1601-01-01T00:00:00Z</cp:lastPrinted>
  <dcterms:created xsi:type="dcterms:W3CDTF">1601-01-01T00:00:00Z</dcterms:created>
  <dcterms:modified xsi:type="dcterms:W3CDTF">2022-02-24T06:46:23Z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0x01010015BCC50B40434847A090975301202254</vt:lpwstr>
  </property>
  <property fmtid="{D5CDD505-2E9C-101B-9397-08002B2CF9AE}" pid="4" name="MediaServiceImageTags">
    <vt:lpwstr/>
  </property>
</Properties>
</file>