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66C9C51-A2E1-499B-9967-8B97377635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80C8939-40BA-4AA2-87CA-5EB9BD0039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BF56E0F-A8BF-4817-AABC-671DECBB01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C80801E-EF2C-4573-BE4D-71488D6067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02E22383-E85F-46A0-9FE2-97CE401B56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824C0A06-362F-43AA-9795-81A9658F4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3504C2-2EAA-45C6-8B11-C66B6A56F2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9C95FC-E98D-4E37-934C-10031C7E80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09714-84A7-4716-A54A-4E17C84B13B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86370" name="Slide Image Placeholder 1">
            <a:extLst>
              <a:ext uri="{FF2B5EF4-FFF2-40B4-BE49-F238E27FC236}">
                <a16:creationId xmlns:a16="http://schemas.microsoft.com/office/drawing/2014/main" id="{99C8DC34-B862-405A-846E-BDE2839218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6371" name="Notes Placeholder 2">
            <a:extLst>
              <a:ext uri="{FF2B5EF4-FFF2-40B4-BE49-F238E27FC236}">
                <a16:creationId xmlns:a16="http://schemas.microsoft.com/office/drawing/2014/main" id="{91ED8446-5811-4C8A-A20E-A75E61CBA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9ECFADB-D512-4625-9D1B-0D539FB2AFD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F0003C2-1CA7-4103-BC30-9B20608DF433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175FA4-2A95-422E-9443-AA0EB6538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9D440-50F4-4AC1-A2A0-32E8FD1EDA4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02" name="Slide Image Placeholder 1">
            <a:extLst>
              <a:ext uri="{FF2B5EF4-FFF2-40B4-BE49-F238E27FC236}">
                <a16:creationId xmlns:a16="http://schemas.microsoft.com/office/drawing/2014/main" id="{55B6F5A0-BE1A-4AD8-B585-BEC39B858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04803" name="Notes Placeholder 2">
            <a:extLst>
              <a:ext uri="{FF2B5EF4-FFF2-40B4-BE49-F238E27FC236}">
                <a16:creationId xmlns:a16="http://schemas.microsoft.com/office/drawing/2014/main" id="{FD954870-25E6-4BAC-B67C-5DDD88BBB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D545C44A-203C-4743-99A6-35B2C9C39ED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1A39723-1D7E-461E-B15F-30776837506B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11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A3B27-AC7A-4AB1-B428-7316625FF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6872A-74CE-4A6E-80A6-455DE3883F3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6850" name="Slide Image Placeholder 1">
            <a:extLst>
              <a:ext uri="{FF2B5EF4-FFF2-40B4-BE49-F238E27FC236}">
                <a16:creationId xmlns:a16="http://schemas.microsoft.com/office/drawing/2014/main" id="{A79B1EB0-8554-4B3B-A36B-2FC382F7C6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06851" name="Notes Placeholder 2">
            <a:extLst>
              <a:ext uri="{FF2B5EF4-FFF2-40B4-BE49-F238E27FC236}">
                <a16:creationId xmlns:a16="http://schemas.microsoft.com/office/drawing/2014/main" id="{22669246-1F31-4273-BF08-202162731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EB68A0D-AA09-46EF-8E03-32C99AFDE05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F482C39-1D05-4BDD-B3DB-F7DBB75CCB9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12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F88DE1-6C9E-4353-BE73-5DA363893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96E5D-0DC9-4646-AE06-F0EFD653444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815272BB-A2A6-47E6-B2FD-7D829CFA3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2ACFB285-FFE6-412A-857A-5836FDA37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C4FCCE-E5A4-41B6-A35A-FEAC10983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8DCBC-32A2-4CE3-A528-AC68965B7F2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BD781057-3E9D-4976-9209-0932B5A41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F9497F2F-BAD3-4074-8F90-12892BD34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CB7B51-C728-488A-BE25-73335B692E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4EAB7-7BC4-4C46-A918-C48AEC68CC4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1794" name="Slide Image Placeholder 1">
            <a:extLst>
              <a:ext uri="{FF2B5EF4-FFF2-40B4-BE49-F238E27FC236}">
                <a16:creationId xmlns:a16="http://schemas.microsoft.com/office/drawing/2014/main" id="{E9F4509E-D398-49B1-88D2-02C319CCA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1795" name="Notes Placeholder 2">
            <a:extLst>
              <a:ext uri="{FF2B5EF4-FFF2-40B4-BE49-F238E27FC236}">
                <a16:creationId xmlns:a16="http://schemas.microsoft.com/office/drawing/2014/main" id="{7507422B-9CED-4395-B919-978C6FE6A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4306441F-3B22-441C-BD76-5CD8BEC49C7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2A6BBC0-6AC1-4763-91EB-ED1B3992FBD4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15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568D62-2540-468B-9173-00D145D2A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66F95-69EA-49F5-AFE3-86FC34128A3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3842" name="Slide Image Placeholder 1">
            <a:extLst>
              <a:ext uri="{FF2B5EF4-FFF2-40B4-BE49-F238E27FC236}">
                <a16:creationId xmlns:a16="http://schemas.microsoft.com/office/drawing/2014/main" id="{B7F7F9F8-1FFC-4689-863F-BE577145D7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3843" name="Notes Placeholder 2">
            <a:extLst>
              <a:ext uri="{FF2B5EF4-FFF2-40B4-BE49-F238E27FC236}">
                <a16:creationId xmlns:a16="http://schemas.microsoft.com/office/drawing/2014/main" id="{E5951C77-7EF4-44D2-878B-971CCCEA1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AABEA213-3FA8-4BD2-8276-B5DF5080B18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2DD6A5E-49AD-47AD-B6A7-4783463EEE98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16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D15F7C-B4F1-4E32-ADDD-E1B14AA94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96B7F-92DC-4184-B3C5-816A93908B8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839C80B6-9AEE-44A1-8257-BA8AB842EF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7EF86797-9869-4A73-B005-2CC094C8F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B20CD484-DBD6-42D2-B563-7891203A46B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D6AB4DE-7846-4C3C-B47E-9EF4C2908736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17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6F5F1D-6FA1-42F5-B443-34EA76C06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4C06E-852E-4298-8967-A87F51BDD42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83D6D325-9A9B-4956-8E58-B166A361BC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38F6F583-D85E-4648-94B9-E282271C9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AD8BABED-DA41-423E-8FB1-A07F29BA717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EABD4DD-C0A5-4AA1-A1E0-85D4DE2A2D72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18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23B44-04BE-4DC5-AC29-EE0C57C62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0623-2C58-4BF0-8973-0F7ED776D44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9986" name="Slide Image Placeholder 1">
            <a:extLst>
              <a:ext uri="{FF2B5EF4-FFF2-40B4-BE49-F238E27FC236}">
                <a16:creationId xmlns:a16="http://schemas.microsoft.com/office/drawing/2014/main" id="{28987222-4B26-4FC1-AD47-C85292E1AF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9987" name="Notes Placeholder 2">
            <a:extLst>
              <a:ext uri="{FF2B5EF4-FFF2-40B4-BE49-F238E27FC236}">
                <a16:creationId xmlns:a16="http://schemas.microsoft.com/office/drawing/2014/main" id="{8FF2A425-7A2F-4D8F-9028-AC12693A6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F8EB022A-C708-493A-8774-E12D67FCA7B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1F58D36-D2C1-409E-9E9A-2EAB104DC04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19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BFE1F8-9D94-4EF7-99EB-EDC1F6B44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A9077-99C8-40F1-9E80-5AAE4F61ED2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915CE7AC-2F73-4C3E-9369-A849E01DFB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58D6CEBD-0ADC-456B-B8EF-19D89164A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E717ACCF-D3B0-4701-9A44-1F27270EDAF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38E335D-6DC8-42E1-91F2-98281FCC3C70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20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FA9A9A-5034-4B74-9E66-D700AB581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B84E7-E9F3-4EFB-86EE-0481C4541F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88418" name="Slide Image Placeholder 1">
            <a:extLst>
              <a:ext uri="{FF2B5EF4-FFF2-40B4-BE49-F238E27FC236}">
                <a16:creationId xmlns:a16="http://schemas.microsoft.com/office/drawing/2014/main" id="{E7B198A4-107D-451E-BD47-239ACFA870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8419" name="Notes Placeholder 2">
            <a:extLst>
              <a:ext uri="{FF2B5EF4-FFF2-40B4-BE49-F238E27FC236}">
                <a16:creationId xmlns:a16="http://schemas.microsoft.com/office/drawing/2014/main" id="{D8D7EBA6-D649-4950-BC54-4595F213B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AAA1C08C-C593-43D8-B9FA-1E187A24DA4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55FEE38-1245-4CC2-BE91-27B186D15BD9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3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55F390-702C-47C3-80D9-16F1D3A39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DB023-097E-4E97-9AD4-5F67CEBA155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D63C2DE3-40AA-480C-9A7B-04422D1164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AA8C55FE-034F-4E5C-B9DC-1DD9A14E2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C2EF2C64-C291-45EE-9125-66ECDA725BA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45352D0-ABF4-4C6E-BF8F-2DD471AE2518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21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84D045-E228-4F20-A98D-F24A91F8E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1CFA7-3C3E-4ACE-8237-3D9D3464331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76130" name="Slide Image Placeholder 1">
            <a:extLst>
              <a:ext uri="{FF2B5EF4-FFF2-40B4-BE49-F238E27FC236}">
                <a16:creationId xmlns:a16="http://schemas.microsoft.com/office/drawing/2014/main" id="{86B673C8-5DAB-4158-A346-7F13603DDB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6131" name="Notes Placeholder 2">
            <a:extLst>
              <a:ext uri="{FF2B5EF4-FFF2-40B4-BE49-F238E27FC236}">
                <a16:creationId xmlns:a16="http://schemas.microsoft.com/office/drawing/2014/main" id="{85E1022E-A20E-4F38-93A3-A663C51E4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E147D457-ABED-4168-A9B4-30645B52AEE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2491577-FB92-41B6-94D1-F2F34B1AA646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22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7CEB4E-FDC2-4FE4-916A-4BD524D0D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51FE2-232B-4997-8DB9-38F2B55A29F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A60C1D82-B759-435B-AEC9-17E5204494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44E47C5E-00D4-446C-8948-9CB8FB2F7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5D25E1C1-CAF0-4C9C-8675-2A2CE3DE1F2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5652BB8-07E3-4CA0-AFDF-C58E828D4300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23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53CE8F-C4F0-4273-A02A-5F6A9B7F6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8ED2F-E656-4952-9A07-1E62FC1A6FF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80226" name="Slide Image Placeholder 1">
            <a:extLst>
              <a:ext uri="{FF2B5EF4-FFF2-40B4-BE49-F238E27FC236}">
                <a16:creationId xmlns:a16="http://schemas.microsoft.com/office/drawing/2014/main" id="{EDD4B0A9-098D-40AF-8DF0-B0F7F01977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0227" name="Notes Placeholder 2">
            <a:extLst>
              <a:ext uri="{FF2B5EF4-FFF2-40B4-BE49-F238E27FC236}">
                <a16:creationId xmlns:a16="http://schemas.microsoft.com/office/drawing/2014/main" id="{D32116AE-5EAB-4D30-9BCD-FECB5A80A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459739E2-C83A-47B5-B6A1-8D1B0C80232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7C9AFBC-538E-4474-8303-888650A10A42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24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D30B89-9230-477E-B70E-3D8072C1B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A5E7C-EAFF-471A-A486-5DBF0BCA4B5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2274" name="Slide Image Placeholder 1">
            <a:extLst>
              <a:ext uri="{FF2B5EF4-FFF2-40B4-BE49-F238E27FC236}">
                <a16:creationId xmlns:a16="http://schemas.microsoft.com/office/drawing/2014/main" id="{E740D78C-0570-46CD-9616-F8936B7FC8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2275" name="Notes Placeholder 2">
            <a:extLst>
              <a:ext uri="{FF2B5EF4-FFF2-40B4-BE49-F238E27FC236}">
                <a16:creationId xmlns:a16="http://schemas.microsoft.com/office/drawing/2014/main" id="{1BC8A289-C3C2-49BA-AF0F-90670EDA8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DFD54B2-C5E3-4662-9186-5E0D2CFCC50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5842D6E-9EBF-45D6-A7BF-F1605D73E560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25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BCD318-3778-4652-9A5F-4DAB9CECC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5536A-382F-4589-8D88-B084A29833D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4322" name="Slide Image Placeholder 1">
            <a:extLst>
              <a:ext uri="{FF2B5EF4-FFF2-40B4-BE49-F238E27FC236}">
                <a16:creationId xmlns:a16="http://schemas.microsoft.com/office/drawing/2014/main" id="{4C675D97-4B48-4E47-A2B6-8F8A24901C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4323" name="Notes Placeholder 2">
            <a:extLst>
              <a:ext uri="{FF2B5EF4-FFF2-40B4-BE49-F238E27FC236}">
                <a16:creationId xmlns:a16="http://schemas.microsoft.com/office/drawing/2014/main" id="{42A11042-0B03-48CE-8692-33B8DCEBD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2E74BEF5-DF90-42E4-A39E-2DD5C6ACDBD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7752EF5-062F-4FA4-B7E2-413A89476A8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26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513C42-8BEF-4310-9A09-FD423CEEF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07B76-43FA-45B8-ADCB-A1AA31E4B7F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0466" name="Slide Image Placeholder 1">
            <a:extLst>
              <a:ext uri="{FF2B5EF4-FFF2-40B4-BE49-F238E27FC236}">
                <a16:creationId xmlns:a16="http://schemas.microsoft.com/office/drawing/2014/main" id="{17CEED06-C0D4-4DBB-BEB1-44D62C0240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0467" name="Notes Placeholder 2">
            <a:extLst>
              <a:ext uri="{FF2B5EF4-FFF2-40B4-BE49-F238E27FC236}">
                <a16:creationId xmlns:a16="http://schemas.microsoft.com/office/drawing/2014/main" id="{018BDBB6-8B38-4DAA-92C6-78E113C44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90C24150-C680-4A80-957C-55F17506612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74CC712-BA1B-48C1-AC69-BE53F96EF8B9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4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FD346-569B-47DF-A6D5-C9F1409FB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7B91-F65C-42C7-9E05-4FAA781310B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2514" name="Slide Image Placeholder 1">
            <a:extLst>
              <a:ext uri="{FF2B5EF4-FFF2-40B4-BE49-F238E27FC236}">
                <a16:creationId xmlns:a16="http://schemas.microsoft.com/office/drawing/2014/main" id="{5904F420-8038-467D-9C4C-66C2CD093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2515" name="Notes Placeholder 2">
            <a:extLst>
              <a:ext uri="{FF2B5EF4-FFF2-40B4-BE49-F238E27FC236}">
                <a16:creationId xmlns:a16="http://schemas.microsoft.com/office/drawing/2014/main" id="{213731A9-02F3-4AF1-8DED-96D72A723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DC57508-B638-4864-B925-3CCD12E6C2B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0DFC179-73E5-4E6B-8B2A-90EC538FB0DD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5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490C53-EDF3-4D16-9C5A-C0AB486BE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F1965-B02D-4993-85B4-B39CBA66751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562" name="Slide Image Placeholder 1">
            <a:extLst>
              <a:ext uri="{FF2B5EF4-FFF2-40B4-BE49-F238E27FC236}">
                <a16:creationId xmlns:a16="http://schemas.microsoft.com/office/drawing/2014/main" id="{4D0E7FA8-EB23-410C-A805-51FFB93D07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4563" name="Notes Placeholder 2">
            <a:extLst>
              <a:ext uri="{FF2B5EF4-FFF2-40B4-BE49-F238E27FC236}">
                <a16:creationId xmlns:a16="http://schemas.microsoft.com/office/drawing/2014/main" id="{5071107F-2317-440D-9378-9D310098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8832F589-C462-4174-B17C-F9A462145AE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ADCEA6-0BFE-4583-BFCF-E80252247AC5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6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EE443-5841-4315-866C-63E9FD5CF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C8EB8-4934-49B2-B07D-F28EF457EBB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6610" name="Slide Image Placeholder 1">
            <a:extLst>
              <a:ext uri="{FF2B5EF4-FFF2-40B4-BE49-F238E27FC236}">
                <a16:creationId xmlns:a16="http://schemas.microsoft.com/office/drawing/2014/main" id="{9FE14E0C-8BD3-4006-BBAF-88960CF7C5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6611" name="Notes Placeholder 2">
            <a:extLst>
              <a:ext uri="{FF2B5EF4-FFF2-40B4-BE49-F238E27FC236}">
                <a16:creationId xmlns:a16="http://schemas.microsoft.com/office/drawing/2014/main" id="{853AA52B-74C7-4F26-864B-A3310F3F4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1D1E378B-91BE-4119-8283-5095585342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EA06975-2841-4F9E-8877-7B6A63C6319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7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5ADB5-BD69-4565-923E-71C9387EB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08AF2-3EFB-4AB0-BE4B-AAD7733C8B3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8658" name="Slide Image Placeholder 1">
            <a:extLst>
              <a:ext uri="{FF2B5EF4-FFF2-40B4-BE49-F238E27FC236}">
                <a16:creationId xmlns:a16="http://schemas.microsoft.com/office/drawing/2014/main" id="{194D66FE-FA1D-417E-B417-90B175629D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8659" name="Notes Placeholder 2">
            <a:extLst>
              <a:ext uri="{FF2B5EF4-FFF2-40B4-BE49-F238E27FC236}">
                <a16:creationId xmlns:a16="http://schemas.microsoft.com/office/drawing/2014/main" id="{6FA07D49-9043-4D41-BF69-F51EB22A1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A7C80691-7945-498C-9C90-265FEFECE15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A98CD34-0C4E-4481-A0E8-BF632CA0416C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8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83186F-72E2-4CB3-AEA1-CDB981B2A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0196A-DA11-473E-A336-E31DB6BC099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347F9C6A-6353-4AED-8E55-F7EE39CD3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A26D3D97-DB25-44E1-AD5F-85EEC9000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BA645-B2E7-4FD5-BFF4-CA43113A1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5FC44-3AF8-4AC0-93FA-05261D2797A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2754" name="Slide Image Placeholder 1">
            <a:extLst>
              <a:ext uri="{FF2B5EF4-FFF2-40B4-BE49-F238E27FC236}">
                <a16:creationId xmlns:a16="http://schemas.microsoft.com/office/drawing/2014/main" id="{8C790F00-C023-4594-81F9-93E78907C8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02755" name="Notes Placeholder 2">
            <a:extLst>
              <a:ext uri="{FF2B5EF4-FFF2-40B4-BE49-F238E27FC236}">
                <a16:creationId xmlns:a16="http://schemas.microsoft.com/office/drawing/2014/main" id="{A3880DF2-588B-4499-86C0-77E12CC2D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A1A926D8-B2D9-43C1-A1FC-2FDC8B79DF9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FA13855-19B8-4729-A481-5444F1636B55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10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441C-957F-496F-AF3D-520FB5A66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82C6-6ECE-4EC9-B3EE-D89101E4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5435-F283-428B-9615-284C68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DFB-99BB-4FA9-984F-AC720304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AABE-64B0-4628-8910-F7D7950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3238D-34F0-4B55-BD93-27BEB0490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F51F-53E8-41A9-AEAD-07E7DE1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0484-4D1D-4891-BF37-ACF0C0BB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74C5-FCE7-4C8F-A964-B4E02E78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1AA2-CC8D-499A-9DEC-29026268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EF41-9137-4A93-ACBA-9B8B29D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13942-E2B8-47D8-86FA-0CF56A33A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8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FE87F-57E1-434F-AF53-27C24409D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60DAC-6452-4C3E-81B8-00B1A703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EEA2-8F30-40CB-80CA-801B2F5F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7681-80A2-4A63-B239-5AD52EFF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0314-75CF-4773-A020-8572E83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7148D-976A-431F-9B15-625CE366D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1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2460-8C63-428F-A91B-624220DC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B575-59A2-487D-9D37-B5C9B9EA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ADAE-3507-4E2B-AECC-F391116E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3B4C-DA58-4942-BFB0-B3260AA3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C133-5EEA-4C6A-983D-56069255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A1B28-6C9C-43D3-8C52-1BB065C8EE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2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FE3D-FA1A-4F42-B038-A5943623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D399-CA3D-4E3B-8AD7-5C398A93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55FA-CB18-41D8-8012-9B8D52B3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9A1F-F698-4FAC-B89F-BB9BDDD6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039D-3F9F-49AE-90AB-828E0C3C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038EE-70E0-4153-9E54-298C95A985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F63-9CA0-4E1A-BF52-97486089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8BE0-923D-46C6-8328-C8D572F4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1763-E498-4900-AB4A-295C4832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AC02-C0BE-460E-AC42-5440BBEB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8539-12D4-4CBC-8181-74DA7A4A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E7AD-3B2F-470D-90E1-658C6368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AF8D6-0F0B-4D5A-8E30-DD3D0ACD2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20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1648-B442-42E7-8ACA-162144FA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85F0-F660-4489-82F0-466254A9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7768-0430-4B88-B354-731F7FC8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1D12C-5772-4EB4-9709-1E1B0C445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78C23-389C-411C-88E4-FB92C983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3C909-206F-4BE4-B1D0-C34F8DE1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67D66-398A-4BA8-A862-7B303A10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DF9B-1004-4CEB-81A4-F7DD31DC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A50AD-71A5-4CE1-A319-ECBF63057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2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FA2A-BC31-4002-B58A-A374BF0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02204-A52B-45BC-A08A-4A84FA9F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1E45B-EEEB-4726-91C4-407F95CD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68D8E-7373-45B0-9A94-59FA8A44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383BF-519E-48CF-9014-F82868DF8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7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924F7-1B63-4D6D-BE97-793C6A64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F1D7F-B499-406D-8D7E-33C3644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CD2E-869A-48CA-B5D0-B35EC631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E28D-FFC2-4E0A-9C1C-9C7B6CDD1C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27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F791-C884-4517-B103-C03ED0EA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A9F3-CD07-4755-AB39-3A454D8D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F99E4-1FB6-480E-A1A5-AFBEEF47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197F-54C8-4094-A7D1-EA45C9AC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B667F-04D6-40B4-B4F3-1E644FB7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3953-E953-498D-AA4D-18277266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21805-F89E-4B5A-9B78-AB3C857D9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87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E849-94C3-4823-92D2-38AECAFA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2F22-3F03-428E-9DB3-5E9B35F68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C0E0-7AD5-4221-A859-672C6D2E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E29A-236E-41A4-8398-5F3C472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6394C-8D13-42DC-9229-C17D141F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E3D91-3987-4CDD-8D05-5B913CBB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9D380-6CD7-4F47-B0A2-5F751DD53A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06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02015C02-A63C-412A-9134-F3BD251B9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A7F0968A-19D9-4669-AAF7-7E354428A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83967AB1-28BD-48FC-89F9-F51306C55B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2DCF3D29-4EE7-4A88-B7A4-7D1833B6C7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9304637C-3CDA-429D-8347-30A0F2346A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777BEC-EE55-4057-AF00-7CA9C5950B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5B7717-844B-4069-BDDF-46B5B8AD9E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6600" b="1">
                <a:solidFill>
                  <a:schemeClr val="hlink"/>
                </a:solidFill>
              </a:rPr>
              <a:t>DIGITAL SIGNATURES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E614B18-1819-4599-B5A5-63C05E792B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endParaRPr lang="en-US" altLang="en-US" sz="2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>
            <a:extLst>
              <a:ext uri="{FF2B5EF4-FFF2-40B4-BE49-F238E27FC236}">
                <a16:creationId xmlns:a16="http://schemas.microsoft.com/office/drawing/2014/main" id="{0FD99FB8-76F8-4EEA-8519-57CF81ECB0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0063" y="25733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RSA Signatures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>
            <a:extLst>
              <a:ext uri="{FF2B5EF4-FFF2-40B4-BE49-F238E27FC236}">
                <a16:creationId xmlns:a16="http://schemas.microsoft.com/office/drawing/2014/main" id="{55A393C8-8160-4B3A-BA37-4DBACF696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“RSA signatures”</a:t>
            </a:r>
          </a:p>
        </p:txBody>
      </p:sp>
      <p:pic>
        <p:nvPicPr>
          <p:cNvPr id="203779" name="Rectangle 4">
            <a:extLst>
              <a:ext uri="{FF2B5EF4-FFF2-40B4-BE49-F238E27FC236}">
                <a16:creationId xmlns:a16="http://schemas.microsoft.com/office/drawing/2014/main" id="{52E2A1D8-0C3C-4C9B-BE7E-8A75AE647C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35088"/>
            <a:ext cx="88011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0" name="Text Box 4">
            <a:extLst>
              <a:ext uri="{FF2B5EF4-FFF2-40B4-BE49-F238E27FC236}">
                <a16:creationId xmlns:a16="http://schemas.microsoft.com/office/drawing/2014/main" id="{84FDCCD6-93D0-4105-8A6A-9BC3C1A6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 = pq</a:t>
            </a:r>
            <a:r>
              <a:rPr lang="pl-PL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it-IT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RSA</a:t>
            </a:r>
            <a:r>
              <a:rPr lang="it-IT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modulus.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φ(N) = (p-1)(q-1) –</a:t>
            </a:r>
            <a:r>
              <a:rPr lang="en-GB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Euler Totient Function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it-IT" altLang="en-US" sz="2400" b="1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 is such that gcd(e, φ(N)) = 1,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 is such that ed ≡ 1 (mod φ(N))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GB" altLang="en-US" sz="2400" b="1">
              <a:solidFill>
                <a:srgbClr val="C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l-GR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(m) = 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 </a:t>
            </a: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 N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       Vrfy</a:t>
            </a:r>
            <a:r>
              <a:rPr lang="en-GB" altLang="en-US" sz="3200" b="1" baseline="-25000">
                <a:solidFill>
                  <a:srgbClr val="4F6228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(e,N)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(m,</a:t>
            </a:r>
            <a:r>
              <a:rPr lang="el-GR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σ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2400" b="1">
                <a:solidFill>
                  <a:srgbClr val="00B05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yes</a:t>
            </a:r>
            <a:r>
              <a:rPr lang="en-US" altLang="en-US" sz="32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latin typeface="Calibri" panose="020F0502020204030204" pitchFamily="34" charset="0"/>
                <a:cs typeface="Arial" panose="020B0604020202020204" pitchFamily="34" charset="0"/>
              </a:rPr>
              <a:t>iff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 = </a:t>
            </a:r>
            <a:r>
              <a:rPr lang="el-GR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 N</a:t>
            </a:r>
            <a:endParaRPr lang="en-GB" altLang="en-US" sz="2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GB" altLang="en-US" sz="3200" b="1">
              <a:solidFill>
                <a:srgbClr val="C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231DCF3-2F27-4281-812B-26DDC79E8C5E}"/>
              </a:ext>
            </a:extLst>
          </p:cNvPr>
          <p:cNvSpPr/>
          <p:nvPr/>
        </p:nvSpPr>
        <p:spPr>
          <a:xfrm>
            <a:off x="6500813" y="1428750"/>
            <a:ext cx="2357437" cy="3214688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u="sng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Correctness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l-GR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>
                <a:solidFill>
                  <a:srgbClr val="C00000"/>
                </a:solidFill>
                <a:cs typeface="Arial" panose="020B0604020202020204" pitchFamily="34" charset="0"/>
              </a:rPr>
              <a:t>≡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(m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</a:t>
            </a:r>
            <a:endParaRPr lang="en-US" altLang="en-US" sz="2800" b="1">
              <a:solidFill>
                <a:srgbClr val="C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>
                <a:solidFill>
                  <a:srgbClr val="C00000"/>
                </a:solidFill>
                <a:cs typeface="Arial" panose="020B0604020202020204" pitchFamily="34" charset="0"/>
              </a:rPr>
              <a:t>≡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</a:t>
            </a:r>
            <a:endParaRPr lang="en-US" altLang="en-US" sz="2800" b="1">
              <a:solidFill>
                <a:srgbClr val="C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C00000"/>
                </a:solidFill>
                <a:cs typeface="Arial" panose="020B0604020202020204" pitchFamily="34" charset="0"/>
              </a:rPr>
              <a:t>≡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altLang="en-US" b="1">
                <a:solidFill>
                  <a:srgbClr val="C00000"/>
                </a:solidFill>
                <a:cs typeface="Arial" panose="020B0604020202020204" pitchFamily="34" charset="0"/>
              </a:rPr>
              <a:t>≡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7D823EF8-B77D-4874-A7CA-85EEB60D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852738"/>
            <a:ext cx="4984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>
                <a:solidFill>
                  <a:schemeClr val="folHlink"/>
                </a:solidFill>
                <a:cs typeface="Arial" panose="020B0604020202020204" pitchFamily="34" charset="0"/>
              </a:rPr>
              <a:t>Attacks on RSA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1">
            <a:extLst>
              <a:ext uri="{FF2B5EF4-FFF2-40B4-BE49-F238E27FC236}">
                <a16:creationId xmlns:a16="http://schemas.microsoft.com/office/drawing/2014/main" id="{734AF046-F4F7-4BE9-8531-A7C544FF9A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625" y="0"/>
            <a:ext cx="8229600" cy="1000125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Key Only Attack</a:t>
            </a:r>
            <a:endParaRPr lang="en-IN" altLang="en-US">
              <a:solidFill>
                <a:schemeClr val="folHlink"/>
              </a:solidFill>
            </a:endParaRPr>
          </a:p>
        </p:txBody>
      </p:sp>
      <p:pic>
        <p:nvPicPr>
          <p:cNvPr id="17411" name="Picture 25" descr="MCj04359410000[1]">
            <a:extLst>
              <a:ext uri="{FF2B5EF4-FFF2-40B4-BE49-F238E27FC236}">
                <a16:creationId xmlns:a16="http://schemas.microsoft.com/office/drawing/2014/main" id="{DEF1F271-E6AA-44F2-8FF8-28E1AA4A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57375"/>
            <a:ext cx="1676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19">
            <a:extLst>
              <a:ext uri="{FF2B5EF4-FFF2-40B4-BE49-F238E27FC236}">
                <a16:creationId xmlns:a16="http://schemas.microsoft.com/office/drawing/2014/main" id="{7029BA18-2195-497E-A9CC-5CA1C2B1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28938"/>
            <a:ext cx="1119188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Adversary</a:t>
            </a:r>
          </a:p>
        </p:txBody>
      </p:sp>
      <p:pic>
        <p:nvPicPr>
          <p:cNvPr id="17413" name="Picture 5" descr="MCj04158080000[1]">
            <a:extLst>
              <a:ext uri="{FF2B5EF4-FFF2-40B4-BE49-F238E27FC236}">
                <a16:creationId xmlns:a16="http://schemas.microsoft.com/office/drawing/2014/main" id="{18FDD4DB-13CE-46FE-BE0D-3FBD6151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928688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7">
            <a:extLst>
              <a:ext uri="{FF2B5EF4-FFF2-40B4-BE49-F238E27FC236}">
                <a16:creationId xmlns:a16="http://schemas.microsoft.com/office/drawing/2014/main" id="{620A6B98-7E6E-4F00-B960-9CC704F4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2071688"/>
            <a:ext cx="7334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415" name="Picture 4" descr="MCj04114660000[1]">
            <a:extLst>
              <a:ext uri="{FF2B5EF4-FFF2-40B4-BE49-F238E27FC236}">
                <a16:creationId xmlns:a16="http://schemas.microsoft.com/office/drawing/2014/main" id="{FCC1B12B-E80C-43EB-BB97-CE24F379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4143375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8">
            <a:extLst>
              <a:ext uri="{FF2B5EF4-FFF2-40B4-BE49-F238E27FC236}">
                <a16:creationId xmlns:a16="http://schemas.microsoft.com/office/drawing/2014/main" id="{CC8082CB-7809-4717-9C0A-4584E4A2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5491163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4ADA6637-4977-443B-984B-C7772322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000375"/>
            <a:ext cx="2532063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 = 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(m) = m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C45A6-A23A-4231-B0EC-5C82DCCF2C5D}"/>
              </a:ext>
            </a:extLst>
          </p:cNvPr>
          <p:cNvCxnSpPr>
            <a:cxnSpLocks noChangeShapeType="1"/>
            <a:stCxn id="17" idx="1"/>
            <a:endCxn id="17412" idx="3"/>
          </p:cNvCxnSpPr>
          <p:nvPr/>
        </p:nvCxnSpPr>
        <p:spPr bwMode="auto">
          <a:xfrm flipH="1" flipV="1">
            <a:off x="2262188" y="3114675"/>
            <a:ext cx="2738437" cy="7461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B13BFD39-552D-4500-8B52-B19F745E0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14813"/>
            <a:ext cx="26066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Computes:</a:t>
            </a:r>
          </a:p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m’=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mod N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b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altLang="en-US" sz="2000" b="1" baseline="30000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E4E7A-6291-4209-8F2E-96EDF4C67CDB}"/>
              </a:ext>
            </a:extLst>
          </p:cNvPr>
          <p:cNvSpPr txBox="1"/>
          <p:nvPr/>
        </p:nvSpPr>
        <p:spPr>
          <a:xfrm>
            <a:off x="0" y="3500438"/>
            <a:ext cx="4540250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Calibri" panose="020F0502020204030204" pitchFamily="34" charset="0"/>
                <a:cs typeface="Arial" panose="020B0604020202020204" pitchFamily="34" charset="0"/>
              </a:rPr>
              <a:t>Intercepts the message signature pair (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s)</a:t>
            </a:r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I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761904-17FB-4C23-8303-D92A52D75B6C}"/>
              </a:ext>
            </a:extLst>
          </p:cNvPr>
          <p:cNvCxnSpPr/>
          <p:nvPr/>
        </p:nvCxnSpPr>
        <p:spPr>
          <a:xfrm>
            <a:off x="2143125" y="4786313"/>
            <a:ext cx="43576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">
            <a:extLst>
              <a:ext uri="{FF2B5EF4-FFF2-40B4-BE49-F238E27FC236}">
                <a16:creationId xmlns:a16="http://schemas.microsoft.com/office/drawing/2014/main" id="{A6D5BBD7-2A76-48A8-8F84-0DBED90E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643438"/>
            <a:ext cx="2281238" cy="376237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(m’) = m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35" name="AutoShape 29">
            <a:extLst>
              <a:ext uri="{FF2B5EF4-FFF2-40B4-BE49-F238E27FC236}">
                <a16:creationId xmlns:a16="http://schemas.microsoft.com/office/drawing/2014/main" id="{3C999034-5E9E-4367-A48B-062AB872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857875"/>
            <a:ext cx="4371975" cy="742950"/>
          </a:xfrm>
          <a:prstGeom prst="wedgeRectCallout">
            <a:avLst>
              <a:gd name="adj1" fmla="val -57452"/>
              <a:gd name="adj2" fmla="val -16504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this is a valid signature on </a:t>
            </a:r>
            <a:r>
              <a:rPr lang="en-US" sz="2000" b="1" dirty="0">
                <a:solidFill>
                  <a:srgbClr val="993300"/>
                </a:solidFill>
              </a:rPr>
              <a:t>m’, thus bob believe s is a valid signature on 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33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5B9374-7797-410F-BC55-898BC90928B7}"/>
              </a:ext>
            </a:extLst>
          </p:cNvPr>
          <p:cNvCxnSpPr/>
          <p:nvPr/>
        </p:nvCxnSpPr>
        <p:spPr>
          <a:xfrm rot="5400000">
            <a:off x="6750844" y="2678906"/>
            <a:ext cx="5715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E79FDC17-452A-4A4E-95CD-3625DD15DDBB}"/>
              </a:ext>
            </a:extLst>
          </p:cNvPr>
          <p:cNvSpPr/>
          <p:nvPr/>
        </p:nvSpPr>
        <p:spPr>
          <a:xfrm>
            <a:off x="6827838" y="3378200"/>
            <a:ext cx="274637" cy="787400"/>
          </a:xfrm>
          <a:custGeom>
            <a:avLst/>
            <a:gdLst>
              <a:gd name="connsiteX0" fmla="*/ 55822 w 274231"/>
              <a:gd name="connsiteY0" fmla="*/ 0 h 787400"/>
              <a:gd name="connsiteX1" fmla="*/ 43122 w 274231"/>
              <a:gd name="connsiteY1" fmla="*/ 101600 h 787400"/>
              <a:gd name="connsiteX2" fmla="*/ 30422 w 274231"/>
              <a:gd name="connsiteY2" fmla="*/ 139700 h 787400"/>
              <a:gd name="connsiteX3" fmla="*/ 81222 w 274231"/>
              <a:gd name="connsiteY3" fmla="*/ 152400 h 787400"/>
              <a:gd name="connsiteX4" fmla="*/ 182822 w 274231"/>
              <a:gd name="connsiteY4" fmla="*/ 165100 h 787400"/>
              <a:gd name="connsiteX5" fmla="*/ 195522 w 274231"/>
              <a:gd name="connsiteY5" fmla="*/ 203200 h 787400"/>
              <a:gd name="connsiteX6" fmla="*/ 144722 w 274231"/>
              <a:gd name="connsiteY6" fmla="*/ 279400 h 787400"/>
              <a:gd name="connsiteX7" fmla="*/ 68522 w 274231"/>
              <a:gd name="connsiteY7" fmla="*/ 330200 h 787400"/>
              <a:gd name="connsiteX8" fmla="*/ 55822 w 274231"/>
              <a:gd name="connsiteY8" fmla="*/ 381000 h 787400"/>
              <a:gd name="connsiteX9" fmla="*/ 93922 w 274231"/>
              <a:gd name="connsiteY9" fmla="*/ 406400 h 787400"/>
              <a:gd name="connsiteX10" fmla="*/ 246322 w 274231"/>
              <a:gd name="connsiteY10" fmla="*/ 419100 h 787400"/>
              <a:gd name="connsiteX11" fmla="*/ 271722 w 274231"/>
              <a:gd name="connsiteY11" fmla="*/ 457200 h 787400"/>
              <a:gd name="connsiteX12" fmla="*/ 233622 w 274231"/>
              <a:gd name="connsiteY12" fmla="*/ 495300 h 787400"/>
              <a:gd name="connsiteX13" fmla="*/ 157422 w 274231"/>
              <a:gd name="connsiteY13" fmla="*/ 520700 h 787400"/>
              <a:gd name="connsiteX14" fmla="*/ 81222 w 274231"/>
              <a:gd name="connsiteY14" fmla="*/ 558800 h 787400"/>
              <a:gd name="connsiteX15" fmla="*/ 182822 w 274231"/>
              <a:gd name="connsiteY15" fmla="*/ 647700 h 787400"/>
              <a:gd name="connsiteX16" fmla="*/ 246322 w 274231"/>
              <a:gd name="connsiteY16" fmla="*/ 749300 h 787400"/>
              <a:gd name="connsiteX17" fmla="*/ 259022 w 274231"/>
              <a:gd name="connsiteY17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4231" h="787400">
                <a:moveTo>
                  <a:pt x="55822" y="0"/>
                </a:moveTo>
                <a:cubicBezTo>
                  <a:pt x="51589" y="33867"/>
                  <a:pt x="49227" y="68020"/>
                  <a:pt x="43122" y="101600"/>
                </a:cubicBezTo>
                <a:cubicBezTo>
                  <a:pt x="40727" y="114771"/>
                  <a:pt x="22390" y="128990"/>
                  <a:pt x="30422" y="139700"/>
                </a:cubicBezTo>
                <a:cubicBezTo>
                  <a:pt x="40895" y="153664"/>
                  <a:pt x="64005" y="149531"/>
                  <a:pt x="81222" y="152400"/>
                </a:cubicBezTo>
                <a:cubicBezTo>
                  <a:pt x="114888" y="158011"/>
                  <a:pt x="148955" y="160867"/>
                  <a:pt x="182822" y="165100"/>
                </a:cubicBezTo>
                <a:cubicBezTo>
                  <a:pt x="187055" y="177800"/>
                  <a:pt x="195522" y="189813"/>
                  <a:pt x="195522" y="203200"/>
                </a:cubicBezTo>
                <a:cubicBezTo>
                  <a:pt x="195522" y="236165"/>
                  <a:pt x="167629" y="261583"/>
                  <a:pt x="144722" y="279400"/>
                </a:cubicBezTo>
                <a:cubicBezTo>
                  <a:pt x="120625" y="298142"/>
                  <a:pt x="68522" y="330200"/>
                  <a:pt x="68522" y="330200"/>
                </a:cubicBezTo>
                <a:cubicBezTo>
                  <a:pt x="64289" y="347133"/>
                  <a:pt x="50302" y="364441"/>
                  <a:pt x="55822" y="381000"/>
                </a:cubicBezTo>
                <a:cubicBezTo>
                  <a:pt x="60649" y="395480"/>
                  <a:pt x="78955" y="403407"/>
                  <a:pt x="93922" y="406400"/>
                </a:cubicBezTo>
                <a:cubicBezTo>
                  <a:pt x="143908" y="416397"/>
                  <a:pt x="195522" y="414867"/>
                  <a:pt x="246322" y="419100"/>
                </a:cubicBezTo>
                <a:cubicBezTo>
                  <a:pt x="254789" y="431800"/>
                  <a:pt x="274231" y="442144"/>
                  <a:pt x="271722" y="457200"/>
                </a:cubicBezTo>
                <a:cubicBezTo>
                  <a:pt x="268769" y="474916"/>
                  <a:pt x="249322" y="486578"/>
                  <a:pt x="233622" y="495300"/>
                </a:cubicBezTo>
                <a:cubicBezTo>
                  <a:pt x="210217" y="508303"/>
                  <a:pt x="179699" y="505848"/>
                  <a:pt x="157422" y="520700"/>
                </a:cubicBezTo>
                <a:cubicBezTo>
                  <a:pt x="108183" y="553526"/>
                  <a:pt x="133802" y="541273"/>
                  <a:pt x="81222" y="558800"/>
                </a:cubicBezTo>
                <a:cubicBezTo>
                  <a:pt x="2146" y="677415"/>
                  <a:pt x="0" y="632465"/>
                  <a:pt x="182822" y="647700"/>
                </a:cubicBezTo>
                <a:cubicBezTo>
                  <a:pt x="243199" y="687952"/>
                  <a:pt x="216095" y="658620"/>
                  <a:pt x="246322" y="749300"/>
                </a:cubicBezTo>
                <a:lnTo>
                  <a:pt x="259022" y="7874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4" grpId="0" animBg="1"/>
      <p:bldP spid="17416" grpId="0" animBg="1"/>
      <p:bldP spid="17" grpId="0" animBg="1"/>
      <p:bldP spid="26" grpId="0"/>
      <p:bldP spid="30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>
            <a:extLst>
              <a:ext uri="{FF2B5EF4-FFF2-40B4-BE49-F238E27FC236}">
                <a16:creationId xmlns:a16="http://schemas.microsoft.com/office/drawing/2014/main" id="{A9286105-87E4-4E5F-AA78-D25DEFD54D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625" y="0"/>
            <a:ext cx="8229600" cy="1000125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Known message attack</a:t>
            </a:r>
            <a:endParaRPr lang="en-IN" altLang="en-US">
              <a:solidFill>
                <a:schemeClr val="folHlink"/>
              </a:solidFill>
            </a:endParaRPr>
          </a:p>
        </p:txBody>
      </p:sp>
      <p:pic>
        <p:nvPicPr>
          <p:cNvPr id="5" name="Picture 25" descr="MCj04359410000[1]">
            <a:extLst>
              <a:ext uri="{FF2B5EF4-FFF2-40B4-BE49-F238E27FC236}">
                <a16:creationId xmlns:a16="http://schemas.microsoft.com/office/drawing/2014/main" id="{DC3D2A3E-62D7-4815-8365-1F9F11CC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57375"/>
            <a:ext cx="1676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A69F71A4-5401-44C2-95E2-9FDC7E243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28938"/>
            <a:ext cx="1119188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Adversary</a:t>
            </a:r>
          </a:p>
        </p:txBody>
      </p:sp>
      <p:pic>
        <p:nvPicPr>
          <p:cNvPr id="9" name="Picture 5" descr="MCj04158080000[1]">
            <a:extLst>
              <a:ext uri="{FF2B5EF4-FFF2-40B4-BE49-F238E27FC236}">
                <a16:creationId xmlns:a16="http://schemas.microsoft.com/office/drawing/2014/main" id="{28DD5CD7-C3A7-4EA6-BD2D-B0C2FC9D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928688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67724987-E068-43C0-9F1E-364974879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2071688"/>
            <a:ext cx="7334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MCj04114660000[1]">
            <a:extLst>
              <a:ext uri="{FF2B5EF4-FFF2-40B4-BE49-F238E27FC236}">
                <a16:creationId xmlns:a16="http://schemas.microsoft.com/office/drawing/2014/main" id="{43AAB133-6F30-44A0-BBCC-D61F700B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4143375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204F6C43-944E-413B-B9D1-B8A00FEC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5491163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25E44FA2-0FF3-4E33-A977-5D995D128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3000375"/>
            <a:ext cx="2378075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 = 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8EE931-71C3-4E74-8035-F3102454FE5C}"/>
              </a:ext>
            </a:extLst>
          </p:cNvPr>
          <p:cNvCxnSpPr>
            <a:cxnSpLocks noChangeShapeType="1"/>
            <a:stCxn id="17" idx="1"/>
            <a:endCxn id="6" idx="3"/>
          </p:cNvCxnSpPr>
          <p:nvPr/>
        </p:nvCxnSpPr>
        <p:spPr bwMode="auto">
          <a:xfrm flipH="1" flipV="1">
            <a:off x="2262188" y="3114675"/>
            <a:ext cx="2809875" cy="7461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">
            <a:extLst>
              <a:ext uri="{FF2B5EF4-FFF2-40B4-BE49-F238E27FC236}">
                <a16:creationId xmlns:a16="http://schemas.microsoft.com/office/drawing/2014/main" id="{1B8F4568-B4FE-49E5-BF1C-75BBC158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3000375"/>
            <a:ext cx="2378075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 = 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63BFF412-5758-4B18-94A2-9C2A1E27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098925"/>
            <a:ext cx="2606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computes (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 N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):</a:t>
            </a:r>
            <a:b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·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 (m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·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 m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59102A-255C-4683-AB02-87B1B5CAADFA}"/>
              </a:ext>
            </a:extLst>
          </p:cNvPr>
          <p:cNvSpPr txBox="1"/>
          <p:nvPr/>
        </p:nvSpPr>
        <p:spPr>
          <a:xfrm>
            <a:off x="500063" y="3500438"/>
            <a:ext cx="4011612" cy="915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 err="1">
                <a:latin typeface="+mn-lt"/>
              </a:rPr>
              <a:t>Itercepts</a:t>
            </a:r>
            <a:r>
              <a:rPr lang="en-US" dirty="0">
                <a:latin typeface="+mn-lt"/>
              </a:rPr>
              <a:t> two message signature pair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m</a:t>
            </a:r>
            <a:r>
              <a:rPr lang="pl-PL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1</a:t>
            </a:r>
            <a:r>
              <a:rPr lang="en-US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,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 s</a:t>
            </a:r>
            <a:r>
              <a:rPr lang="pl-PL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1</a:t>
            </a:r>
            <a:r>
              <a:rPr lang="en-US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,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 ) and (m</a:t>
            </a:r>
            <a:r>
              <a:rPr lang="en-US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2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,s</a:t>
            </a:r>
            <a:r>
              <a:rPr lang="en-US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2 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)</a:t>
            </a: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5512E3-1758-4C92-8F1C-198355DFDAF2}"/>
              </a:ext>
            </a:extLst>
          </p:cNvPr>
          <p:cNvCxnSpPr/>
          <p:nvPr/>
        </p:nvCxnSpPr>
        <p:spPr>
          <a:xfrm>
            <a:off x="2214563" y="4786313"/>
            <a:ext cx="4357687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">
            <a:extLst>
              <a:ext uri="{FF2B5EF4-FFF2-40B4-BE49-F238E27FC236}">
                <a16:creationId xmlns:a16="http://schemas.microsoft.com/office/drawing/2014/main" id="{65FBC53F-28BB-4AE6-A7B8-1CFE773F2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643438"/>
            <a:ext cx="2222500" cy="376237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(m) = m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35" name="AutoShape 29">
            <a:extLst>
              <a:ext uri="{FF2B5EF4-FFF2-40B4-BE49-F238E27FC236}">
                <a16:creationId xmlns:a16="http://schemas.microsoft.com/office/drawing/2014/main" id="{2704A984-9227-4EEF-8CF3-D46DE070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857875"/>
            <a:ext cx="4371975" cy="742950"/>
          </a:xfrm>
          <a:prstGeom prst="wedgeRectCallout">
            <a:avLst>
              <a:gd name="adj1" fmla="val -57452"/>
              <a:gd name="adj2" fmla="val -16504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this is a valid signature on </a:t>
            </a:r>
            <a:r>
              <a:rPr lang="en-US" sz="2000" b="1" dirty="0">
                <a:solidFill>
                  <a:srgbClr val="993300"/>
                </a:solidFill>
              </a:rPr>
              <a:t>m, thus bob believe s is a valid signature on 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3300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179F232-FC7C-44DF-A253-84748B7186CD}"/>
              </a:ext>
            </a:extLst>
          </p:cNvPr>
          <p:cNvSpPr/>
          <p:nvPr/>
        </p:nvSpPr>
        <p:spPr>
          <a:xfrm>
            <a:off x="6827838" y="3378200"/>
            <a:ext cx="274637" cy="787400"/>
          </a:xfrm>
          <a:custGeom>
            <a:avLst/>
            <a:gdLst>
              <a:gd name="connsiteX0" fmla="*/ 55822 w 274231"/>
              <a:gd name="connsiteY0" fmla="*/ 0 h 787400"/>
              <a:gd name="connsiteX1" fmla="*/ 43122 w 274231"/>
              <a:gd name="connsiteY1" fmla="*/ 101600 h 787400"/>
              <a:gd name="connsiteX2" fmla="*/ 30422 w 274231"/>
              <a:gd name="connsiteY2" fmla="*/ 139700 h 787400"/>
              <a:gd name="connsiteX3" fmla="*/ 81222 w 274231"/>
              <a:gd name="connsiteY3" fmla="*/ 152400 h 787400"/>
              <a:gd name="connsiteX4" fmla="*/ 182822 w 274231"/>
              <a:gd name="connsiteY4" fmla="*/ 165100 h 787400"/>
              <a:gd name="connsiteX5" fmla="*/ 195522 w 274231"/>
              <a:gd name="connsiteY5" fmla="*/ 203200 h 787400"/>
              <a:gd name="connsiteX6" fmla="*/ 144722 w 274231"/>
              <a:gd name="connsiteY6" fmla="*/ 279400 h 787400"/>
              <a:gd name="connsiteX7" fmla="*/ 68522 w 274231"/>
              <a:gd name="connsiteY7" fmla="*/ 330200 h 787400"/>
              <a:gd name="connsiteX8" fmla="*/ 55822 w 274231"/>
              <a:gd name="connsiteY8" fmla="*/ 381000 h 787400"/>
              <a:gd name="connsiteX9" fmla="*/ 93922 w 274231"/>
              <a:gd name="connsiteY9" fmla="*/ 406400 h 787400"/>
              <a:gd name="connsiteX10" fmla="*/ 246322 w 274231"/>
              <a:gd name="connsiteY10" fmla="*/ 419100 h 787400"/>
              <a:gd name="connsiteX11" fmla="*/ 271722 w 274231"/>
              <a:gd name="connsiteY11" fmla="*/ 457200 h 787400"/>
              <a:gd name="connsiteX12" fmla="*/ 233622 w 274231"/>
              <a:gd name="connsiteY12" fmla="*/ 495300 h 787400"/>
              <a:gd name="connsiteX13" fmla="*/ 157422 w 274231"/>
              <a:gd name="connsiteY13" fmla="*/ 520700 h 787400"/>
              <a:gd name="connsiteX14" fmla="*/ 81222 w 274231"/>
              <a:gd name="connsiteY14" fmla="*/ 558800 h 787400"/>
              <a:gd name="connsiteX15" fmla="*/ 182822 w 274231"/>
              <a:gd name="connsiteY15" fmla="*/ 647700 h 787400"/>
              <a:gd name="connsiteX16" fmla="*/ 246322 w 274231"/>
              <a:gd name="connsiteY16" fmla="*/ 749300 h 787400"/>
              <a:gd name="connsiteX17" fmla="*/ 259022 w 274231"/>
              <a:gd name="connsiteY17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4231" h="787400">
                <a:moveTo>
                  <a:pt x="55822" y="0"/>
                </a:moveTo>
                <a:cubicBezTo>
                  <a:pt x="51589" y="33867"/>
                  <a:pt x="49227" y="68020"/>
                  <a:pt x="43122" y="101600"/>
                </a:cubicBezTo>
                <a:cubicBezTo>
                  <a:pt x="40727" y="114771"/>
                  <a:pt x="22390" y="128990"/>
                  <a:pt x="30422" y="139700"/>
                </a:cubicBezTo>
                <a:cubicBezTo>
                  <a:pt x="40895" y="153664"/>
                  <a:pt x="64005" y="149531"/>
                  <a:pt x="81222" y="152400"/>
                </a:cubicBezTo>
                <a:cubicBezTo>
                  <a:pt x="114888" y="158011"/>
                  <a:pt x="148955" y="160867"/>
                  <a:pt x="182822" y="165100"/>
                </a:cubicBezTo>
                <a:cubicBezTo>
                  <a:pt x="187055" y="177800"/>
                  <a:pt x="195522" y="189813"/>
                  <a:pt x="195522" y="203200"/>
                </a:cubicBezTo>
                <a:cubicBezTo>
                  <a:pt x="195522" y="236165"/>
                  <a:pt x="167629" y="261583"/>
                  <a:pt x="144722" y="279400"/>
                </a:cubicBezTo>
                <a:cubicBezTo>
                  <a:pt x="120625" y="298142"/>
                  <a:pt x="68522" y="330200"/>
                  <a:pt x="68522" y="330200"/>
                </a:cubicBezTo>
                <a:cubicBezTo>
                  <a:pt x="64289" y="347133"/>
                  <a:pt x="50302" y="364441"/>
                  <a:pt x="55822" y="381000"/>
                </a:cubicBezTo>
                <a:cubicBezTo>
                  <a:pt x="60649" y="395480"/>
                  <a:pt x="78955" y="403407"/>
                  <a:pt x="93922" y="406400"/>
                </a:cubicBezTo>
                <a:cubicBezTo>
                  <a:pt x="143908" y="416397"/>
                  <a:pt x="195522" y="414867"/>
                  <a:pt x="246322" y="419100"/>
                </a:cubicBezTo>
                <a:cubicBezTo>
                  <a:pt x="254789" y="431800"/>
                  <a:pt x="274231" y="442144"/>
                  <a:pt x="271722" y="457200"/>
                </a:cubicBezTo>
                <a:cubicBezTo>
                  <a:pt x="268769" y="474916"/>
                  <a:pt x="249322" y="486578"/>
                  <a:pt x="233622" y="495300"/>
                </a:cubicBezTo>
                <a:cubicBezTo>
                  <a:pt x="210217" y="508303"/>
                  <a:pt x="179699" y="505848"/>
                  <a:pt x="157422" y="520700"/>
                </a:cubicBezTo>
                <a:cubicBezTo>
                  <a:pt x="108183" y="553526"/>
                  <a:pt x="133802" y="541273"/>
                  <a:pt x="81222" y="558800"/>
                </a:cubicBezTo>
                <a:cubicBezTo>
                  <a:pt x="2146" y="677415"/>
                  <a:pt x="0" y="632465"/>
                  <a:pt x="182822" y="647700"/>
                </a:cubicBezTo>
                <a:cubicBezTo>
                  <a:pt x="243199" y="687952"/>
                  <a:pt x="216095" y="658620"/>
                  <a:pt x="246322" y="749300"/>
                </a:cubicBezTo>
                <a:lnTo>
                  <a:pt x="259022" y="7874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33ACB0-89F0-4690-A130-FA7163CAC9DF}"/>
              </a:ext>
            </a:extLst>
          </p:cNvPr>
          <p:cNvCxnSpPr>
            <a:stCxn id="10" idx="2"/>
          </p:cNvCxnSpPr>
          <p:nvPr/>
        </p:nvCxnSpPr>
        <p:spPr>
          <a:xfrm rot="5400000">
            <a:off x="6976269" y="2680494"/>
            <a:ext cx="558800" cy="8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7" grpId="0" animBg="1"/>
      <p:bldP spid="17" grpId="1" animBg="1"/>
      <p:bldP spid="23" grpId="0" animBg="1"/>
      <p:bldP spid="30" grpId="0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5" descr="MCj04359410000[1]">
            <a:extLst>
              <a:ext uri="{FF2B5EF4-FFF2-40B4-BE49-F238E27FC236}">
                <a16:creationId xmlns:a16="http://schemas.microsoft.com/office/drawing/2014/main" id="{97FF6C2C-BC44-4AC1-A745-8A0C45AB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286000"/>
            <a:ext cx="1676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2">
            <a:extLst>
              <a:ext uri="{FF2B5EF4-FFF2-40B4-BE49-F238E27FC236}">
                <a16:creationId xmlns:a16="http://schemas.microsoft.com/office/drawing/2014/main" id="{AB12E4CA-F4A1-44C7-BCD7-BD56EE9CD3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382000" cy="1143000"/>
          </a:xfrm>
        </p:spPr>
        <p:txBody>
          <a:bodyPr/>
          <a:lstStyle/>
          <a:p>
            <a:r>
              <a:rPr lang="en-US" altLang="en-US" sz="3200"/>
              <a:t>Chosen message attack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BA095F1-D41C-43A3-9FCF-3347C5B750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229600" cy="9906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700">
                <a:cs typeface="Arial" panose="020B0604020202020204" pitchFamily="34" charset="0"/>
              </a:rPr>
              <a:t>How to forge a signature on an arbitrary message </a:t>
            </a:r>
            <a:r>
              <a:rPr lang="en-US" altLang="en-US" sz="2700" b="1">
                <a:solidFill>
                  <a:srgbClr val="993300"/>
                </a:solidFill>
                <a:cs typeface="Arial" panose="020B0604020202020204" pitchFamily="34" charset="0"/>
              </a:rPr>
              <a:t>m</a:t>
            </a:r>
            <a:r>
              <a:rPr lang="en-US" altLang="en-US" sz="2700">
                <a:cs typeface="Arial" panose="020B0604020202020204" pitchFamily="34" charset="0"/>
              </a:rPr>
              <a:t>?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700">
                <a:cs typeface="Arial" panose="020B0604020202020204" pitchFamily="34" charset="0"/>
              </a:rPr>
              <a:t>Use the homomorphic properties of RSA.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en-US" sz="2700"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en-US" sz="2700">
              <a:cs typeface="Arial" panose="020B0604020202020204" pitchFamily="34" charset="0"/>
            </a:endParaRPr>
          </a:p>
        </p:txBody>
      </p:sp>
      <p:sp>
        <p:nvSpPr>
          <p:cNvPr id="160773" name="Text Box 9">
            <a:extLst>
              <a:ext uri="{FF2B5EF4-FFF2-40B4-BE49-F238E27FC236}">
                <a16:creationId xmlns:a16="http://schemas.microsoft.com/office/drawing/2014/main" id="{BC8231D8-A78B-4EC9-A8A3-682CF75FE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3581400"/>
            <a:ext cx="760412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oracle</a:t>
            </a: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11F8D2AA-4165-48F7-A2C8-7CAC46192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D71A7DF7-39F6-49F4-B51C-F101DA2B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3" y="3200400"/>
            <a:ext cx="5334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endParaRPr lang="en-US" altLang="en-US" b="1" baseline="-25000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9D00D4D5-A9A1-4F97-96BD-37E8E502D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43592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DDA6117A-C4BC-4CBB-8813-831F2DF1D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9763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DCD44075-9006-4819-B865-6B79A7E24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5963" y="488156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02E1AFA8-27B9-4E2C-A2D5-2CEDFCDB7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4601431D-C699-4654-9B87-34D5332A1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43592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1" name="Text Box 19">
            <a:extLst>
              <a:ext uri="{FF2B5EF4-FFF2-40B4-BE49-F238E27FC236}">
                <a16:creationId xmlns:a16="http://schemas.microsoft.com/office/drawing/2014/main" id="{1374B049-1B37-425E-9AD8-80E08497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00400"/>
            <a:ext cx="1119187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Adversary</a:t>
            </a:r>
          </a:p>
        </p:txBody>
      </p:sp>
      <p:sp>
        <p:nvSpPr>
          <p:cNvPr id="160782" name="Line 21">
            <a:extLst>
              <a:ext uri="{FF2B5EF4-FFF2-40B4-BE49-F238E27FC236}">
                <a16:creationId xmlns:a16="http://schemas.microsoft.com/office/drawing/2014/main" id="{9A121F3A-F5F9-4E7E-9937-555E890A9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9763" y="2819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7A5023C7-F1B4-43BC-8501-161EB8412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3657600"/>
            <a:ext cx="2378075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 = 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30744" name="Text Box 24">
            <a:extLst>
              <a:ext uri="{FF2B5EF4-FFF2-40B4-BE49-F238E27FC236}">
                <a16:creationId xmlns:a16="http://schemas.microsoft.com/office/drawing/2014/main" id="{4B5A5F37-815F-40B6-86E9-508AA5C2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4648200"/>
            <a:ext cx="2378075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 = 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160785" name="Text Box 20">
            <a:extLst>
              <a:ext uri="{FF2B5EF4-FFF2-40B4-BE49-F238E27FC236}">
                <a16:creationId xmlns:a16="http://schemas.microsoft.com/office/drawing/2014/main" id="{9BFE9B52-9441-42E9-8911-940703B7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2667000"/>
            <a:ext cx="914400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(N,e)</a:t>
            </a:r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7CB15874-11FB-4094-995D-3F7F5A55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26368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chooses:</a:t>
            </a:r>
          </a:p>
          <a:p>
            <a:pPr>
              <a:buFontTx/>
              <a:buAutoNum type="arabicPeriod"/>
            </a:pP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random 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  <a:p>
            <a:pPr>
              <a:buFontTx/>
              <a:buAutoNum type="arabicPeriod"/>
            </a:pP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:= m /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mod N</a:t>
            </a:r>
          </a:p>
          <a:p>
            <a:pPr>
              <a:buFontTx/>
              <a:buAutoNum type="arabicPeriod"/>
            </a:pPr>
            <a:endParaRPr lang="en-US" altLang="en-U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A8C8F993-A9BE-4651-984F-D96BA87EC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3" y="4191000"/>
            <a:ext cx="6096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09FDE8DB-20F7-4354-86ED-38A389C3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065713"/>
            <a:ext cx="26066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computes (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 N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):</a:t>
            </a:r>
            <a:b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altLang="en-US" sz="200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·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 (m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·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 m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endParaRPr lang="en-US" altLang="en-US" sz="2000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49" name="AutoShape 29">
            <a:extLst>
              <a:ext uri="{FF2B5EF4-FFF2-40B4-BE49-F238E27FC236}">
                <a16:creationId xmlns:a16="http://schemas.microsoft.com/office/drawing/2014/main" id="{30234902-F792-42BA-9498-FAF83E82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91200"/>
            <a:ext cx="4371975" cy="457200"/>
          </a:xfrm>
          <a:prstGeom prst="wedgeRectCallout">
            <a:avLst>
              <a:gd name="adj1" fmla="val -99871"/>
              <a:gd name="adj2" fmla="val 8283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this is a valid signature on </a:t>
            </a:r>
            <a:r>
              <a:rPr lang="en-US" sz="2400" b="1" dirty="0">
                <a:solidFill>
                  <a:srgbClr val="993300"/>
                </a:solidFill>
              </a:rPr>
              <a:t>m</a:t>
            </a:r>
            <a:endParaRPr lang="en-US" sz="2400" dirty="0">
              <a:solidFill>
                <a:srgbClr val="993300"/>
              </a:solidFill>
            </a:endParaRPr>
          </a:p>
        </p:txBody>
      </p:sp>
      <p:pic>
        <p:nvPicPr>
          <p:cNvPr id="160790" name="Picture 2" descr="C:\Users\Stefan\AppData\Local\Microsoft\Windows\Temporary Internet Files\Content.IE5\QMMGVNV4\MCBD19647_0000[1].wmf">
            <a:extLst>
              <a:ext uri="{FF2B5EF4-FFF2-40B4-BE49-F238E27FC236}">
                <a16:creationId xmlns:a16="http://schemas.microsoft.com/office/drawing/2014/main" id="{62D9B389-567C-4921-9B96-88255E99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785938"/>
            <a:ext cx="200183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43" grpId="0" animBg="1"/>
      <p:bldP spid="30744" grpId="0" animBg="1"/>
      <p:bldP spid="30733" grpId="0" animBg="1"/>
      <p:bldP spid="307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F39D8D4A-CC57-462B-9927-41B53F2636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Remedial Measure: Hashed RSA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9A0D9998-25B7-455C-B557-708F438FD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428750"/>
            <a:ext cx="8458200" cy="571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Before </a:t>
            </a:r>
            <a:r>
              <a:rPr lang="pl-PL" altLang="en-US" sz="2400"/>
              <a:t>computing</a:t>
            </a:r>
            <a:r>
              <a:rPr lang="en-US" altLang="en-US" sz="2400"/>
              <a:t> the RSA function – apply some function </a:t>
            </a:r>
            <a:r>
              <a:rPr lang="en-US" altLang="en-US" sz="2400" b="1">
                <a:solidFill>
                  <a:srgbClr val="993300"/>
                </a:solidFill>
              </a:rPr>
              <a:t>H</a:t>
            </a:r>
            <a:r>
              <a:rPr lang="en-US" altLang="en-US" sz="240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endParaRPr lang="pl-PL" altLang="en-US" sz="2400" b="1">
              <a:solidFill>
                <a:srgbClr val="99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F85D4-AC22-4446-A95A-4D5B7222E79F}"/>
              </a:ext>
            </a:extLst>
          </p:cNvPr>
          <p:cNvSpPr/>
          <p:nvPr/>
        </p:nvSpPr>
        <p:spPr>
          <a:xfrm>
            <a:off x="428596" y="2285992"/>
            <a:ext cx="8215370" cy="1135054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993300"/>
                </a:solidFill>
                <a:latin typeface="+mn-lt"/>
              </a:rPr>
              <a:t>N = </a:t>
            </a:r>
            <a:r>
              <a:rPr lang="en-GB" sz="2800" b="1" dirty="0" err="1">
                <a:solidFill>
                  <a:srgbClr val="993300"/>
                </a:solidFill>
                <a:latin typeface="+mn-lt"/>
              </a:rPr>
              <a:t>pq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,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pl-PL" sz="2800" dirty="0">
                <a:latin typeface="+mn-lt"/>
              </a:rPr>
              <a:t>such that </a:t>
            </a:r>
            <a:r>
              <a:rPr lang="pl-PL" sz="2800" b="1" dirty="0">
                <a:solidFill>
                  <a:srgbClr val="990000"/>
                </a:solidFill>
                <a:latin typeface="+mn-lt"/>
              </a:rPr>
              <a:t>p</a:t>
            </a:r>
            <a:r>
              <a:rPr lang="pl-PL" sz="2800" dirty="0">
                <a:latin typeface="+mn-lt"/>
              </a:rPr>
              <a:t> and </a:t>
            </a:r>
            <a:r>
              <a:rPr lang="pl-PL" sz="2800" b="1" dirty="0">
                <a:solidFill>
                  <a:srgbClr val="990000"/>
                </a:solidFill>
                <a:latin typeface="+mn-lt"/>
              </a:rPr>
              <a:t>q</a:t>
            </a:r>
            <a:r>
              <a:rPr lang="pl-PL" sz="2800" dirty="0">
                <a:latin typeface="+mn-lt"/>
              </a:rPr>
              <a:t> are large </a:t>
            </a:r>
            <a:r>
              <a:rPr lang="en-US" sz="2800" dirty="0">
                <a:latin typeface="+mn-lt"/>
              </a:rPr>
              <a:t>random </a:t>
            </a:r>
            <a:r>
              <a:rPr lang="pl-PL" sz="2800" dirty="0">
                <a:latin typeface="+mn-lt"/>
              </a:rPr>
              <a:t>primes</a:t>
            </a:r>
            <a:endParaRPr lang="en-GB" sz="2800" dirty="0">
              <a:latin typeface="+mn-lt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dirty="0">
                <a:latin typeface="+mn-lt"/>
              </a:rPr>
              <a:t>is such that</a:t>
            </a:r>
            <a:r>
              <a:rPr lang="en-GB" sz="2800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b="1" dirty="0" err="1">
                <a:solidFill>
                  <a:srgbClr val="993300"/>
                </a:solidFill>
                <a:latin typeface="+mn-lt"/>
              </a:rPr>
              <a:t>gcd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(e, φ(N)) = 1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993300"/>
                </a:solidFill>
                <a:latin typeface="+mn-lt"/>
              </a:rPr>
              <a:t>d </a:t>
            </a:r>
            <a:r>
              <a:rPr lang="en-GB" sz="2800" dirty="0">
                <a:latin typeface="+mn-lt"/>
              </a:rPr>
              <a:t>is such that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b="1" dirty="0" err="1">
                <a:solidFill>
                  <a:srgbClr val="993300"/>
                </a:solidFill>
                <a:latin typeface="+mn-lt"/>
              </a:rPr>
              <a:t>ed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= 1 (mod φ(N))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627A1-C650-4972-AD16-0DAD2AC59419}"/>
              </a:ext>
            </a:extLst>
          </p:cNvPr>
          <p:cNvSpPr/>
          <p:nvPr/>
        </p:nvSpPr>
        <p:spPr>
          <a:xfrm>
            <a:off x="357158" y="3929066"/>
            <a:ext cx="8215370" cy="1824474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Sign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</a:rPr>
              <a:t>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: Z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</a:rPr>
              <a:t>N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*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→ Z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  <a:cs typeface="Arial" pitchFamily="34" charset="0"/>
              </a:rPr>
              <a:t>N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  <a:cs typeface="Arial" pitchFamily="34" charset="0"/>
              </a:rPr>
              <a:t>*</a:t>
            </a:r>
            <a:r>
              <a:rPr lang="en-GB" sz="2800" dirty="0">
                <a:latin typeface="+mn-lt"/>
              </a:rPr>
              <a:t> is defined as</a:t>
            </a:r>
            <a:r>
              <a:rPr lang="pl-PL" sz="2800" dirty="0">
                <a:latin typeface="+mn-lt"/>
              </a:rPr>
              <a:t>: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Sign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) = 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mod N.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l-PL" sz="2800" b="1" dirty="0">
              <a:solidFill>
                <a:srgbClr val="993300"/>
              </a:solidFill>
              <a:latin typeface="+mn-lt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Vrfy</a:t>
            </a:r>
            <a:r>
              <a:rPr lang="en-GB" sz="2800" b="1" baseline="-25000" dirty="0" err="1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dirty="0" err="1">
                <a:latin typeface="+mn-lt"/>
              </a:rPr>
              <a:t>is</a:t>
            </a:r>
            <a:r>
              <a:rPr lang="en-GB" sz="2800" dirty="0">
                <a:latin typeface="+mn-lt"/>
              </a:rPr>
              <a:t> defined as</a:t>
            </a:r>
            <a:r>
              <a:rPr lang="pl-PL" sz="2800" dirty="0">
                <a:latin typeface="+mn-lt"/>
              </a:rPr>
              <a:t>: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  Vrfy</a:t>
            </a:r>
            <a:r>
              <a:rPr lang="pl-PL" sz="2800" b="1" baseline="-25000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m,</a:t>
            </a:r>
            <a:r>
              <a:rPr lang="el-GR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σ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) = </a:t>
            </a:r>
            <a:r>
              <a:rPr lang="pl-PL" sz="2800" b="1" dirty="0">
                <a:solidFill>
                  <a:srgbClr val="009900"/>
                </a:solidFill>
                <a:latin typeface="+mn-lt"/>
              </a:rPr>
              <a:t>yes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 </a:t>
            </a:r>
            <a:r>
              <a:rPr lang="it-IT" sz="2800" b="1" dirty="0" err="1">
                <a:latin typeface="+mn-lt"/>
              </a:rPr>
              <a:t>iff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l-GR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σ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=m (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mod N)</a:t>
            </a:r>
            <a:endParaRPr lang="pl-PL" sz="2800" b="1" dirty="0">
              <a:solidFill>
                <a:srgbClr val="9933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308FF-CEA8-4EA1-B7BC-D58B87F5F6A1}"/>
              </a:ext>
            </a:extLst>
          </p:cNvPr>
          <p:cNvSpPr/>
          <p:nvPr/>
        </p:nvSpPr>
        <p:spPr>
          <a:xfrm>
            <a:off x="357158" y="3929066"/>
            <a:ext cx="8215370" cy="1824474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Sign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</a:rPr>
              <a:t>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: Z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</a:rPr>
              <a:t>N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*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→ Z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  <a:cs typeface="Arial" pitchFamily="34" charset="0"/>
              </a:rPr>
              <a:t>N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  <a:cs typeface="Arial" pitchFamily="34" charset="0"/>
              </a:rPr>
              <a:t>*</a:t>
            </a:r>
            <a:r>
              <a:rPr lang="en-GB" sz="2800" dirty="0">
                <a:latin typeface="+mn-lt"/>
              </a:rPr>
              <a:t> is defined as</a:t>
            </a:r>
            <a:r>
              <a:rPr lang="pl-PL" sz="2800" dirty="0">
                <a:latin typeface="+mn-lt"/>
              </a:rPr>
              <a:t>: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993300"/>
                </a:solidFill>
                <a:latin typeface="+mn-lt"/>
              </a:rPr>
              <a:t>      S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ign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) = H(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US" sz="2800" b="1" dirty="0">
                <a:solidFill>
                  <a:srgbClr val="993300"/>
                </a:solidFill>
                <a:latin typeface="+mn-lt"/>
              </a:rPr>
              <a:t>)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mod N.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l-PL" sz="2800" b="1" dirty="0">
              <a:solidFill>
                <a:srgbClr val="993300"/>
              </a:solidFill>
              <a:latin typeface="+mn-lt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Vrfy</a:t>
            </a:r>
            <a:r>
              <a:rPr lang="en-GB" sz="2800" b="1" baseline="-25000" dirty="0" err="1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dirty="0" err="1">
                <a:latin typeface="+mn-lt"/>
              </a:rPr>
              <a:t>is</a:t>
            </a:r>
            <a:r>
              <a:rPr lang="en-GB" sz="2800" dirty="0">
                <a:latin typeface="+mn-lt"/>
              </a:rPr>
              <a:t> defined as</a:t>
            </a:r>
            <a:r>
              <a:rPr lang="pl-PL" sz="2800" dirty="0">
                <a:latin typeface="+mn-lt"/>
              </a:rPr>
              <a:t>: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993300"/>
                </a:solidFill>
                <a:latin typeface="+mn-lt"/>
              </a:rPr>
              <a:t>       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Vrfy</a:t>
            </a:r>
            <a:r>
              <a:rPr lang="pl-PL" sz="2800" b="1" baseline="-25000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m,</a:t>
            </a:r>
            <a:r>
              <a:rPr lang="el-GR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σ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) = </a:t>
            </a:r>
            <a:r>
              <a:rPr lang="pl-PL" sz="2800" b="1" dirty="0">
                <a:solidFill>
                  <a:srgbClr val="009900"/>
                </a:solidFill>
                <a:latin typeface="+mn-lt"/>
              </a:rPr>
              <a:t>yes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 </a:t>
            </a:r>
            <a:r>
              <a:rPr lang="it-IT" sz="2800" b="1" dirty="0" err="1">
                <a:latin typeface="+mn-lt"/>
              </a:rPr>
              <a:t>iff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l-GR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σ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= </a:t>
            </a:r>
            <a:r>
              <a:rPr lang="en-US" sz="2800" b="1" dirty="0">
                <a:solidFill>
                  <a:srgbClr val="993300"/>
                </a:solidFill>
                <a:latin typeface="+mn-lt"/>
              </a:rPr>
              <a:t>H(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US" sz="2800" b="1" dirty="0">
                <a:solidFill>
                  <a:srgbClr val="993300"/>
                </a:solidFill>
                <a:latin typeface="+mn-lt"/>
              </a:rPr>
              <a:t>)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(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mod N)</a:t>
            </a:r>
            <a:endParaRPr lang="pl-PL" sz="2800" b="1" dirty="0">
              <a:solidFill>
                <a:srgbClr val="99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BC6BB471-5E1E-4E4E-9619-DEF66216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703104CE-AB51-4486-8F22-CBCF03618C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How to choose such </a:t>
            </a:r>
            <a:r>
              <a:rPr lang="en-US" altLang="en-US" b="1">
                <a:solidFill>
                  <a:srgbClr val="993300"/>
                </a:solidFill>
              </a:rPr>
              <a:t>H</a:t>
            </a:r>
            <a:r>
              <a:rPr lang="en-US" altLang="en-US"/>
              <a:t>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8843DD5-8A20-4C1B-9112-7290B2C162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 minimal requirement:</a:t>
            </a:r>
          </a:p>
          <a:p>
            <a:pPr algn="ctr"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it should be collision-resistant.</a:t>
            </a:r>
          </a:p>
          <a:p>
            <a:pPr algn="ctr">
              <a:buFontTx/>
              <a:buNone/>
            </a:pPr>
            <a:endParaRPr lang="en-US" altLang="en-US" b="1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r>
              <a:rPr lang="en-US" altLang="en-US"/>
              <a:t>(because if the adversary can find two messages </a:t>
            </a:r>
            <a:r>
              <a:rPr lang="en-US" altLang="en-US" b="1">
                <a:solidFill>
                  <a:srgbClr val="993300"/>
                </a:solidFill>
              </a:rPr>
              <a:t>m,m’</a:t>
            </a:r>
            <a:r>
              <a:rPr lang="en-US" altLang="en-US"/>
              <a:t> such that</a:t>
            </a:r>
          </a:p>
          <a:p>
            <a:pPr algn="ctr"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H(m) = H(m’)</a:t>
            </a:r>
          </a:p>
          <a:p>
            <a:pPr algn="ctr">
              <a:buFontTx/>
              <a:buNone/>
            </a:pPr>
            <a:r>
              <a:rPr lang="en-US" altLang="en-US"/>
              <a:t>then he can forge a signature on </a:t>
            </a:r>
            <a:r>
              <a:rPr lang="en-US" altLang="en-US" b="1">
                <a:solidFill>
                  <a:srgbClr val="993300"/>
                </a:solidFill>
              </a:rPr>
              <a:t>m’</a:t>
            </a:r>
            <a:r>
              <a:rPr lang="en-US" altLang="en-US"/>
              <a:t> by asking the oracle for a signature on </a:t>
            </a:r>
            <a:r>
              <a:rPr lang="en-US" altLang="en-US" b="1">
                <a:solidFill>
                  <a:srgbClr val="993300"/>
                </a:solidFill>
              </a:rPr>
              <a:t>m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>
            <a:extLst>
              <a:ext uri="{FF2B5EF4-FFF2-40B4-BE49-F238E27FC236}">
                <a16:creationId xmlns:a16="http://schemas.microsoft.com/office/drawing/2014/main" id="{C4E32FF5-6372-43B4-9667-8EE301F4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3562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D79342F4-2EE1-418B-9766-B0CCA34861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 typical choice of </a:t>
            </a:r>
            <a:r>
              <a:rPr lang="en-US" altLang="en-US" b="1">
                <a:solidFill>
                  <a:srgbClr val="993300"/>
                </a:solidFill>
              </a:rPr>
              <a:t>H</a:t>
            </a:r>
            <a:endParaRPr lang="en-US" altLang="en-US">
              <a:solidFill>
                <a:srgbClr val="993300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D13DC29-8858-4EE6-84CA-A2F4E8F3D7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Usually </a:t>
            </a:r>
            <a:r>
              <a:rPr lang="en-US" altLang="en-US" sz="2800" b="1">
                <a:solidFill>
                  <a:srgbClr val="C00000"/>
                </a:solidFill>
              </a:rPr>
              <a:t>H</a:t>
            </a:r>
            <a:r>
              <a:rPr lang="en-US" altLang="en-US" sz="2800"/>
              <a:t> is one of the popular </a:t>
            </a:r>
            <a:r>
              <a:rPr lang="en-US" altLang="en-US" sz="2800" b="1"/>
              <a:t>hash functions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Additional advantage: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We can sign very long messages keeping the modulus </a:t>
            </a:r>
            <a:r>
              <a:rPr lang="en-US" altLang="en-US" sz="2800" b="1">
                <a:solidFill>
                  <a:srgbClr val="C00000"/>
                </a:solidFill>
              </a:rPr>
              <a:t>N</a:t>
            </a:r>
            <a:r>
              <a:rPr lang="en-US" altLang="en-US" sz="2800" b="1"/>
              <a:t> </a:t>
            </a:r>
            <a:r>
              <a:rPr lang="en-US" altLang="en-US" sz="2800"/>
              <a:t>small (it’s much more efficient!).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It is called the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600" b="1"/>
              <a:t>hash-and-sign paradigm</a:t>
            </a:r>
            <a:r>
              <a:rPr lang="en-US" altLang="en-US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66CB6CD3-84AF-4E6C-B23E-125D8F8AC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924175"/>
            <a:ext cx="5267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chemeClr val="folHlink"/>
                </a:solidFill>
                <a:cs typeface="Arial" panose="020B0604020202020204" pitchFamily="34" charset="0"/>
              </a:rPr>
              <a:t>Hash &amp; Sign paradigm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DC4FF812-10A4-4899-A73C-D656BAB07B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/>
              <a:t>Digital Signature Scheme</a:t>
            </a:r>
            <a:endParaRPr lang="en-US" altLang="en-US"/>
          </a:p>
        </p:txBody>
      </p:sp>
      <p:pic>
        <p:nvPicPr>
          <p:cNvPr id="185347" name="Picture 4" descr="MCj04114660000[1]">
            <a:extLst>
              <a:ext uri="{FF2B5EF4-FFF2-40B4-BE49-F238E27FC236}">
                <a16:creationId xmlns:a16="http://schemas.microsoft.com/office/drawing/2014/main" id="{9A55CEFE-FF9D-44C3-8150-7A0F0ABF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2205038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8" name="Picture 5" descr="MCj04158080000[1]">
            <a:extLst>
              <a:ext uri="{FF2B5EF4-FFF2-40B4-BE49-F238E27FC236}">
                <a16:creationId xmlns:a16="http://schemas.microsoft.com/office/drawing/2014/main" id="{F98D2269-1AD8-4C97-9F56-8DB23B1C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Line 6">
            <a:extLst>
              <a:ext uri="{FF2B5EF4-FFF2-40B4-BE49-F238E27FC236}">
                <a16:creationId xmlns:a16="http://schemas.microsoft.com/office/drawing/2014/main" id="{57FFD45F-04A5-49C3-983B-85AE2BEF5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8543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0" name="Text Box 7">
            <a:extLst>
              <a:ext uri="{FF2B5EF4-FFF2-40B4-BE49-F238E27FC236}">
                <a16:creationId xmlns:a16="http://schemas.microsoft.com/office/drawing/2014/main" id="{34D3C7F6-B910-4345-98C6-9E4DEED7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124200"/>
            <a:ext cx="646113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5351" name="Text Box 8">
            <a:extLst>
              <a:ext uri="{FF2B5EF4-FFF2-40B4-BE49-F238E27FC236}">
                <a16:creationId xmlns:a16="http://schemas.microsoft.com/office/drawing/2014/main" id="{21DE7D4C-D873-47E3-AAFE-297F99156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3195638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5A22841E-F23A-4F73-9545-518F2585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4038600"/>
            <a:ext cx="296863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ABE7627B-ED77-40BE-82BA-85B6D26A4D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975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4A42D138-52F2-4952-AB6F-314984C0AA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5138" y="3652838"/>
            <a:ext cx="277812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8">
            <a:extLst>
              <a:ext uri="{FF2B5EF4-FFF2-40B4-BE49-F238E27FC236}">
                <a16:creationId xmlns:a16="http://schemas.microsoft.com/office/drawing/2014/main" id="{88A102A5-5B1D-4E8B-B208-35927A3D1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5157788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1B4E4DF4-53BF-4F0B-97A6-FF26AA32D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518150"/>
            <a:ext cx="4318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l-PL" b="1" dirty="0">
                <a:solidFill>
                  <a:srgbClr val="993300"/>
                </a:solidFill>
                <a:ea typeface="ＭＳ Ｐゴシック" pitchFamily="34" charset="-128"/>
              </a:rPr>
              <a:t>1</a:t>
            </a:r>
            <a:r>
              <a:rPr lang="pl-PL" b="1" baseline="30000" dirty="0">
                <a:solidFill>
                  <a:srgbClr val="993300"/>
                </a:solidFill>
                <a:ea typeface="ＭＳ Ｐゴシック" pitchFamily="34" charset="-128"/>
              </a:rPr>
              <a:t>n</a:t>
            </a:r>
            <a:endParaRPr lang="en-US" b="1" baseline="30000" dirty="0">
              <a:solidFill>
                <a:srgbClr val="99330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5357" name="Picture 4" descr="MCj04114660000[1]">
            <a:extLst>
              <a:ext uri="{FF2B5EF4-FFF2-40B4-BE49-F238E27FC236}">
                <a16:creationId xmlns:a16="http://schemas.microsoft.com/office/drawing/2014/main" id="{0959F646-474E-43AB-8FCD-60B4BD0F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2205038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8" name="Picture 5" descr="MCj04158080000[1]">
            <a:extLst>
              <a:ext uri="{FF2B5EF4-FFF2-40B4-BE49-F238E27FC236}">
                <a16:creationId xmlns:a16="http://schemas.microsoft.com/office/drawing/2014/main" id="{66D81637-108A-481D-9B37-32DA1FFF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6">
            <a:extLst>
              <a:ext uri="{FF2B5EF4-FFF2-40B4-BE49-F238E27FC236}">
                <a16:creationId xmlns:a16="http://schemas.microsoft.com/office/drawing/2014/main" id="{E35541C5-D5AD-4F20-B08E-27555F0F4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854325"/>
            <a:ext cx="30956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360" name="Text Box 7">
            <a:extLst>
              <a:ext uri="{FF2B5EF4-FFF2-40B4-BE49-F238E27FC236}">
                <a16:creationId xmlns:a16="http://schemas.microsoft.com/office/drawing/2014/main" id="{357AE42C-8FE6-40C9-AB8B-2ADE261D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124200"/>
            <a:ext cx="733425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5361" name="Text Box 8">
            <a:extLst>
              <a:ext uri="{FF2B5EF4-FFF2-40B4-BE49-F238E27FC236}">
                <a16:creationId xmlns:a16="http://schemas.microsoft.com/office/drawing/2014/main" id="{F46348BE-D080-400F-A9E1-640DB9DAD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3195638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DEE6D435-1A5B-4ADB-AB1B-048DA12B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2643188"/>
            <a:ext cx="738187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(m,</a:t>
            </a:r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8F80504-2508-414A-84EE-1D41BA30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4038600"/>
            <a:ext cx="38735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EE2235B1-125B-4126-9381-EC014BDE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714875"/>
            <a:ext cx="4191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13">
            <a:extLst>
              <a:ext uri="{FF2B5EF4-FFF2-40B4-BE49-F238E27FC236}">
                <a16:creationId xmlns:a16="http://schemas.microsoft.com/office/drawing/2014/main" id="{7452A603-ADED-4326-A872-92206F188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975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F7465835-DE6D-4A06-A097-A3743291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643188"/>
            <a:ext cx="1147763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993300"/>
                </a:solidFill>
              </a:rPr>
              <a:t>m </a:t>
            </a:r>
            <a:r>
              <a:rPr lang="ru-RU" b="1" dirty="0">
                <a:solidFill>
                  <a:srgbClr val="993300"/>
                </a:solidFill>
                <a:cs typeface="Arial" pitchFamily="34" charset="0"/>
              </a:rPr>
              <a:t>є</a:t>
            </a:r>
            <a:r>
              <a:rPr lang="pl-PL" b="1" dirty="0">
                <a:solidFill>
                  <a:srgbClr val="993300"/>
                </a:solidFill>
                <a:cs typeface="Arial" pitchFamily="34" charset="0"/>
              </a:rPr>
              <a:t> {0,1}*</a:t>
            </a:r>
            <a:endParaRPr lang="en-US" b="1" dirty="0">
              <a:solidFill>
                <a:srgbClr val="993300"/>
              </a:solidFill>
              <a:cs typeface="Arial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9AF43C88-F2FD-4556-AEDE-159ABB0FF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786313"/>
            <a:ext cx="2143125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it-IT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(sk,pk) := </a:t>
            </a:r>
            <a:r>
              <a:rPr lang="pl-PL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Gen(1</a:t>
            </a:r>
            <a:r>
              <a:rPr lang="pl-PL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pl-PL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n-US" altLang="en-US" sz="2000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B378695A-15E2-4D75-BF2B-F4BCB80DFD39}"/>
              </a:ext>
            </a:extLst>
          </p:cNvPr>
          <p:cNvCxnSpPr>
            <a:cxnSpLocks noChangeShapeType="1"/>
            <a:stCxn id="31" idx="1"/>
            <a:endCxn id="26" idx="2"/>
          </p:cNvCxnSpPr>
          <p:nvPr/>
        </p:nvCxnSpPr>
        <p:spPr bwMode="auto">
          <a:xfrm rot="10800000">
            <a:off x="2127250" y="4408488"/>
            <a:ext cx="1444625" cy="581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1">
            <a:extLst>
              <a:ext uri="{FF2B5EF4-FFF2-40B4-BE49-F238E27FC236}">
                <a16:creationId xmlns:a16="http://schemas.microsoft.com/office/drawing/2014/main" id="{4F171DD2-0BCB-4268-95FB-E3E1569EB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2071688"/>
            <a:ext cx="2000250" cy="65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Vrfy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(m))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is 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yes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</a:t>
            </a:r>
            <a:endParaRPr lang="ru-RU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CA459BB9-153A-4E75-9FDE-FDECA9E9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3700463"/>
            <a:ext cx="142557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= Sign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185371" name="Sound">
            <a:extLst>
              <a:ext uri="{FF2B5EF4-FFF2-40B4-BE49-F238E27FC236}">
                <a16:creationId xmlns:a16="http://schemas.microsoft.com/office/drawing/2014/main" id="{07F191C7-26A6-4B1F-9734-0FFE6596B04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754688" y="4468813"/>
            <a:ext cx="904875" cy="9048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  <p:bldP spid="616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4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>
            <a:extLst>
              <a:ext uri="{FF2B5EF4-FFF2-40B4-BE49-F238E27FC236}">
                <a16:creationId xmlns:a16="http://schemas.microsoft.com/office/drawing/2014/main" id="{F3A8A224-9023-4C20-9961-24D28A36F1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FE2E-3281-4589-B134-4F1904D33E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440055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24000">
            <a:normAutofit/>
          </a:bodyPr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Hash and sign is a generic construction that takes as input: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signature scheme that works on “</a:t>
            </a:r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</a:rPr>
              <a:t>short messages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”, and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</a:rPr>
              <a:t>hash function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and transforms it into a 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signature scheme that works on “</a:t>
            </a:r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</a:rPr>
              <a:t>long messages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1C899076-5AE1-4E05-9142-0ECA77D96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215F441-3CE3-48C1-A129-7543E00D5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10600" cy="76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1.</a:t>
            </a:r>
            <a:r>
              <a:rPr lang="en-US" altLang="en-US" sz="2000" b="1">
                <a:solidFill>
                  <a:srgbClr val="A50021"/>
                </a:solidFill>
              </a:rPr>
              <a:t> (Gen,Sign,Vrfy) </a:t>
            </a:r>
            <a:r>
              <a:rPr lang="en-US" altLang="en-US" sz="2000"/>
              <a:t>–</a:t>
            </a:r>
            <a:r>
              <a:rPr lang="en-US" altLang="en-US" sz="2000" b="1">
                <a:solidFill>
                  <a:srgbClr val="A50021"/>
                </a:solidFill>
              </a:rPr>
              <a:t> </a:t>
            </a:r>
            <a:r>
              <a:rPr lang="en-US" altLang="en-US" sz="2000"/>
              <a:t>a signature scheme</a:t>
            </a:r>
            <a:r>
              <a:rPr lang="en-US" altLang="en-US" sz="2000" b="1">
                <a:solidFill>
                  <a:srgbClr val="A50021"/>
                </a:solidFill>
              </a:rPr>
              <a:t> </a:t>
            </a:r>
            <a:r>
              <a:rPr lang="en-US" altLang="en-US" sz="2000"/>
              <a:t>“for short messages”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>
              <a:solidFill>
                <a:srgbClr val="A50021"/>
              </a:solidFill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CA1F447-E24B-4ABB-9EDC-6A3744BD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 short </a:t>
            </a:r>
            <a:r>
              <a:rPr lang="en-US" sz="2400" b="1">
                <a:solidFill>
                  <a:srgbClr val="993300"/>
                </a:solidFill>
              </a:rPr>
              <a:t>x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27DD660-CE76-4432-B7ED-5AE503B7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 signature </a:t>
            </a:r>
            <a:r>
              <a:rPr lang="el-GR" sz="2400" b="1">
                <a:solidFill>
                  <a:srgbClr val="993300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4F94C5E8-6443-466F-80DB-B15A1514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2895600" cy="1295400"/>
          </a:xfrm>
          <a:prstGeom prst="upArrow">
            <a:avLst>
              <a:gd name="adj1" fmla="val 52574"/>
              <a:gd name="adj2" fmla="val 5347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Sign</a:t>
            </a:r>
            <a:r>
              <a:rPr lang="en-US" sz="2400" b="1" baseline="-25000">
                <a:solidFill>
                  <a:srgbClr val="993300"/>
                </a:solidFill>
              </a:rPr>
              <a:t>sk</a:t>
            </a:r>
            <a:endParaRPr lang="en-US" sz="2400" b="1">
              <a:solidFill>
                <a:srgbClr val="993300"/>
              </a:solidFill>
            </a:endParaRP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B50DC9CD-07F5-477A-A835-3B037A38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3528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 </a:t>
            </a:r>
            <a:r>
              <a:rPr lang="el-GR" sz="2400" b="1">
                <a:solidFill>
                  <a:srgbClr val="993300"/>
                </a:solidFill>
              </a:rPr>
              <a:t>σ</a:t>
            </a:r>
            <a:endParaRPr lang="en-US" sz="2400" b="1">
              <a:solidFill>
                <a:srgbClr val="993300"/>
              </a:solidFill>
            </a:endParaRP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ED29AD64-0BC5-48C4-9DA4-D459E0D8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3716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yes / no</a:t>
            </a:r>
            <a:endParaRPr lang="el-GR" sz="2400" b="1">
              <a:solidFill>
                <a:srgbClr val="993300"/>
              </a:solidFill>
              <a:cs typeface="Arial" pitchFamily="34" charset="0"/>
            </a:endParaRPr>
          </a:p>
        </p:txBody>
      </p:sp>
      <p:sp>
        <p:nvSpPr>
          <p:cNvPr id="35850" name="AutoShape 10">
            <a:extLst>
              <a:ext uri="{FF2B5EF4-FFF2-40B4-BE49-F238E27FC236}">
                <a16:creationId xmlns:a16="http://schemas.microsoft.com/office/drawing/2014/main" id="{119E4504-F652-4C82-AE4B-09B1DFBF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4343400" cy="1295400"/>
          </a:xfrm>
          <a:prstGeom prst="upArrow">
            <a:avLst>
              <a:gd name="adj1" fmla="val 71194"/>
              <a:gd name="adj2" fmla="val 5477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Vrfy</a:t>
            </a:r>
            <a:r>
              <a:rPr lang="en-US" sz="2400" b="1" baseline="-25000" dirty="0" err="1">
                <a:solidFill>
                  <a:srgbClr val="993300"/>
                </a:solidFill>
              </a:rPr>
              <a:t>vk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E73A46D-6F8D-4628-A7F2-A6CEB74D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52800"/>
            <a:ext cx="14478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x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5389BEDD-6328-4B68-811A-16900D0C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019800"/>
            <a:ext cx="6934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m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ACCB34A0-FA15-4432-80C9-BF588205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en-US" altLang="en-US" sz="20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a hash function 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5855" name="AutoShape 15">
            <a:extLst>
              <a:ext uri="{FF2B5EF4-FFF2-40B4-BE49-F238E27FC236}">
                <a16:creationId xmlns:a16="http://schemas.microsoft.com/office/drawing/2014/main" id="{A2FBC166-4A16-4C71-8BD6-60C0DE8817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76400" y="5029200"/>
            <a:ext cx="6934200" cy="914400"/>
          </a:xfrm>
          <a:custGeom>
            <a:avLst/>
            <a:gdLst>
              <a:gd name="G0" fmla="+- 7961 0 0"/>
              <a:gd name="G1" fmla="+- 21600 0 7961"/>
              <a:gd name="G2" fmla="*/ 7961 1 2"/>
              <a:gd name="G3" fmla="+- 21600 0 G2"/>
              <a:gd name="G4" fmla="+/ 7961 21600 2"/>
              <a:gd name="G5" fmla="+/ G1 0 2"/>
              <a:gd name="G6" fmla="*/ 21600 21600 7961"/>
              <a:gd name="G7" fmla="*/ G6 1 2"/>
              <a:gd name="G8" fmla="+- 21600 0 G7"/>
              <a:gd name="G9" fmla="*/ 21600 1 2"/>
              <a:gd name="G10" fmla="+- 7961 0 G9"/>
              <a:gd name="G11" fmla="?: G10 G8 0"/>
              <a:gd name="G12" fmla="?: G10 G7 21600"/>
              <a:gd name="T0" fmla="*/ 17619 w 21600"/>
              <a:gd name="T1" fmla="*/ 10800 h 21600"/>
              <a:gd name="T2" fmla="*/ 10800 w 21600"/>
              <a:gd name="T3" fmla="*/ 21600 h 21600"/>
              <a:gd name="T4" fmla="*/ 3981 w 21600"/>
              <a:gd name="T5" fmla="*/ 10800 h 21600"/>
              <a:gd name="T6" fmla="*/ 10800 w 21600"/>
              <a:gd name="T7" fmla="*/ 0 h 21600"/>
              <a:gd name="T8" fmla="*/ 5781 w 21600"/>
              <a:gd name="T9" fmla="*/ 5781 h 21600"/>
              <a:gd name="T10" fmla="*/ 15819 w 21600"/>
              <a:gd name="T11" fmla="*/ 158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961" y="21600"/>
                </a:lnTo>
                <a:lnTo>
                  <a:pt x="13639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993300"/>
                </a:solidFill>
              </a:rPr>
              <a:t>H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05FA873B-C5A8-4F6C-BF40-6C139BA9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19600"/>
            <a:ext cx="1752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H(m)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animBg="1"/>
      <p:bldP spid="35846" grpId="0" animBg="1"/>
      <p:bldP spid="35847" grpId="0" animBg="1"/>
      <p:bldP spid="35848" grpId="0" animBg="1"/>
      <p:bldP spid="35849" grpId="0" animBg="1"/>
      <p:bldP spid="35850" grpId="0" animBg="1"/>
      <p:bldP spid="35851" grpId="0" animBg="1"/>
      <p:bldP spid="35853" grpId="0" animBg="1"/>
      <p:bldP spid="35854" grpId="0"/>
      <p:bldP spid="35855" grpId="0" animBg="1"/>
      <p:bldP spid="358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4">
            <a:extLst>
              <a:ext uri="{FF2B5EF4-FFF2-40B4-BE49-F238E27FC236}">
                <a16:creationId xmlns:a16="http://schemas.microsoft.com/office/drawing/2014/main" id="{879B22B4-26AF-44EE-A640-AF1F3DBA65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570D9CDD-5C01-4D36-96A8-B97F72E23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27432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 signature </a:t>
            </a:r>
            <a:r>
              <a:rPr lang="en-US" sz="2400" b="1" dirty="0" err="1">
                <a:solidFill>
                  <a:srgbClr val="993300"/>
                </a:solidFill>
              </a:rPr>
              <a:t>Sign</a:t>
            </a:r>
            <a:r>
              <a:rPr lang="en-US" sz="2400" b="1" baseline="-25000" dirty="0" err="1">
                <a:solidFill>
                  <a:srgbClr val="993300"/>
                </a:solidFill>
              </a:rPr>
              <a:t>sk</a:t>
            </a:r>
            <a:r>
              <a:rPr lang="en-US" sz="2400" b="1" baseline="-25000" dirty="0">
                <a:solidFill>
                  <a:srgbClr val="993300"/>
                </a:solidFill>
              </a:rPr>
              <a:t> </a:t>
            </a:r>
            <a:r>
              <a:rPr lang="en-US" sz="2400" b="1" dirty="0">
                <a:solidFill>
                  <a:srgbClr val="993300"/>
                </a:solidFill>
              </a:rPr>
              <a:t>(H(m))</a:t>
            </a:r>
            <a:endParaRPr lang="el-GR" sz="2400" b="1" dirty="0">
              <a:solidFill>
                <a:srgbClr val="993300"/>
              </a:solidFill>
              <a:cs typeface="Arial" pitchFamily="34" charset="0"/>
            </a:endParaRPr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AF7EAC19-FF43-4FB2-BD75-AA8C9684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0"/>
            <a:ext cx="2895600" cy="1295400"/>
          </a:xfrm>
          <a:prstGeom prst="upArrow">
            <a:avLst>
              <a:gd name="adj1" fmla="val 62935"/>
              <a:gd name="adj2" fmla="val 5343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Sign</a:t>
            </a:r>
            <a:r>
              <a:rPr lang="en-US" sz="2400" b="1" baseline="-25000">
                <a:solidFill>
                  <a:srgbClr val="993300"/>
                </a:solidFill>
              </a:rPr>
              <a:t>sk</a:t>
            </a:r>
            <a:endParaRPr lang="en-US" sz="2400" b="1">
              <a:solidFill>
                <a:srgbClr val="993300"/>
              </a:solidFill>
            </a:endParaRP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592CD3BE-CA3A-44B4-853A-2CAE25FE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0"/>
            <a:ext cx="6934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m</a:t>
            </a:r>
          </a:p>
        </p:txBody>
      </p:sp>
      <p:sp>
        <p:nvSpPr>
          <p:cNvPr id="36875" name="AutoShape 11">
            <a:extLst>
              <a:ext uri="{FF2B5EF4-FFF2-40B4-BE49-F238E27FC236}">
                <a16:creationId xmlns:a16="http://schemas.microsoft.com/office/drawing/2014/main" id="{DF7D7A9E-01DE-4C0D-B153-6AFF1545536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95400" y="4343400"/>
            <a:ext cx="6934200" cy="914400"/>
          </a:xfrm>
          <a:custGeom>
            <a:avLst/>
            <a:gdLst>
              <a:gd name="G0" fmla="+- 7961 0 0"/>
              <a:gd name="G1" fmla="+- 21600 0 7961"/>
              <a:gd name="G2" fmla="*/ 7961 1 2"/>
              <a:gd name="G3" fmla="+- 21600 0 G2"/>
              <a:gd name="G4" fmla="+/ 7961 21600 2"/>
              <a:gd name="G5" fmla="+/ G1 0 2"/>
              <a:gd name="G6" fmla="*/ 21600 21600 7961"/>
              <a:gd name="G7" fmla="*/ G6 1 2"/>
              <a:gd name="G8" fmla="+- 21600 0 G7"/>
              <a:gd name="G9" fmla="*/ 21600 1 2"/>
              <a:gd name="G10" fmla="+- 7961 0 G9"/>
              <a:gd name="G11" fmla="?: G10 G8 0"/>
              <a:gd name="G12" fmla="?: G10 G7 21600"/>
              <a:gd name="T0" fmla="*/ 17619 w 21600"/>
              <a:gd name="T1" fmla="*/ 10800 h 21600"/>
              <a:gd name="T2" fmla="*/ 10800 w 21600"/>
              <a:gd name="T3" fmla="*/ 21600 h 21600"/>
              <a:gd name="T4" fmla="*/ 3981 w 21600"/>
              <a:gd name="T5" fmla="*/ 10800 h 21600"/>
              <a:gd name="T6" fmla="*/ 10800 w 21600"/>
              <a:gd name="T7" fmla="*/ 0 h 21600"/>
              <a:gd name="T8" fmla="*/ 5781 w 21600"/>
              <a:gd name="T9" fmla="*/ 5781 h 21600"/>
              <a:gd name="T10" fmla="*/ 15819 w 21600"/>
              <a:gd name="T11" fmla="*/ 158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961" y="21600"/>
                </a:lnTo>
                <a:lnTo>
                  <a:pt x="13639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993300"/>
                </a:solidFill>
              </a:rPr>
              <a:t>H</a:t>
            </a:r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9F4E06D5-54B6-4976-93A2-9E7BBF03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1752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H(m)</a:t>
            </a:r>
          </a:p>
        </p:txBody>
      </p:sp>
      <p:sp>
        <p:nvSpPr>
          <p:cNvPr id="175112" name="Text Box 13">
            <a:extLst>
              <a:ext uri="{FF2B5EF4-FFF2-40B4-BE49-F238E27FC236}">
                <a16:creationId xmlns:a16="http://schemas.microsoft.com/office/drawing/2014/main" id="{AF39C1B5-E603-44C9-AD2A-073E51687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325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How to sign</a:t>
            </a:r>
            <a:r>
              <a:rPr lang="pl-PL" altLang="en-US" sz="2000">
                <a:latin typeface="Calibri" panose="020F0502020204030204" pitchFamily="34" charset="0"/>
                <a:cs typeface="Arial" panose="020B0604020202020204" pitchFamily="34" charset="0"/>
              </a:rPr>
              <a:t> a message </a:t>
            </a:r>
            <a:r>
              <a:rPr lang="pl-PL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E6D8A3D7-4E1E-4896-9E73-6F8B44A9F1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177155" name="Text Box 9">
            <a:extLst>
              <a:ext uri="{FF2B5EF4-FFF2-40B4-BE49-F238E27FC236}">
                <a16:creationId xmlns:a16="http://schemas.microsoft.com/office/drawing/2014/main" id="{374B57E0-DAE7-4969-A6D1-1E2E28E2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179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How to verify?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50FBA108-1E27-407C-8ECC-0A3DECB6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 </a:t>
            </a:r>
            <a:r>
              <a:rPr lang="el-GR" sz="2400" b="1">
                <a:solidFill>
                  <a:srgbClr val="993300"/>
                </a:solidFill>
              </a:rPr>
              <a:t>σ</a:t>
            </a:r>
            <a:endParaRPr lang="en-US" sz="2400" b="1">
              <a:solidFill>
                <a:srgbClr val="993300"/>
              </a:solidFill>
            </a:endParaRP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B4C6D470-23D0-4FDD-AE77-D6530C258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yes / no</a:t>
            </a:r>
            <a:endParaRPr lang="el-GR" sz="2400" b="1">
              <a:solidFill>
                <a:srgbClr val="993300"/>
              </a:solidFill>
              <a:cs typeface="Arial" pitchFamily="34" charset="0"/>
            </a:endParaRPr>
          </a:p>
        </p:txBody>
      </p:sp>
      <p:sp>
        <p:nvSpPr>
          <p:cNvPr id="33804" name="AutoShape 12">
            <a:extLst>
              <a:ext uri="{FF2B5EF4-FFF2-40B4-BE49-F238E27FC236}">
                <a16:creationId xmlns:a16="http://schemas.microsoft.com/office/drawing/2014/main" id="{99261C5A-9BFE-4BBD-8EA9-C4B26E18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4724400" cy="1295400"/>
          </a:xfrm>
          <a:prstGeom prst="upArrow">
            <a:avLst>
              <a:gd name="adj1" fmla="val 71194"/>
              <a:gd name="adj2" fmla="val 5477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Vrfy</a:t>
            </a:r>
            <a:r>
              <a:rPr lang="en-US" sz="2400" b="1" baseline="-25000" dirty="0" err="1">
                <a:solidFill>
                  <a:srgbClr val="993300"/>
                </a:solidFill>
              </a:rPr>
              <a:t>vk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3ED9D59A-CC8D-4B1F-8A66-E44959D4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934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m</a:t>
            </a:r>
          </a:p>
        </p:txBody>
      </p:sp>
      <p:sp>
        <p:nvSpPr>
          <p:cNvPr id="33807" name="AutoShape 15">
            <a:extLst>
              <a:ext uri="{FF2B5EF4-FFF2-40B4-BE49-F238E27FC236}">
                <a16:creationId xmlns:a16="http://schemas.microsoft.com/office/drawing/2014/main" id="{DC065229-7DF0-46BD-AE21-F8AE4E8285E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76400" y="4267200"/>
            <a:ext cx="6934200" cy="914400"/>
          </a:xfrm>
          <a:custGeom>
            <a:avLst/>
            <a:gdLst>
              <a:gd name="G0" fmla="+- 7961 0 0"/>
              <a:gd name="G1" fmla="+- 21600 0 7961"/>
              <a:gd name="G2" fmla="*/ 7961 1 2"/>
              <a:gd name="G3" fmla="+- 21600 0 G2"/>
              <a:gd name="G4" fmla="+/ 7961 21600 2"/>
              <a:gd name="G5" fmla="+/ G1 0 2"/>
              <a:gd name="G6" fmla="*/ 21600 21600 7961"/>
              <a:gd name="G7" fmla="*/ G6 1 2"/>
              <a:gd name="G8" fmla="+- 21600 0 G7"/>
              <a:gd name="G9" fmla="*/ 21600 1 2"/>
              <a:gd name="G10" fmla="+- 7961 0 G9"/>
              <a:gd name="G11" fmla="?: G10 G8 0"/>
              <a:gd name="G12" fmla="?: G10 G7 21600"/>
              <a:gd name="T0" fmla="*/ 17619 w 21600"/>
              <a:gd name="T1" fmla="*/ 10800 h 21600"/>
              <a:gd name="T2" fmla="*/ 10800 w 21600"/>
              <a:gd name="T3" fmla="*/ 21600 h 21600"/>
              <a:gd name="T4" fmla="*/ 3981 w 21600"/>
              <a:gd name="T5" fmla="*/ 10800 h 21600"/>
              <a:gd name="T6" fmla="*/ 10800 w 21600"/>
              <a:gd name="T7" fmla="*/ 0 h 21600"/>
              <a:gd name="T8" fmla="*/ 5781 w 21600"/>
              <a:gd name="T9" fmla="*/ 5781 h 21600"/>
              <a:gd name="T10" fmla="*/ 15819 w 21600"/>
              <a:gd name="T11" fmla="*/ 158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961" y="21600"/>
                </a:lnTo>
                <a:lnTo>
                  <a:pt x="13639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H</a:t>
            </a:r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443890A1-DEE7-407F-AB9A-ACBE27072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1752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H(m)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/>
      <p:bldP spid="33803" grpId="0" animBg="1"/>
      <p:bldP spid="338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A92D89CF-CAD5-406B-9929-62DE1FC0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14875"/>
            <a:ext cx="9144000" cy="1000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DAC48046-27EF-406E-A946-4B085CE93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5641285-5244-4649-9B82-4810BAE77B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800"/>
              <a:t>It can be proven that this construction is secure.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800"/>
              <a:t>For this we need to assume that </a:t>
            </a:r>
            <a:r>
              <a:rPr lang="en-US" altLang="en-US" sz="2800" b="1">
                <a:solidFill>
                  <a:srgbClr val="C00000"/>
                </a:solidFill>
              </a:rPr>
              <a:t>H</a:t>
            </a:r>
            <a:r>
              <a:rPr lang="en-US" altLang="en-US" sz="2800"/>
              <a:t> is taken from a family of collision-resilient hash functions.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80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altLang="en-US" sz="4000" b="1">
                <a:solidFill>
                  <a:srgbClr val="C00000"/>
                </a:solidFill>
              </a:rPr>
              <a:t>{H</a:t>
            </a:r>
            <a:r>
              <a:rPr lang="en-US" altLang="en-US" sz="4000" b="1" baseline="30000">
                <a:solidFill>
                  <a:srgbClr val="C00000"/>
                </a:solidFill>
              </a:rPr>
              <a:t>s</a:t>
            </a:r>
            <a:r>
              <a:rPr lang="en-US" altLang="en-US" sz="4000" b="1">
                <a:solidFill>
                  <a:srgbClr val="C00000"/>
                </a:solidFill>
              </a:rPr>
              <a:t>} </a:t>
            </a:r>
            <a:r>
              <a:rPr lang="en-US" altLang="en-US" sz="2800" b="1" baseline="-25000">
                <a:solidFill>
                  <a:srgbClr val="C00000"/>
                </a:solidFill>
                <a:cs typeface="Arial" panose="020B0604020202020204" pitchFamily="34" charset="0"/>
              </a:rPr>
              <a:t>s </a:t>
            </a:r>
            <a:r>
              <a:rPr lang="ru-RU" altLang="en-US" sz="2800" b="1" baseline="-25000">
                <a:solidFill>
                  <a:srgbClr val="C00000"/>
                </a:solidFill>
                <a:cs typeface="Arial" panose="020B0604020202020204" pitchFamily="34" charset="0"/>
              </a:rPr>
              <a:t>є</a:t>
            </a:r>
            <a:r>
              <a:rPr lang="en-US" altLang="en-US" sz="2800" b="1" baseline="-25000">
                <a:solidFill>
                  <a:srgbClr val="C00000"/>
                </a:solidFill>
                <a:cs typeface="Arial" panose="020B0604020202020204" pitchFamily="34" charset="0"/>
              </a:rPr>
              <a:t> keys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en-US" altLang="en-US" sz="2800" b="1" baseline="-25000">
              <a:solidFill>
                <a:srgbClr val="993300"/>
              </a:solidFill>
              <a:cs typeface="Arial" panose="020B0604020202020204" pitchFamily="34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endParaRPr lang="en-US" altLang="en-US" sz="2800" b="1" baseline="-25000">
              <a:solidFill>
                <a:srgbClr val="993300"/>
              </a:solidFill>
              <a:cs typeface="Arial" panose="020B0604020202020204" pitchFamily="34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800"/>
              <a:t>Then </a:t>
            </a:r>
            <a:r>
              <a:rPr lang="en-US" altLang="en-US" sz="2800" b="1">
                <a:solidFill>
                  <a:srgbClr val="993300"/>
                </a:solidFill>
              </a:rPr>
              <a:t>s</a:t>
            </a:r>
            <a:r>
              <a:rPr lang="en-US" altLang="en-US" sz="2800"/>
              <a:t> becomes a part of the public key and the pri</a:t>
            </a:r>
            <a:r>
              <a:rPr lang="pl-PL" altLang="en-US" sz="2800"/>
              <a:t>v</a:t>
            </a:r>
            <a:r>
              <a:rPr lang="en-US" altLang="en-US" sz="2800"/>
              <a:t>ate key.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>
            <a:extLst>
              <a:ext uri="{FF2B5EF4-FFF2-40B4-BE49-F238E27FC236}">
                <a16:creationId xmlns:a16="http://schemas.microsoft.com/office/drawing/2014/main" id="{316EC246-65AD-4CE5-B689-437DC09B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91440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6212043B-EBA0-4CA4-893D-BDE7E7F252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What can be proven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8C77EF5-E42F-4DCD-9D09-8F73065FD5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800"/>
              <a:t>Suppose</a:t>
            </a:r>
            <a:br>
              <a:rPr lang="en-US" altLang="en-US"/>
            </a:b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 b="1">
                <a:solidFill>
                  <a:srgbClr val="993300"/>
                </a:solidFill>
              </a:rPr>
              <a:t>{H</a:t>
            </a:r>
            <a:r>
              <a:rPr lang="en-US" altLang="en-US" b="1" baseline="30000">
                <a:solidFill>
                  <a:srgbClr val="993300"/>
                </a:solidFill>
              </a:rPr>
              <a:t>s</a:t>
            </a:r>
            <a:r>
              <a:rPr lang="en-US" altLang="en-US" b="1">
                <a:solidFill>
                  <a:srgbClr val="993300"/>
                </a:solidFill>
              </a:rPr>
              <a:t>} </a:t>
            </a:r>
            <a:r>
              <a:rPr lang="en-US" altLang="en-US" sz="2000" b="1" baseline="-25000">
                <a:solidFill>
                  <a:srgbClr val="993300"/>
                </a:solidFill>
                <a:cs typeface="Arial" panose="020B0604020202020204" pitchFamily="34" charset="0"/>
              </a:rPr>
              <a:t>s </a:t>
            </a:r>
            <a:r>
              <a:rPr lang="ru-RU" altLang="en-US" sz="2000" b="1" baseline="-25000">
                <a:solidFill>
                  <a:srgbClr val="993300"/>
                </a:solidFill>
                <a:cs typeface="Arial" panose="020B0604020202020204" pitchFamily="34" charset="0"/>
              </a:rPr>
              <a:t>є</a:t>
            </a:r>
            <a:r>
              <a:rPr lang="en-US" altLang="en-US" sz="2000" b="1" baseline="-25000">
                <a:solidFill>
                  <a:srgbClr val="993300"/>
                </a:solidFill>
                <a:cs typeface="Arial" panose="020B0604020202020204" pitchFamily="34" charset="0"/>
              </a:rPr>
              <a:t> keys  </a:t>
            </a:r>
            <a:r>
              <a:rPr lang="en-US" altLang="en-US" sz="2800">
                <a:cs typeface="Arial" panose="020B0604020202020204" pitchFamily="34" charset="0"/>
              </a:rPr>
              <a:t>is a family of collision-resistant hash functions,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b="1">
                <a:solidFill>
                  <a:srgbClr val="A50021"/>
                </a:solidFill>
              </a:rPr>
              <a:t>(Gen,Sign,Vrfy) </a:t>
            </a:r>
            <a:r>
              <a:rPr lang="en-US" altLang="en-US" sz="2800"/>
              <a:t>is a</a:t>
            </a:r>
            <a:r>
              <a:rPr lang="en-US" altLang="en-US" sz="2800" b="1">
                <a:solidFill>
                  <a:srgbClr val="A50021"/>
                </a:solidFill>
              </a:rPr>
              <a:t> </a:t>
            </a:r>
            <a:r>
              <a:rPr lang="en-US" altLang="en-US" sz="2800"/>
              <a:t>secure signature scheme.</a:t>
            </a:r>
            <a:r>
              <a:rPr lang="en-US" altLang="en-US" sz="2800" b="1">
                <a:solidFill>
                  <a:srgbClr val="A50021"/>
                </a:solidFill>
              </a:rPr>
              <a:t> </a:t>
            </a:r>
          </a:p>
          <a:p>
            <a:pPr marL="609600" indent="-609600">
              <a:buFontTx/>
              <a:buAutoNum type="arabicPeriod"/>
            </a:pPr>
            <a:endParaRPr lang="en-US" altLang="en-US" sz="2800" b="1">
              <a:solidFill>
                <a:srgbClr val="A50021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Theorem: </a:t>
            </a:r>
            <a:r>
              <a:rPr lang="en-US" altLang="en-US" sz="2400">
                <a:cs typeface="Arial" panose="020B0604020202020204" pitchFamily="34" charset="0"/>
              </a:rPr>
              <a:t>The signature scheme constructed in the prequel is secure (for signing arbitrary length messages)</a:t>
            </a:r>
          </a:p>
          <a:p>
            <a:pPr marL="609600" indent="-609600"/>
            <a:endParaRPr lang="en-US" altLang="en-US" sz="2400">
              <a:cs typeface="Arial" panose="020B0604020202020204" pitchFamily="34" charset="0"/>
            </a:endParaRPr>
          </a:p>
          <a:p>
            <a:pPr marL="609600" indent="-609600"/>
            <a:endParaRPr lang="en-US" altLang="en-US" sz="2800" b="1">
              <a:cs typeface="Arial" panose="020B0604020202020204" pitchFamily="34" charset="0"/>
            </a:endParaRPr>
          </a:p>
          <a:p>
            <a:pPr marL="609600" indent="-609600"/>
            <a:endParaRPr lang="en-US" altLang="en-US" sz="2000" b="1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>
            <a:extLst>
              <a:ext uri="{FF2B5EF4-FFF2-40B4-BE49-F238E27FC236}">
                <a16:creationId xmlns:a16="http://schemas.microsoft.com/office/drawing/2014/main" id="{7C27E4AB-DD4F-4370-BD6C-03BEE660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1FF968F-6A48-4D66-A72F-7608399EEA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/>
              <a:t>Can anything be proven about the “hashed RSA” scheme?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BF7320B-109A-4D04-B1A6-0D92BF4980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In the plain model - not really.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But at least the attacks described before “look infeasible”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For the “Key only attack”: one would need to invert </a:t>
            </a:r>
            <a:r>
              <a:rPr lang="en-US" altLang="en-US" sz="2400" b="1">
                <a:solidFill>
                  <a:srgbClr val="993300"/>
                </a:solidFill>
              </a:rPr>
              <a:t>H</a:t>
            </a:r>
            <a:r>
              <a:rPr lang="en-US" altLang="en-US" sz="2400"/>
              <a:t>.</a:t>
            </a:r>
            <a:br>
              <a:rPr lang="pl-PL" altLang="en-US" sz="2400"/>
            </a:b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The Chosen message attack</a:t>
            </a:r>
            <a:r>
              <a:rPr lang="pl-PL" altLang="en-US" sz="2400"/>
              <a:t>:</a:t>
            </a:r>
            <a:br>
              <a:rPr lang="pl-PL" altLang="en-US" sz="2400"/>
            </a:br>
            <a:r>
              <a:rPr lang="en-US" altLang="en-US" sz="2400"/>
              <a:t>Looks impossible because the adversary would need to find messages </a:t>
            </a:r>
            <a:r>
              <a:rPr lang="en-US" altLang="en-US" sz="2400" b="1">
                <a:solidFill>
                  <a:srgbClr val="993300"/>
                </a:solidFill>
              </a:rPr>
              <a:t>m,m</a:t>
            </a:r>
            <a:r>
              <a:rPr lang="en-US" altLang="en-US" sz="2400" b="1" baseline="-25000">
                <a:solidFill>
                  <a:srgbClr val="993300"/>
                </a:solidFill>
              </a:rPr>
              <a:t>1</a:t>
            </a:r>
            <a:r>
              <a:rPr lang="en-US" altLang="en-US" sz="2400" b="1">
                <a:solidFill>
                  <a:srgbClr val="993300"/>
                </a:solidFill>
              </a:rPr>
              <a:t>,m</a:t>
            </a:r>
            <a:r>
              <a:rPr lang="en-US" altLang="en-US" sz="2400" b="1" baseline="-25000">
                <a:solidFill>
                  <a:srgbClr val="993300"/>
                </a:solidFill>
              </a:rPr>
              <a:t>2</a:t>
            </a:r>
            <a:r>
              <a:rPr lang="en-US" altLang="en-US" sz="2400"/>
              <a:t> such that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H(m) = H(m</a:t>
            </a:r>
            <a:r>
              <a:rPr lang="en-US" altLang="en-US" sz="2400" b="1" baseline="-25000">
                <a:solidFill>
                  <a:srgbClr val="993300"/>
                </a:solidFill>
              </a:rPr>
              <a:t>1</a:t>
            </a:r>
            <a:r>
              <a:rPr lang="en-US" altLang="en-US" sz="2400" b="1">
                <a:solidFill>
                  <a:srgbClr val="993300"/>
                </a:solidFill>
              </a:rPr>
              <a:t>) </a:t>
            </a:r>
            <a:r>
              <a:rPr lang="en-US" altLang="en-US" sz="2400" b="1">
                <a:solidFill>
                  <a:srgbClr val="993300"/>
                </a:solidFill>
                <a:cs typeface="Arial" panose="020B0604020202020204" pitchFamily="34" charset="0"/>
              </a:rPr>
              <a:t>· H(m</a:t>
            </a:r>
            <a:r>
              <a:rPr lang="en-US" altLang="en-US" sz="2400" b="1" baseline="-25000">
                <a:solidFill>
                  <a:srgbClr val="9933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993300"/>
                </a:solidFill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022A9D7E-E66D-46EF-BC72-95EA86321D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44266E7-BB10-4CAC-BDF8-0F8292E4DA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sz="3200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5">
            <a:extLst>
              <a:ext uri="{FF2B5EF4-FFF2-40B4-BE49-F238E27FC236}">
                <a16:creationId xmlns:a16="http://schemas.microsoft.com/office/drawing/2014/main" id="{81A66A2E-B207-4E1E-B7D1-283E1B36C6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pl-PL" altLang="en-US" sz="4000"/>
              <a:t>Digital Signature Schemes</a:t>
            </a:r>
            <a:endParaRPr lang="en-US" alt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FD012-386F-45A1-BE18-264B574A5A99}"/>
              </a:ext>
            </a:extLst>
          </p:cNvPr>
          <p:cNvSpPr/>
          <p:nvPr/>
        </p:nvSpPr>
        <p:spPr>
          <a:xfrm>
            <a:off x="0" y="1071563"/>
            <a:ext cx="9144000" cy="830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520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pl-PL" sz="2400" b="1" dirty="0">
                <a:solidFill>
                  <a:srgbClr val="002060"/>
                </a:solidFill>
              </a:rPr>
              <a:t>digital signature scheme </a:t>
            </a:r>
            <a:r>
              <a:rPr lang="en-US" sz="2400" dirty="0"/>
              <a:t>is a </a:t>
            </a:r>
            <a:r>
              <a:rPr lang="en-US" sz="2400" dirty="0" err="1"/>
              <a:t>tuple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50021"/>
                </a:solidFill>
              </a:rPr>
              <a:t>(</a:t>
            </a:r>
            <a:r>
              <a:rPr lang="en-US" sz="2400" b="1" dirty="0" err="1">
                <a:solidFill>
                  <a:srgbClr val="A50021"/>
                </a:solidFill>
              </a:rPr>
              <a:t>Gen,Sign,Vrfy</a:t>
            </a:r>
            <a:r>
              <a:rPr lang="en-US" sz="2400" b="1" dirty="0">
                <a:solidFill>
                  <a:srgbClr val="A50021"/>
                </a:solidFill>
              </a:rPr>
              <a:t>)</a:t>
            </a:r>
            <a:r>
              <a:rPr lang="en-US" sz="2400" dirty="0"/>
              <a:t> of poly-time algorithms, such that: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DA0A0-D1F5-46C8-AB5F-E7095852183D}"/>
              </a:ext>
            </a:extLst>
          </p:cNvPr>
          <p:cNvSpPr/>
          <p:nvPr/>
        </p:nvSpPr>
        <p:spPr>
          <a:xfrm>
            <a:off x="0" y="2000250"/>
            <a:ext cx="9144000" cy="3387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key-generation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algorithm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Gen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takes as input a security parameter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b="1" baseline="30000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outputs a </a:t>
            </a:r>
            <a:r>
              <a:rPr lang="pl-PL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pair</a:t>
            </a: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k)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pl-PL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altLang="en-US" sz="2400" b="1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400">
                <a:solidFill>
                  <a:srgbClr val="0033C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altLang="en-US" sz="2400" b="1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signing</a:t>
            </a:r>
            <a:r>
              <a:rPr lang="en-US" altLang="en-US" sz="2400" b="1">
                <a:solidFill>
                  <a:srgbClr val="0033C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algorithm 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takes as input a key </a:t>
            </a:r>
            <a:r>
              <a:rPr lang="pl-PL" altLang="en-US" sz="24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 a message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ru-RU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є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{0,1}*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 outputs a </a:t>
            </a:r>
            <a:r>
              <a:rPr lang="pl-PL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signature</a:t>
            </a: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l-GR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pl-PL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altLang="en-US" sz="2400" b="1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b="1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verification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algorithm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Vrfy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takes as input a key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a message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a </a:t>
            </a:r>
            <a:r>
              <a:rPr lang="pl-PL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signature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l-GR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and outputs a bit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ru-RU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є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{yes, no}.</a:t>
            </a: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BDC6C-0082-49C7-94CD-A99FEFEF6991}"/>
              </a:ext>
            </a:extLst>
          </p:cNvPr>
          <p:cNvSpPr/>
          <p:nvPr/>
        </p:nvSpPr>
        <p:spPr>
          <a:xfrm>
            <a:off x="0" y="5743575"/>
            <a:ext cx="9144000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5200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cs typeface="Arial" pitchFamily="34" charset="0"/>
              </a:rPr>
              <a:t>If </a:t>
            </a:r>
            <a:r>
              <a:rPr lang="en-US" sz="2400" b="1" dirty="0" err="1">
                <a:solidFill>
                  <a:srgbClr val="A50021"/>
                </a:solidFill>
                <a:cs typeface="Arial" pitchFamily="34" charset="0"/>
              </a:rPr>
              <a:t>Vrfy</a:t>
            </a:r>
            <a:r>
              <a:rPr lang="en-US" sz="2400" b="1" baseline="-25000" dirty="0" err="1">
                <a:solidFill>
                  <a:srgbClr val="A50021"/>
                </a:solidFill>
                <a:cs typeface="Arial" pitchFamily="34" charset="0"/>
              </a:rPr>
              <a:t>v</a:t>
            </a:r>
            <a:r>
              <a:rPr lang="pl-PL" sz="2400" b="1" baseline="-25000" dirty="0">
                <a:solidFill>
                  <a:srgbClr val="A50021"/>
                </a:solidFill>
                <a:cs typeface="Arial" pitchFamily="34" charset="0"/>
              </a:rPr>
              <a:t>k</a:t>
            </a:r>
            <a:r>
              <a:rPr lang="en-US" sz="2400" b="1" dirty="0">
                <a:solidFill>
                  <a:srgbClr val="A50021"/>
                </a:solidFill>
                <a:cs typeface="Arial" pitchFamily="34" charset="0"/>
              </a:rPr>
              <a:t>(m,</a:t>
            </a:r>
            <a:r>
              <a:rPr lang="el-GR" sz="2400" b="1" dirty="0">
                <a:solidFill>
                  <a:srgbClr val="A50021"/>
                </a:solidFill>
                <a:cs typeface="Arial" pitchFamily="34" charset="0"/>
              </a:rPr>
              <a:t>σ</a:t>
            </a:r>
            <a:r>
              <a:rPr lang="en-US" sz="2400" b="1" dirty="0">
                <a:solidFill>
                  <a:srgbClr val="A50021"/>
                </a:solidFill>
                <a:cs typeface="Arial" pitchFamily="34" charset="0"/>
              </a:rPr>
              <a:t>) = yes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dirty="0">
                <a:cs typeface="Arial" pitchFamily="34" charset="0"/>
              </a:rPr>
              <a:t>then we say that </a:t>
            </a:r>
            <a:r>
              <a:rPr lang="el-GR" sz="2400" b="1" dirty="0">
                <a:solidFill>
                  <a:srgbClr val="A50021"/>
                </a:solidFill>
                <a:cs typeface="Arial" pitchFamily="34" charset="0"/>
              </a:rPr>
              <a:t>σ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dirty="0">
                <a:cs typeface="Arial" pitchFamily="34" charset="0"/>
              </a:rPr>
              <a:t>is a </a:t>
            </a:r>
            <a:r>
              <a:rPr lang="en-US" sz="2400" b="1" dirty="0">
                <a:solidFill>
                  <a:srgbClr val="002060"/>
                </a:solidFill>
                <a:cs typeface="Arial" pitchFamily="34" charset="0"/>
              </a:rPr>
              <a:t>valid </a:t>
            </a:r>
            <a:r>
              <a:rPr lang="pl-PL" sz="2400" b="1" dirty="0">
                <a:solidFill>
                  <a:srgbClr val="002060"/>
                </a:solidFill>
                <a:cs typeface="Arial" pitchFamily="34" charset="0"/>
              </a:rPr>
              <a:t>signature</a:t>
            </a:r>
            <a:r>
              <a:rPr lang="en-US" sz="2400" b="1" dirty="0">
                <a:solidFill>
                  <a:srgbClr val="002060"/>
                </a:solidFill>
                <a:cs typeface="Arial" pitchFamily="34" charset="0"/>
              </a:rPr>
              <a:t> on the message </a:t>
            </a:r>
            <a:r>
              <a:rPr lang="en-US" sz="2400" b="1" dirty="0">
                <a:solidFill>
                  <a:srgbClr val="A50021"/>
                </a:solidFill>
                <a:cs typeface="Arial" pitchFamily="34" charset="0"/>
              </a:rPr>
              <a:t>m</a:t>
            </a:r>
            <a:r>
              <a:rPr lang="en-US" sz="2400" b="1" dirty="0"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5ED7369E-87E3-4788-8DF7-44BC60EE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7ED06A72-53F6-4DE2-B21F-C39FBC76F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4000">
                <a:solidFill>
                  <a:schemeClr val="folHlink"/>
                </a:solidFill>
              </a:rPr>
              <a:t>Advantages of the signature schemes</a:t>
            </a:r>
            <a:endParaRPr lang="en-US" altLang="en-US" sz="4000">
              <a:solidFill>
                <a:schemeClr val="folHlink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2EF6FF-1B43-434B-B7AC-A44BD655D2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GB" altLang="en-US">
                <a:solidFill>
                  <a:schemeClr val="accent1"/>
                </a:solidFill>
              </a:rPr>
              <a:t>Digital signatures</a:t>
            </a:r>
            <a:r>
              <a:rPr lang="en-GB" altLang="en-US"/>
              <a:t>:</a:t>
            </a:r>
          </a:p>
          <a:p>
            <a:pPr marL="609600" indent="-609600">
              <a:buFontTx/>
              <a:buNone/>
            </a:pPr>
            <a:endParaRPr lang="en-GB" altLang="en-US" b="1"/>
          </a:p>
          <a:p>
            <a:pPr marL="609600" indent="-609600">
              <a:buFontTx/>
              <a:buAutoNum type="arabicPeriod"/>
            </a:pPr>
            <a:r>
              <a:rPr lang="en-GB" altLang="en-US" b="1"/>
              <a:t>Simplify Key Management</a:t>
            </a:r>
          </a:p>
          <a:p>
            <a:pPr marL="609600" indent="-609600">
              <a:buFontTx/>
              <a:buAutoNum type="arabicPeriod"/>
            </a:pPr>
            <a:r>
              <a:rPr lang="en-GB" altLang="en-US" b="1"/>
              <a:t>Are publicly verifiable</a:t>
            </a:r>
          </a:p>
          <a:p>
            <a:pPr marL="609600" indent="-609600">
              <a:buFontTx/>
              <a:buAutoNum type="arabicPeriod"/>
            </a:pPr>
            <a:r>
              <a:rPr lang="en-GB" altLang="en-US" b="1"/>
              <a:t>Are transferable</a:t>
            </a:r>
          </a:p>
          <a:p>
            <a:pPr marL="609600" indent="-609600">
              <a:buFontTx/>
              <a:buAutoNum type="arabicPeriod"/>
            </a:pPr>
            <a:r>
              <a:rPr lang="en-GB" altLang="en-US" b="1"/>
              <a:t>Provide</a:t>
            </a:r>
            <a:r>
              <a:rPr lang="en-GB" altLang="en-US"/>
              <a:t> </a:t>
            </a:r>
            <a:r>
              <a:rPr lang="en-GB" altLang="en-US" b="1"/>
              <a:t>non-repudiation</a:t>
            </a:r>
          </a:p>
          <a:p>
            <a:pPr marL="609600" indent="-609600">
              <a:buFontTx/>
              <a:buNone/>
            </a:pPr>
            <a:endParaRPr lang="en-GB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D45E6AD9-5A09-4999-AE97-8251123124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folHlink"/>
                </a:solidFill>
              </a:rPr>
              <a:t>Easy Key Management</a:t>
            </a:r>
          </a:p>
        </p:txBody>
      </p:sp>
      <p:pic>
        <p:nvPicPr>
          <p:cNvPr id="191491" name="Picture 3" descr="PL416a">
            <a:extLst>
              <a:ext uri="{FF2B5EF4-FFF2-40B4-BE49-F238E27FC236}">
                <a16:creationId xmlns:a16="http://schemas.microsoft.com/office/drawing/2014/main" id="{ED707D54-C775-4900-9EED-7CAE9874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12963"/>
            <a:ext cx="10588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PL413a">
            <a:extLst>
              <a:ext uri="{FF2B5EF4-FFF2-40B4-BE49-F238E27FC236}">
                <a16:creationId xmlns:a16="http://schemas.microsoft.com/office/drawing/2014/main" id="{EBB4D8DB-1212-4EBE-834C-CFBE2BE2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189163"/>
            <a:ext cx="900113" cy="927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91493" name="Picture 5" descr="PL414a">
            <a:extLst>
              <a:ext uri="{FF2B5EF4-FFF2-40B4-BE49-F238E27FC236}">
                <a16:creationId xmlns:a16="http://schemas.microsoft.com/office/drawing/2014/main" id="{DFBAF452-04B4-40C1-BCD1-D0080CFDD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05400"/>
            <a:ext cx="97313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PL412a">
            <a:extLst>
              <a:ext uri="{FF2B5EF4-FFF2-40B4-BE49-F238E27FC236}">
                <a16:creationId xmlns:a16="http://schemas.microsoft.com/office/drawing/2014/main" id="{AA34B419-E778-401D-BEC0-28863E18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170363"/>
            <a:ext cx="990600" cy="942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91495" name="Picture 7" descr="PL415a">
            <a:extLst>
              <a:ext uri="{FF2B5EF4-FFF2-40B4-BE49-F238E27FC236}">
                <a16:creationId xmlns:a16="http://schemas.microsoft.com/office/drawing/2014/main" id="{CF4E26D6-21E2-46C0-B972-ECDF1E49E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94163"/>
            <a:ext cx="1041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6" name="Text Box 8">
            <a:extLst>
              <a:ext uri="{FF2B5EF4-FFF2-40B4-BE49-F238E27FC236}">
                <a16:creationId xmlns:a16="http://schemas.microsoft.com/office/drawing/2014/main" id="{2B1651F6-8F1C-4223-90DE-61C47994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5465763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1497" name="Text Box 9">
            <a:extLst>
              <a:ext uri="{FF2B5EF4-FFF2-40B4-BE49-F238E27FC236}">
                <a16:creationId xmlns:a16="http://schemas.microsoft.com/office/drawing/2014/main" id="{09A48D3B-0514-4150-8B6A-680537D7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8" y="4475163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1498" name="Text Box 11">
            <a:extLst>
              <a:ext uri="{FF2B5EF4-FFF2-40B4-BE49-F238E27FC236}">
                <a16:creationId xmlns:a16="http://schemas.microsoft.com/office/drawing/2014/main" id="{AAA8644E-5D14-40B1-9442-EBA2FDD4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12963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1499" name="Text Box 12">
            <a:extLst>
              <a:ext uri="{FF2B5EF4-FFF2-40B4-BE49-F238E27FC236}">
                <a16:creationId xmlns:a16="http://schemas.microsoft.com/office/drawing/2014/main" id="{7F6CE55C-53D9-4A55-B1B4-55086713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8" y="3713163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421" name="Group 13">
            <a:extLst>
              <a:ext uri="{FF2B5EF4-FFF2-40B4-BE49-F238E27FC236}">
                <a16:creationId xmlns:a16="http://schemas.microsoft.com/office/drawing/2014/main" id="{973951E8-7259-4C5A-B409-4C8F775D863A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85800" y="2798763"/>
          <a:ext cx="1295400" cy="307181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250215242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658036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830998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33754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968215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297291"/>
                  </a:ext>
                </a:extLst>
              </a:tr>
            </a:tbl>
          </a:graphicData>
        </a:graphic>
      </p:graphicFrame>
      <p:sp>
        <p:nvSpPr>
          <p:cNvPr id="17437" name="AutoShape 29">
            <a:extLst>
              <a:ext uri="{FF2B5EF4-FFF2-40B4-BE49-F238E27FC236}">
                <a16:creationId xmlns:a16="http://schemas.microsoft.com/office/drawing/2014/main" id="{6075FD0D-1F47-4F67-BE01-DF6A5859F0CE}"/>
              </a:ext>
            </a:extLst>
          </p:cNvPr>
          <p:cNvSpPr>
            <a:spLocks noChangeArrowheads="1"/>
          </p:cNvSpPr>
          <p:nvPr/>
        </p:nvSpPr>
        <p:spPr bwMode="auto">
          <a:xfrm rot="8646920" flipH="1" flipV="1">
            <a:off x="4495800" y="2971800"/>
            <a:ext cx="2411413" cy="954088"/>
          </a:xfrm>
          <a:prstGeom prst="leftArrow">
            <a:avLst>
              <a:gd name="adj1" fmla="val 50000"/>
              <a:gd name="adj2" fmla="val 6318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1.</a:t>
            </a:r>
            <a:r>
              <a:rPr lang="en-US" sz="2000" b="1" dirty="0">
                <a:solidFill>
                  <a:srgbClr val="990000"/>
                </a:solidFill>
              </a:rPr>
              <a:t> Sign(sk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  <a:r>
              <a:rPr lang="en-US" sz="2000" b="1" dirty="0">
                <a:solidFill>
                  <a:srgbClr val="990000"/>
                </a:solidFill>
              </a:rPr>
              <a:t>,m)</a:t>
            </a:r>
          </a:p>
        </p:txBody>
      </p:sp>
      <p:sp>
        <p:nvSpPr>
          <p:cNvPr id="191515" name="Text Box 30">
            <a:extLst>
              <a:ext uri="{FF2B5EF4-FFF2-40B4-BE49-F238E27FC236}">
                <a16:creationId xmlns:a16="http://schemas.microsoft.com/office/drawing/2014/main" id="{0F2712DD-1FC9-4F91-BB79-F752226C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238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alibri" panose="020F0502020204030204" pitchFamily="34" charset="0"/>
                <a:cs typeface="Arial" panose="020B0604020202020204" pitchFamily="34" charset="0"/>
              </a:rPr>
              <a:t>public register:</a:t>
            </a:r>
          </a:p>
        </p:txBody>
      </p: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078DF421-F7BF-4ED8-8FF7-602A854C839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4800600" y="1676400"/>
            <a:ext cx="1905000" cy="954088"/>
          </a:xfrm>
          <a:prstGeom prst="leftArrow">
            <a:avLst>
              <a:gd name="adj1" fmla="val 50083"/>
              <a:gd name="adj2" fmla="val 6089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0000"/>
                </a:solidFill>
              </a:rPr>
              <a:t>Sign(sk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  <a:r>
              <a:rPr lang="en-US" sz="2000" b="1" dirty="0">
                <a:solidFill>
                  <a:srgbClr val="990000"/>
                </a:solidFill>
              </a:rPr>
              <a:t>,m)</a:t>
            </a:r>
          </a:p>
        </p:txBody>
      </p:sp>
      <p:sp>
        <p:nvSpPr>
          <p:cNvPr id="17440" name="AutoShape 32">
            <a:extLst>
              <a:ext uri="{FF2B5EF4-FFF2-40B4-BE49-F238E27FC236}">
                <a16:creationId xmlns:a16="http://schemas.microsoft.com/office/drawing/2014/main" id="{E7BA37D9-117F-4E10-A6F8-65490B90314F}"/>
              </a:ext>
            </a:extLst>
          </p:cNvPr>
          <p:cNvSpPr>
            <a:spLocks noChangeArrowheads="1"/>
          </p:cNvSpPr>
          <p:nvPr/>
        </p:nvSpPr>
        <p:spPr bwMode="auto">
          <a:xfrm rot="6256874" flipH="1" flipV="1">
            <a:off x="5849144" y="3675856"/>
            <a:ext cx="2057400" cy="954088"/>
          </a:xfrm>
          <a:prstGeom prst="leftArrow">
            <a:avLst>
              <a:gd name="adj1" fmla="val 54241"/>
              <a:gd name="adj2" fmla="val 6047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0000"/>
                </a:solidFill>
              </a:rPr>
              <a:t>Sign(sk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  <a:r>
              <a:rPr lang="en-US" sz="2000" b="1" dirty="0">
                <a:solidFill>
                  <a:srgbClr val="990000"/>
                </a:solidFill>
              </a:rPr>
              <a:t>,m)</a:t>
            </a:r>
          </a:p>
        </p:txBody>
      </p:sp>
      <p:sp>
        <p:nvSpPr>
          <p:cNvPr id="17441" name="AutoShape 33">
            <a:extLst>
              <a:ext uri="{FF2B5EF4-FFF2-40B4-BE49-F238E27FC236}">
                <a16:creationId xmlns:a16="http://schemas.microsoft.com/office/drawing/2014/main" id="{61C7C50A-3FB0-45E6-AC02-58C89E84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62400"/>
            <a:ext cx="1905000" cy="685800"/>
          </a:xfrm>
          <a:prstGeom prst="leftArrow">
            <a:avLst>
              <a:gd name="adj1" fmla="val 50000"/>
              <a:gd name="adj2" fmla="val 6944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2. reads </a:t>
            </a:r>
            <a:r>
              <a:rPr lang="en-US" sz="2000" b="1" dirty="0">
                <a:solidFill>
                  <a:srgbClr val="990000"/>
                </a:solidFill>
              </a:rPr>
              <a:t>vk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B15D3658-1B26-4897-A042-663241504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667000"/>
            <a:ext cx="914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0000"/>
                </a:solidFill>
              </a:rPr>
              <a:t>sk</a:t>
            </a:r>
            <a:r>
              <a:rPr lang="en-US" b="1" baseline="-25000" dirty="0">
                <a:solidFill>
                  <a:srgbClr val="990000"/>
                </a:solidFill>
              </a:rPr>
              <a:t>3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17443" name="Text Box 35">
            <a:extLst>
              <a:ext uri="{FF2B5EF4-FFF2-40B4-BE49-F238E27FC236}">
                <a16:creationId xmlns:a16="http://schemas.microsoft.com/office/drawing/2014/main" id="{C8442D8D-0327-453D-B3F2-21A4028A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37163"/>
            <a:ext cx="32766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3. computes </a:t>
            </a:r>
            <a:r>
              <a:rPr lang="en-US" sz="2000" b="1" dirty="0" err="1">
                <a:solidFill>
                  <a:srgbClr val="990000"/>
                </a:solidFill>
              </a:rPr>
              <a:t>Vrfy</a:t>
            </a:r>
            <a:r>
              <a:rPr lang="en-US" sz="2000" b="1" dirty="0">
                <a:solidFill>
                  <a:srgbClr val="990000"/>
                </a:solidFill>
              </a:rPr>
              <a:t>(vk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  <a:r>
              <a:rPr lang="en-US" sz="2000" b="1" dirty="0">
                <a:solidFill>
                  <a:srgbClr val="990000"/>
                </a:solidFill>
              </a:rPr>
              <a:t>,m)</a:t>
            </a:r>
            <a:endParaRPr lang="en-US" sz="2000" b="1" baseline="-25000" dirty="0">
              <a:solidFill>
                <a:srgbClr val="990000"/>
              </a:solidFill>
            </a:endParaRPr>
          </a:p>
        </p:txBody>
      </p:sp>
      <p:sp>
        <p:nvSpPr>
          <p:cNvPr id="191521" name="Text Box 11">
            <a:extLst>
              <a:ext uri="{FF2B5EF4-FFF2-40B4-BE49-F238E27FC236}">
                <a16:creationId xmlns:a16="http://schemas.microsoft.com/office/drawing/2014/main" id="{3DAD9C31-FDCB-44A0-8551-DFBD13A0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2143125"/>
            <a:ext cx="45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it-IT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7" grpId="0" animBg="1"/>
      <p:bldP spid="17439" grpId="0" animBg="1"/>
      <p:bldP spid="17440" grpId="0" animBg="1"/>
      <p:bldP spid="17441" grpId="0" animBg="1"/>
      <p:bldP spid="174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F1A3870F-B49D-4355-A121-5D57592C16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GB" altLang="en-US" sz="4000">
                <a:solidFill>
                  <a:schemeClr val="folHlink"/>
                </a:solidFill>
              </a:rPr>
              <a:t>Signatures are publicly-verifiable!</a:t>
            </a:r>
            <a:endParaRPr lang="en-US" altLang="en-US" sz="4000">
              <a:solidFill>
                <a:schemeClr val="folHlink"/>
              </a:solidFill>
            </a:endParaRPr>
          </a:p>
        </p:txBody>
      </p:sp>
      <p:pic>
        <p:nvPicPr>
          <p:cNvPr id="193539" name="Picture 4" descr="MCj04114660000[1]">
            <a:extLst>
              <a:ext uri="{FF2B5EF4-FFF2-40B4-BE49-F238E27FC236}">
                <a16:creationId xmlns:a16="http://schemas.microsoft.com/office/drawing/2014/main" id="{C8DE02D6-C8E6-4A5D-A9F8-4EBE6D73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1824038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0" name="Picture 5" descr="MCj04158080000[1]">
            <a:extLst>
              <a:ext uri="{FF2B5EF4-FFF2-40B4-BE49-F238E27FC236}">
                <a16:creationId xmlns:a16="http://schemas.microsoft.com/office/drawing/2014/main" id="{C046BDE5-3778-4E9C-8A6B-A3F8FFC6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526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6">
            <a:extLst>
              <a:ext uri="{FF2B5EF4-FFF2-40B4-BE49-F238E27FC236}">
                <a16:creationId xmlns:a16="http://schemas.microsoft.com/office/drawing/2014/main" id="{9F191D9C-4FA8-4D16-BE39-84B53E4A3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473325"/>
            <a:ext cx="30956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3542" name="Text Box 7">
            <a:extLst>
              <a:ext uri="{FF2B5EF4-FFF2-40B4-BE49-F238E27FC236}">
                <a16:creationId xmlns:a16="http://schemas.microsoft.com/office/drawing/2014/main" id="{8F2B5C8C-2985-4337-9904-CD1006F8C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2743200"/>
            <a:ext cx="6477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3543" name="Text Box 8">
            <a:extLst>
              <a:ext uri="{FF2B5EF4-FFF2-40B4-BE49-F238E27FC236}">
                <a16:creationId xmlns:a16="http://schemas.microsoft.com/office/drawing/2014/main" id="{509109CA-7B4D-472D-8CEB-2BC934A55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2814638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387ED8C9-F946-472E-A9D2-614B70C32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257425"/>
            <a:ext cx="1812925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(m, </a:t>
            </a:r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=Sign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(m))</a:t>
            </a:r>
          </a:p>
        </p:txBody>
      </p:sp>
      <p:sp>
        <p:nvSpPr>
          <p:cNvPr id="193545" name="Text Box 10">
            <a:extLst>
              <a:ext uri="{FF2B5EF4-FFF2-40B4-BE49-F238E27FC236}">
                <a16:creationId xmlns:a16="http://schemas.microsoft.com/office/drawing/2014/main" id="{2B52320D-271E-44A7-8360-4C37DEC46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479425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sk</a:t>
            </a:r>
            <a:r>
              <a:rPr lang="en-GB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F8B8F780-4C81-4EA8-880A-737B8095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1143000"/>
            <a:ext cx="639762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pk</a:t>
            </a:r>
            <a:r>
              <a:rPr lang="en-GB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3547" name="Line 12">
            <a:extLst>
              <a:ext uri="{FF2B5EF4-FFF2-40B4-BE49-F238E27FC236}">
                <a16:creationId xmlns:a16="http://schemas.microsoft.com/office/drawing/2014/main" id="{9D417295-22C4-4BCD-8E33-39FD48E53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2894353C-C0AD-4535-B9A2-F843920228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52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85597E94-60F1-41A2-BA62-AB64BEC91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257425"/>
            <a:ext cx="117475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993300"/>
                </a:solidFill>
                <a:ea typeface="ＭＳ Ｐゴシック" pitchFamily="34" charset="-128"/>
              </a:rPr>
              <a:t>m </a:t>
            </a:r>
            <a:r>
              <a:rPr lang="ru-RU" b="1" dirty="0">
                <a:solidFill>
                  <a:srgbClr val="993300"/>
                </a:solidFill>
                <a:ea typeface="ＭＳ Ｐゴシック" pitchFamily="34" charset="-128"/>
                <a:cs typeface="Arial" pitchFamily="34" charset="0"/>
              </a:rPr>
              <a:t>є</a:t>
            </a:r>
            <a:r>
              <a:rPr lang="pl-PL" b="1" dirty="0">
                <a:solidFill>
                  <a:srgbClr val="993300"/>
                </a:solidFill>
                <a:ea typeface="ＭＳ Ｐゴシック" pitchFamily="34" charset="-128"/>
                <a:cs typeface="Arial" pitchFamily="34" charset="0"/>
              </a:rPr>
              <a:t> {0,1}*</a:t>
            </a:r>
            <a:endParaRPr lang="en-US" b="1" dirty="0">
              <a:solidFill>
                <a:srgbClr val="99330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93550" name="Picture 15" descr="j0292020">
            <a:extLst>
              <a:ext uri="{FF2B5EF4-FFF2-40B4-BE49-F238E27FC236}">
                <a16:creationId xmlns:a16="http://schemas.microsoft.com/office/drawing/2014/main" id="{BC0B11B3-4588-4AF2-8A6F-17E66710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17526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51" name="Text Box 16">
            <a:extLst>
              <a:ext uri="{FF2B5EF4-FFF2-40B4-BE49-F238E27FC236}">
                <a16:creationId xmlns:a16="http://schemas.microsoft.com/office/drawing/2014/main" id="{6AF6A14A-4D31-49C9-9CEB-13D9286B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943600"/>
            <a:ext cx="9906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Carol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EC68EF6B-8DDB-4643-B980-94F63C9A2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AutoShape 18">
            <a:extLst>
              <a:ext uri="{FF2B5EF4-FFF2-40B4-BE49-F238E27FC236}">
                <a16:creationId xmlns:a16="http://schemas.microsoft.com/office/drawing/2014/main" id="{476F3F02-C4BF-43F9-86BE-DD347C65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267200"/>
            <a:ext cx="3657600" cy="1905000"/>
          </a:xfrm>
          <a:prstGeom prst="wedgeRectCallout">
            <a:avLst>
              <a:gd name="adj1" fmla="val 89065"/>
              <a:gd name="adj2" fmla="val -6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 can calculate</a:t>
            </a:r>
          </a:p>
          <a:p>
            <a:pPr algn="ctr"/>
            <a:endParaRPr lang="en-GB" altLang="en-US" sz="20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0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Vrfy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sz="1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(m,</a:t>
            </a:r>
            <a:r>
              <a:rPr lang="el-GR" altLang="en-US" sz="20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GB" altLang="en-US" sz="20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l-GR" altLang="en-US" sz="2000" b="1" baseline="-25000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altLang="en-US" sz="20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 check.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F5D885DE-BDD6-486D-824D-9EAF1A69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0"/>
            <a:ext cx="2973388" cy="369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Look, I got </a:t>
            </a:r>
            <a:r>
              <a:rPr lang="en-GB" b="1" dirty="0">
                <a:solidFill>
                  <a:srgbClr val="993300"/>
                </a:solidFill>
              </a:rPr>
              <a:t>(m,</a:t>
            </a:r>
            <a:r>
              <a:rPr lang="el-GR" b="1" dirty="0">
                <a:solidFill>
                  <a:srgbClr val="993300"/>
                </a:solidFill>
              </a:rPr>
              <a:t>σ</a:t>
            </a:r>
            <a:r>
              <a:rPr lang="en-GB" b="1" dirty="0">
                <a:solidFill>
                  <a:srgbClr val="993300"/>
                </a:solidFill>
              </a:rPr>
              <a:t>)</a:t>
            </a:r>
            <a:r>
              <a:rPr lang="en-GB" dirty="0"/>
              <a:t> from Alice</a:t>
            </a:r>
            <a:endParaRPr lang="en-US" dirty="0"/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A89D68C7-E6CA-49E8-9FF4-7F83A05AB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26363" y="1328738"/>
            <a:ext cx="122237" cy="4227512"/>
          </a:xfrm>
          <a:prstGeom prst="curvedConnector3">
            <a:avLst>
              <a:gd name="adj1" fmla="val 8285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/>
      <p:bldP spid="12306" grpId="0" animBg="1"/>
      <p:bldP spid="123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7CA85083-80DA-4C7E-BBAF-6DD309BA57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altLang="en-US" sz="4000">
                <a:solidFill>
                  <a:schemeClr val="folHlink"/>
                </a:solidFill>
              </a:rPr>
              <a:t>So, the signatures are transferable</a:t>
            </a:r>
            <a:endParaRPr lang="en-US" altLang="en-US" sz="4000">
              <a:solidFill>
                <a:schemeClr val="folHlink"/>
              </a:solidFill>
            </a:endParaRPr>
          </a:p>
        </p:txBody>
      </p:sp>
      <p:pic>
        <p:nvPicPr>
          <p:cNvPr id="195587" name="Picture 4" descr="PL416a">
            <a:extLst>
              <a:ext uri="{FF2B5EF4-FFF2-40B4-BE49-F238E27FC236}">
                <a16:creationId xmlns:a16="http://schemas.microsoft.com/office/drawing/2014/main" id="{29720581-7333-4786-B387-A36B66E7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029200"/>
            <a:ext cx="10588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8" name="Picture 6" descr="PL414a">
            <a:extLst>
              <a:ext uri="{FF2B5EF4-FFF2-40B4-BE49-F238E27FC236}">
                <a16:creationId xmlns:a16="http://schemas.microsoft.com/office/drawing/2014/main" id="{98C7C6C5-75AE-4693-A18C-4F17CF85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953000"/>
            <a:ext cx="9731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9" name="Picture 7" descr="PL412a">
            <a:extLst>
              <a:ext uri="{FF2B5EF4-FFF2-40B4-BE49-F238E27FC236}">
                <a16:creationId xmlns:a16="http://schemas.microsoft.com/office/drawing/2014/main" id="{8CA03549-4128-4117-A668-190A71F5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990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90" name="Picture 8" descr="PL415a">
            <a:extLst>
              <a:ext uri="{FF2B5EF4-FFF2-40B4-BE49-F238E27FC236}">
                <a16:creationId xmlns:a16="http://schemas.microsoft.com/office/drawing/2014/main" id="{607638D3-0BAE-47AF-AE9F-A14F0F87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5029200"/>
            <a:ext cx="10414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91" name="Text Box 9">
            <a:extLst>
              <a:ext uri="{FF2B5EF4-FFF2-40B4-BE49-F238E27FC236}">
                <a16:creationId xmlns:a16="http://schemas.microsoft.com/office/drawing/2014/main" id="{D7A43F7F-8FC0-40D0-840A-1E02AED6A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198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5592" name="Text Box 10">
            <a:extLst>
              <a:ext uri="{FF2B5EF4-FFF2-40B4-BE49-F238E27FC236}">
                <a16:creationId xmlns:a16="http://schemas.microsoft.com/office/drawing/2014/main" id="{2AC20327-A9C3-45A8-AEFE-DA996E413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60960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5593" name="Text Box 11">
            <a:extLst>
              <a:ext uri="{FF2B5EF4-FFF2-40B4-BE49-F238E27FC236}">
                <a16:creationId xmlns:a16="http://schemas.microsoft.com/office/drawing/2014/main" id="{CB7B5E65-3D11-49D5-BE94-0298E8D1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Alice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5594" name="Text Box 12">
            <a:extLst>
              <a:ext uri="{FF2B5EF4-FFF2-40B4-BE49-F238E27FC236}">
                <a16:creationId xmlns:a16="http://schemas.microsoft.com/office/drawing/2014/main" id="{B6648A96-9E88-46FC-8180-92116C07B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043613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5595" name="Text Box 13">
            <a:extLst>
              <a:ext uri="{FF2B5EF4-FFF2-40B4-BE49-F238E27FC236}">
                <a16:creationId xmlns:a16="http://schemas.microsoft.com/office/drawing/2014/main" id="{1CC9DB5E-ACC3-45E5-8473-29ED25F5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198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27" name="AutoShape 15">
            <a:extLst>
              <a:ext uri="{FF2B5EF4-FFF2-40B4-BE49-F238E27FC236}">
                <a16:creationId xmlns:a16="http://schemas.microsoft.com/office/drawing/2014/main" id="{A876687E-701A-4676-9F0B-DF4AC25F92C9}"/>
              </a:ext>
            </a:extLst>
          </p:cNvPr>
          <p:cNvSpPr>
            <a:spLocks noChangeArrowheads="1"/>
          </p:cNvSpPr>
          <p:nvPr/>
        </p:nvSpPr>
        <p:spPr bwMode="auto">
          <a:xfrm rot="5400000" flipH="1" flipV="1">
            <a:off x="19844" y="3256756"/>
            <a:ext cx="2286000" cy="954088"/>
          </a:xfrm>
          <a:prstGeom prst="leftArrow">
            <a:avLst>
              <a:gd name="adj1" fmla="val 50417"/>
              <a:gd name="adj2" fmla="val 4759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l-GR" sz="2000" b="1">
                <a:solidFill>
                  <a:srgbClr val="990000"/>
                </a:solidFill>
                <a:cs typeface="Arial" pitchFamily="34" charset="0"/>
              </a:rPr>
              <a:t>σ</a:t>
            </a:r>
            <a:r>
              <a:rPr lang="en-GB" sz="2000" b="1">
                <a:solidFill>
                  <a:srgbClr val="990000"/>
                </a:solidFill>
                <a:cs typeface="Arial" pitchFamily="34" charset="0"/>
              </a:rPr>
              <a:t> = </a:t>
            </a:r>
            <a:r>
              <a:rPr lang="en-US" sz="2000" b="1">
                <a:solidFill>
                  <a:srgbClr val="990000"/>
                </a:solidFill>
              </a:rPr>
              <a:t>Sign(sk</a:t>
            </a:r>
            <a:r>
              <a:rPr lang="en-US" sz="2000" b="1" baseline="-25000">
                <a:solidFill>
                  <a:srgbClr val="990000"/>
                </a:solidFill>
              </a:rPr>
              <a:t>3</a:t>
            </a:r>
            <a:r>
              <a:rPr lang="en-US" sz="2000" b="1">
                <a:solidFill>
                  <a:srgbClr val="990000"/>
                </a:solidFill>
              </a:rPr>
              <a:t>,m)</a:t>
            </a:r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6FF5D587-D2AB-4E51-8626-CFD45D022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914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0000"/>
                </a:solidFill>
              </a:rPr>
              <a:t>sk</a:t>
            </a:r>
            <a:r>
              <a:rPr lang="en-US" b="1" baseline="-25000">
                <a:solidFill>
                  <a:srgbClr val="990000"/>
                </a:solidFill>
              </a:rPr>
              <a:t>A</a:t>
            </a:r>
            <a:endParaRPr lang="en-US" b="1">
              <a:solidFill>
                <a:srgbClr val="990000"/>
              </a:solidFill>
            </a:endParaRPr>
          </a:p>
        </p:txBody>
      </p:sp>
      <p:pic>
        <p:nvPicPr>
          <p:cNvPr id="195598" name="Picture 18" descr="MCj04158080000[1]">
            <a:extLst>
              <a:ext uri="{FF2B5EF4-FFF2-40B4-BE49-F238E27FC236}">
                <a16:creationId xmlns:a16="http://schemas.microsoft.com/office/drawing/2014/main" id="{7CF8AF15-86FE-4E0A-B720-133537FF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AutoShape 19">
            <a:extLst>
              <a:ext uri="{FF2B5EF4-FFF2-40B4-BE49-F238E27FC236}">
                <a16:creationId xmlns:a16="http://schemas.microsoft.com/office/drawing/2014/main" id="{3463F274-44F4-4C50-A604-E08583593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05400"/>
            <a:ext cx="1066800" cy="685800"/>
          </a:xfrm>
          <a:prstGeom prst="rightArrow">
            <a:avLst>
              <a:gd name="adj1" fmla="val 50000"/>
              <a:gd name="adj2" fmla="val 3888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>
                <a:solidFill>
                  <a:srgbClr val="990000"/>
                </a:solidFill>
              </a:rPr>
              <a:t>(m,</a:t>
            </a:r>
            <a:r>
              <a:rPr lang="el-GR" sz="2000" b="1">
                <a:solidFill>
                  <a:srgbClr val="990000"/>
                </a:solidFill>
              </a:rPr>
              <a:t>σ</a:t>
            </a:r>
            <a:r>
              <a:rPr lang="en-GB" sz="2000" b="1">
                <a:solidFill>
                  <a:srgbClr val="990000"/>
                </a:solidFill>
              </a:rPr>
              <a:t>)</a:t>
            </a:r>
            <a:endParaRPr lang="en-US" sz="2000" b="1">
              <a:solidFill>
                <a:srgbClr val="990000"/>
              </a:solidFill>
            </a:endParaRPr>
          </a:p>
        </p:txBody>
      </p:sp>
      <p:sp>
        <p:nvSpPr>
          <p:cNvPr id="13333" name="AutoShape 21">
            <a:extLst>
              <a:ext uri="{FF2B5EF4-FFF2-40B4-BE49-F238E27FC236}">
                <a16:creationId xmlns:a16="http://schemas.microsoft.com/office/drawing/2014/main" id="{4E62A00C-E655-44B0-808C-32AE8B77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05400"/>
            <a:ext cx="1066800" cy="685800"/>
          </a:xfrm>
          <a:prstGeom prst="rightArrow">
            <a:avLst>
              <a:gd name="adj1" fmla="val 50000"/>
              <a:gd name="adj2" fmla="val 3888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>
                <a:solidFill>
                  <a:srgbClr val="990000"/>
                </a:solidFill>
              </a:rPr>
              <a:t>(m,</a:t>
            </a:r>
            <a:r>
              <a:rPr lang="el-GR" sz="2000" b="1">
                <a:solidFill>
                  <a:srgbClr val="990000"/>
                </a:solidFill>
              </a:rPr>
              <a:t>σ</a:t>
            </a:r>
            <a:r>
              <a:rPr lang="en-GB" sz="2000" b="1">
                <a:solidFill>
                  <a:srgbClr val="990000"/>
                </a:solidFill>
              </a:rPr>
              <a:t>)</a:t>
            </a:r>
            <a:endParaRPr lang="en-US" sz="2000" b="1">
              <a:solidFill>
                <a:srgbClr val="990000"/>
              </a:solidFill>
            </a:endParaRPr>
          </a:p>
        </p:txBody>
      </p:sp>
      <p:sp>
        <p:nvSpPr>
          <p:cNvPr id="13334" name="AutoShape 22">
            <a:extLst>
              <a:ext uri="{FF2B5EF4-FFF2-40B4-BE49-F238E27FC236}">
                <a16:creationId xmlns:a16="http://schemas.microsoft.com/office/drawing/2014/main" id="{F2872885-F3A5-48AA-B693-5D2C7E58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1066800" cy="685800"/>
          </a:xfrm>
          <a:prstGeom prst="rightArrow">
            <a:avLst>
              <a:gd name="adj1" fmla="val 50000"/>
              <a:gd name="adj2" fmla="val 3888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rgbClr val="990000"/>
                </a:solidFill>
              </a:rPr>
              <a:t>(m,</a:t>
            </a:r>
            <a:r>
              <a:rPr lang="el-GR" sz="2000" b="1" dirty="0">
                <a:solidFill>
                  <a:srgbClr val="990000"/>
                </a:solidFill>
              </a:rPr>
              <a:t>σ</a:t>
            </a:r>
            <a:r>
              <a:rPr lang="en-GB" sz="2000" b="1" dirty="0">
                <a:solidFill>
                  <a:srgbClr val="990000"/>
                </a:solidFill>
              </a:rPr>
              <a:t>)</a:t>
            </a:r>
            <a:endParaRPr lang="en-US" sz="2000" b="1" dirty="0">
              <a:solidFill>
                <a:srgbClr val="990000"/>
              </a:solidFill>
            </a:endParaRPr>
          </a:p>
        </p:txBody>
      </p:sp>
      <p:sp>
        <p:nvSpPr>
          <p:cNvPr id="13335" name="AutoShape 23">
            <a:extLst>
              <a:ext uri="{FF2B5EF4-FFF2-40B4-BE49-F238E27FC236}">
                <a16:creationId xmlns:a16="http://schemas.microsoft.com/office/drawing/2014/main" id="{D2D1D8B3-B5B6-4165-A07D-3ADA586C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1143000" cy="685800"/>
          </a:xfrm>
          <a:prstGeom prst="wedgeRectCallout">
            <a:avLst>
              <a:gd name="adj1" fmla="val -137639"/>
              <a:gd name="adj2" fmla="val 31713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“Alice signed </a:t>
            </a:r>
            <a:r>
              <a:rPr lang="en-GB" b="1" dirty="0">
                <a:solidFill>
                  <a:srgbClr val="993300"/>
                </a:solidFill>
              </a:rPr>
              <a:t>m</a:t>
            </a:r>
            <a:r>
              <a:rPr lang="en-GB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F355F4BB-79C8-4200-BC63-FFD7030B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638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8C20B941-BFE7-4D20-B196-D96FB665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912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7EC1E97F-A5F8-4693-A68A-39AF3D7F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912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6FCC6056-3653-4DC2-A5CD-4B2B98C64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912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40" name="AutoShape 28">
            <a:extLst>
              <a:ext uri="{FF2B5EF4-FFF2-40B4-BE49-F238E27FC236}">
                <a16:creationId xmlns:a16="http://schemas.microsoft.com/office/drawing/2014/main" id="{EFE2563A-246D-48FE-BBFE-956683FC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1143000" cy="685800"/>
          </a:xfrm>
          <a:prstGeom prst="wedgeRectCallout">
            <a:avLst>
              <a:gd name="adj1" fmla="val -141667"/>
              <a:gd name="adj2" fmla="val 32384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“Alice signed </a:t>
            </a:r>
            <a:r>
              <a:rPr lang="en-GB" b="1" dirty="0">
                <a:solidFill>
                  <a:srgbClr val="993300"/>
                </a:solidFill>
              </a:rPr>
              <a:t>m</a:t>
            </a:r>
            <a:r>
              <a:rPr lang="en-GB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41" name="AutoShape 29">
            <a:extLst>
              <a:ext uri="{FF2B5EF4-FFF2-40B4-BE49-F238E27FC236}">
                <a16:creationId xmlns:a16="http://schemas.microsoft.com/office/drawing/2014/main" id="{7F869707-FEF0-4736-9484-0D8B3DE90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1143000" cy="685800"/>
          </a:xfrm>
          <a:prstGeom prst="wedgeRectCallout">
            <a:avLst>
              <a:gd name="adj1" fmla="val -154306"/>
              <a:gd name="adj2" fmla="val 30277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“Alice signed </a:t>
            </a:r>
            <a:r>
              <a:rPr lang="en-GB" b="1" dirty="0">
                <a:solidFill>
                  <a:srgbClr val="993300"/>
                </a:solidFill>
              </a:rPr>
              <a:t>m</a:t>
            </a:r>
            <a:r>
              <a:rPr lang="en-GB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42" name="AutoShape 30">
            <a:extLst>
              <a:ext uri="{FF2B5EF4-FFF2-40B4-BE49-F238E27FC236}">
                <a16:creationId xmlns:a16="http://schemas.microsoft.com/office/drawing/2014/main" id="{77E3580C-1838-4D87-A179-59316575F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1447800" cy="381000"/>
          </a:xfrm>
          <a:prstGeom prst="wedgeRectCallout">
            <a:avLst>
              <a:gd name="adj1" fmla="val -3949"/>
              <a:gd name="adj2" fmla="val 17875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/>
              <a:t>I believe it!</a:t>
            </a:r>
            <a:endParaRPr lang="en-US" b="1"/>
          </a:p>
        </p:txBody>
      </p:sp>
      <p:sp>
        <p:nvSpPr>
          <p:cNvPr id="13343" name="AutoShape 31">
            <a:extLst>
              <a:ext uri="{FF2B5EF4-FFF2-40B4-BE49-F238E27FC236}">
                <a16:creationId xmlns:a16="http://schemas.microsoft.com/office/drawing/2014/main" id="{E634BA72-DEBA-4154-B332-B4562C1E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38600"/>
            <a:ext cx="1447800" cy="381000"/>
          </a:xfrm>
          <a:prstGeom prst="wedgeRectCallout">
            <a:avLst>
              <a:gd name="adj1" fmla="val -1426"/>
              <a:gd name="adj2" fmla="val 187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/>
              <a:t>I believe it!</a:t>
            </a:r>
            <a:endParaRPr lang="en-US" b="1"/>
          </a:p>
        </p:txBody>
      </p:sp>
      <p:sp>
        <p:nvSpPr>
          <p:cNvPr id="13344" name="AutoShape 32">
            <a:extLst>
              <a:ext uri="{FF2B5EF4-FFF2-40B4-BE49-F238E27FC236}">
                <a16:creationId xmlns:a16="http://schemas.microsoft.com/office/drawing/2014/main" id="{FBCC2353-A4CB-42CA-BED8-D3A04BFA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038600"/>
            <a:ext cx="1447800" cy="381000"/>
          </a:xfrm>
          <a:prstGeom prst="wedgeRectCallout">
            <a:avLst>
              <a:gd name="adj1" fmla="val -1426"/>
              <a:gd name="adj2" fmla="val 187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/>
              <a:t>I believe it!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animBg="1"/>
      <p:bldP spid="13331" grpId="0" animBg="1"/>
      <p:bldP spid="13333" grpId="0" animBg="1"/>
      <p:bldP spid="13334" grpId="0" animBg="1"/>
      <p:bldP spid="13335" grpId="0" animBg="1"/>
      <p:bldP spid="13340" grpId="0" animBg="1"/>
      <p:bldP spid="13341" grpId="0" animBg="1"/>
      <p:bldP spid="13342" grpId="0" animBg="1"/>
      <p:bldP spid="13343" grpId="0" animBg="1"/>
      <p:bldP spid="13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0" descr="MCj04348790000[1]">
            <a:extLst>
              <a:ext uri="{FF2B5EF4-FFF2-40B4-BE49-F238E27FC236}">
                <a16:creationId xmlns:a16="http://schemas.microsoft.com/office/drawing/2014/main" id="{19F0BD65-966C-4C30-A486-827B78D4F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5" name="Rectangle 2">
            <a:extLst>
              <a:ext uri="{FF2B5EF4-FFF2-40B4-BE49-F238E27FC236}">
                <a16:creationId xmlns:a16="http://schemas.microsoft.com/office/drawing/2014/main" id="{60DCC43B-4A85-4D32-B791-B276385361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GB" altLang="en-US">
                <a:solidFill>
                  <a:schemeClr val="folHlink"/>
                </a:solidFill>
              </a:rPr>
              <a:t>Non-repudiation</a:t>
            </a:r>
            <a:endParaRPr lang="en-US" altLang="en-US">
              <a:solidFill>
                <a:schemeClr val="folHlink"/>
              </a:solidFill>
            </a:endParaRPr>
          </a:p>
        </p:txBody>
      </p:sp>
      <p:pic>
        <p:nvPicPr>
          <p:cNvPr id="197636" name="Picture 3" descr="MCj04114660000[1]">
            <a:extLst>
              <a:ext uri="{FF2B5EF4-FFF2-40B4-BE49-F238E27FC236}">
                <a16:creationId xmlns:a16="http://schemas.microsoft.com/office/drawing/2014/main" id="{CD4BBAB1-394A-4006-B437-B805A6C5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1824038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7" name="Picture 4" descr="MCj04158080000[1]">
            <a:extLst>
              <a:ext uri="{FF2B5EF4-FFF2-40B4-BE49-F238E27FC236}">
                <a16:creationId xmlns:a16="http://schemas.microsoft.com/office/drawing/2014/main" id="{C378AB41-D0EB-4EAF-80D0-0777D313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526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8" name="Line 5">
            <a:extLst>
              <a:ext uri="{FF2B5EF4-FFF2-40B4-BE49-F238E27FC236}">
                <a16:creationId xmlns:a16="http://schemas.microsoft.com/office/drawing/2014/main" id="{13C06868-3CA3-413F-996B-CF01CB303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4733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39" name="Text Box 6">
            <a:extLst>
              <a:ext uri="{FF2B5EF4-FFF2-40B4-BE49-F238E27FC236}">
                <a16:creationId xmlns:a16="http://schemas.microsoft.com/office/drawing/2014/main" id="{0A729782-8CFE-454F-ABE4-7B0C866A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2743200"/>
            <a:ext cx="6477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640" name="Text Box 7">
            <a:extLst>
              <a:ext uri="{FF2B5EF4-FFF2-40B4-BE49-F238E27FC236}">
                <a16:creationId xmlns:a16="http://schemas.microsoft.com/office/drawing/2014/main" id="{4F63F160-7263-4E21-8E24-7403B2591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2814638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45EB47A0-E835-4E38-B095-8302C053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257425"/>
            <a:ext cx="1812925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(m, </a:t>
            </a:r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=Sign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(m))</a:t>
            </a:r>
          </a:p>
        </p:txBody>
      </p:sp>
      <p:sp>
        <p:nvSpPr>
          <p:cNvPr id="197642" name="Text Box 9">
            <a:extLst>
              <a:ext uri="{FF2B5EF4-FFF2-40B4-BE49-F238E27FC236}">
                <a16:creationId xmlns:a16="http://schemas.microsoft.com/office/drawing/2014/main" id="{A844716E-038B-4F7E-8F38-6331E993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479425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sk</a:t>
            </a:r>
            <a:r>
              <a:rPr lang="en-GB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643" name="Text Box 10">
            <a:extLst>
              <a:ext uri="{FF2B5EF4-FFF2-40B4-BE49-F238E27FC236}">
                <a16:creationId xmlns:a16="http://schemas.microsoft.com/office/drawing/2014/main" id="{F6954CF3-0202-4C95-A1BC-66C332EF9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143000"/>
            <a:ext cx="511175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pk</a:t>
            </a:r>
            <a:r>
              <a:rPr lang="en-GB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644" name="Line 11">
            <a:extLst>
              <a:ext uri="{FF2B5EF4-FFF2-40B4-BE49-F238E27FC236}">
                <a16:creationId xmlns:a16="http://schemas.microsoft.com/office/drawing/2014/main" id="{80F72ABF-80E6-4337-AED7-8362ED876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5" name="Line 12">
            <a:extLst>
              <a:ext uri="{FF2B5EF4-FFF2-40B4-BE49-F238E27FC236}">
                <a16:creationId xmlns:a16="http://schemas.microsoft.com/office/drawing/2014/main" id="{DA4B4A55-EC5B-4AA8-8A59-218E73C97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52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41F428F7-1652-4650-84B1-6AF849494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257425"/>
            <a:ext cx="117475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>
                <a:solidFill>
                  <a:srgbClr val="993300"/>
                </a:solidFill>
                <a:ea typeface="ＭＳ Ｐゴシック" pitchFamily="34" charset="-128"/>
              </a:rPr>
              <a:t>m </a:t>
            </a:r>
            <a:r>
              <a:rPr lang="ru-RU" b="1">
                <a:solidFill>
                  <a:srgbClr val="993300"/>
                </a:solidFill>
                <a:ea typeface="ＭＳ Ｐゴシック" pitchFamily="34" charset="-128"/>
                <a:cs typeface="Arial" pitchFamily="34" charset="0"/>
              </a:rPr>
              <a:t>є</a:t>
            </a:r>
            <a:r>
              <a:rPr lang="pl-PL" b="1">
                <a:solidFill>
                  <a:srgbClr val="993300"/>
                </a:solidFill>
                <a:ea typeface="ＭＳ Ｐゴシック" pitchFamily="34" charset="-128"/>
                <a:cs typeface="Arial" pitchFamily="34" charset="0"/>
              </a:rPr>
              <a:t> {0,1}*</a:t>
            </a:r>
            <a:endParaRPr lang="en-US" b="1">
              <a:solidFill>
                <a:srgbClr val="9933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7647" name="Text Box 15">
            <a:extLst>
              <a:ext uri="{FF2B5EF4-FFF2-40B4-BE49-F238E27FC236}">
                <a16:creationId xmlns:a16="http://schemas.microsoft.com/office/drawing/2014/main" id="{0FD06D03-4BA0-468D-8924-55DF9FC7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96000"/>
            <a:ext cx="9906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Judge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351F53BC-F056-4D7F-8241-0A956BFDF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1DA9B9C0-C99F-469F-9476-DBEE883B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2643188" cy="369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“I’ve got </a:t>
            </a:r>
            <a:r>
              <a:rPr lang="en-GB" b="1" dirty="0">
                <a:solidFill>
                  <a:srgbClr val="993300"/>
                </a:solidFill>
              </a:rPr>
              <a:t>(m,</a:t>
            </a:r>
            <a:r>
              <a:rPr lang="el-GR" b="1" dirty="0">
                <a:solidFill>
                  <a:srgbClr val="993300"/>
                </a:solidFill>
              </a:rPr>
              <a:t>σ</a:t>
            </a:r>
            <a:r>
              <a:rPr lang="en-GB" b="1" dirty="0">
                <a:solidFill>
                  <a:srgbClr val="993300"/>
                </a:solidFill>
              </a:rPr>
              <a:t>)</a:t>
            </a:r>
            <a:r>
              <a:rPr lang="en-GB" dirty="0"/>
              <a:t> from Alice”</a:t>
            </a:r>
            <a:endParaRPr lang="en-US" dirty="0"/>
          </a:p>
        </p:txBody>
      </p:sp>
      <p:sp>
        <p:nvSpPr>
          <p:cNvPr id="15381" name="AutoShape 21">
            <a:extLst>
              <a:ext uri="{FF2B5EF4-FFF2-40B4-BE49-F238E27FC236}">
                <a16:creationId xmlns:a16="http://schemas.microsoft.com/office/drawing/2014/main" id="{351EBE4D-CBC8-44E5-814C-389CE382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2895600" cy="762000"/>
          </a:xfrm>
          <a:prstGeom prst="wedgeRectCallout">
            <a:avLst>
              <a:gd name="adj1" fmla="val -46931"/>
              <a:gd name="adj2" fmla="val -24375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/>
              <a:t>It’s not true!</a:t>
            </a:r>
            <a:br>
              <a:rPr lang="en-GB" sz="2000"/>
            </a:br>
            <a:r>
              <a:rPr lang="en-GB" sz="2000"/>
              <a:t>I never signed </a:t>
            </a:r>
            <a:r>
              <a:rPr lang="en-GB" sz="2000" b="1">
                <a:solidFill>
                  <a:srgbClr val="993300"/>
                </a:solidFill>
              </a:rPr>
              <a:t>m</a:t>
            </a:r>
            <a:r>
              <a:rPr lang="en-GB" sz="2000"/>
              <a:t>!</a:t>
            </a:r>
            <a:endParaRPr lang="en-US" sz="2000"/>
          </a:p>
        </p:txBody>
      </p:sp>
      <p:sp>
        <p:nvSpPr>
          <p:cNvPr id="15382" name="AutoShape 22">
            <a:extLst>
              <a:ext uri="{FF2B5EF4-FFF2-40B4-BE49-F238E27FC236}">
                <a16:creationId xmlns:a16="http://schemas.microsoft.com/office/drawing/2014/main" id="{D608CDB4-5E8E-4DE3-935A-32728929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38800"/>
            <a:ext cx="4114800" cy="838200"/>
          </a:xfrm>
          <a:prstGeom prst="wedgeRectCallout">
            <a:avLst>
              <a:gd name="adj1" fmla="val 104593"/>
              <a:gd name="adj2" fmla="val -77083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Vrfy</a:t>
            </a:r>
            <a:r>
              <a:rPr lang="en-GB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(m,</a:t>
            </a:r>
            <a:r>
              <a:rPr lang="el-GR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= yes</a:t>
            </a:r>
            <a:b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so you cannot </a:t>
            </a:r>
            <a:r>
              <a:rPr lang="en-GB" altLang="en-US" sz="2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repudiate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signing </a:t>
            </a:r>
            <a: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A4EAE36C-6DF5-4D55-97D4-6D6BB0E1AE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26363" y="1328738"/>
            <a:ext cx="122237" cy="4227512"/>
          </a:xfrm>
          <a:prstGeom prst="curvedConnector3">
            <a:avLst>
              <a:gd name="adj1" fmla="val 8285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animBg="1"/>
      <p:bldP spid="15381" grpId="0" animBg="1"/>
      <p:bldP spid="153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C27F05B5-F002-4600-99A6-3811F6FB0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Defining Secure Digital Signatures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0E35D236-C067-401C-8C65-E87A4AAF7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785938"/>
            <a:ext cx="3178175" cy="461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The Signature Adversarial Game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199684" name="Oval 4">
            <a:extLst>
              <a:ext uri="{FF2B5EF4-FFF2-40B4-BE49-F238E27FC236}">
                <a16:creationId xmlns:a16="http://schemas.microsoft.com/office/drawing/2014/main" id="{CC5FB4E2-F871-478D-9EEF-AC8377AA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19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5" name="Text Box 5">
            <a:extLst>
              <a:ext uri="{FF2B5EF4-FFF2-40B4-BE49-F238E27FC236}">
                <a16:creationId xmlns:a16="http://schemas.microsoft.com/office/drawing/2014/main" id="{A0959270-31D3-4B3D-A058-1AAC87ED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563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Adversary</a:t>
            </a: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752AF211-DFAE-4F64-B679-EFDD664C4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7" name="Text Box 7">
            <a:extLst>
              <a:ext uri="{FF2B5EF4-FFF2-40B4-BE49-F238E27FC236}">
                <a16:creationId xmlns:a16="http://schemas.microsoft.com/office/drawing/2014/main" id="{393732DC-B7A5-4818-B161-48D11888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0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Proposed Scheme</a:t>
            </a:r>
          </a:p>
          <a:p>
            <a:pPr eaLnBrk="0" hangingPunct="0"/>
            <a:r>
              <a:rPr lang="en-US" altLang="en-US" sz="1200"/>
              <a:t>(Gen(1</a:t>
            </a:r>
            <a:r>
              <a:rPr lang="en-US" altLang="en-US" sz="1200" baseline="30000"/>
              <a:t>n</a:t>
            </a:r>
            <a:r>
              <a:rPr lang="en-US" altLang="en-US" sz="1200"/>
              <a:t>),Sign,Vrfy)</a:t>
            </a:r>
          </a:p>
        </p:txBody>
      </p:sp>
      <p:sp>
        <p:nvSpPr>
          <p:cNvPr id="199688" name="Freeform 8">
            <a:extLst>
              <a:ext uri="{FF2B5EF4-FFF2-40B4-BE49-F238E27FC236}">
                <a16:creationId xmlns:a16="http://schemas.microsoft.com/office/drawing/2014/main" id="{B3D3A1B1-2DA7-447E-90CC-6AEDF4C1BDB7}"/>
              </a:ext>
            </a:extLst>
          </p:cNvPr>
          <p:cNvSpPr>
            <a:spLocks/>
          </p:cNvSpPr>
          <p:nvPr/>
        </p:nvSpPr>
        <p:spPr bwMode="auto">
          <a:xfrm>
            <a:off x="1981200" y="2814638"/>
            <a:ext cx="1219200" cy="685800"/>
          </a:xfrm>
          <a:custGeom>
            <a:avLst/>
            <a:gdLst>
              <a:gd name="T0" fmla="*/ 176 w 744"/>
              <a:gd name="T1" fmla="*/ 432 h 432"/>
              <a:gd name="T2" fmla="*/ 80 w 744"/>
              <a:gd name="T3" fmla="*/ 96 h 432"/>
              <a:gd name="T4" fmla="*/ 656 w 744"/>
              <a:gd name="T5" fmla="*/ 48 h 432"/>
              <a:gd name="T6" fmla="*/ 608 w 744"/>
              <a:gd name="T7" fmla="*/ 384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432">
                <a:moveTo>
                  <a:pt x="176" y="432"/>
                </a:moveTo>
                <a:cubicBezTo>
                  <a:pt x="88" y="296"/>
                  <a:pt x="0" y="160"/>
                  <a:pt x="80" y="96"/>
                </a:cubicBezTo>
                <a:cubicBezTo>
                  <a:pt x="160" y="32"/>
                  <a:pt x="568" y="0"/>
                  <a:pt x="656" y="48"/>
                </a:cubicBezTo>
                <a:cubicBezTo>
                  <a:pt x="744" y="96"/>
                  <a:pt x="676" y="240"/>
                  <a:pt x="608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89" name="Text Box 9">
            <a:extLst>
              <a:ext uri="{FF2B5EF4-FFF2-40B4-BE49-F238E27FC236}">
                <a16:creationId xmlns:a16="http://schemas.microsoft.com/office/drawing/2014/main" id="{9F5F2D0C-4F2A-4DCE-A010-8FE7E7126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565400"/>
            <a:ext cx="1131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Private key sk</a:t>
            </a:r>
          </a:p>
        </p:txBody>
      </p:sp>
      <p:grpSp>
        <p:nvGrpSpPr>
          <p:cNvPr id="199690" name="Group 10">
            <a:extLst>
              <a:ext uri="{FF2B5EF4-FFF2-40B4-BE49-F238E27FC236}">
                <a16:creationId xmlns:a16="http://schemas.microsoft.com/office/drawing/2014/main" id="{B209ECFF-5BE9-4C3B-B3B3-C2E41BD1876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6056313"/>
            <a:ext cx="1249363" cy="366712"/>
            <a:chOff x="2352" y="3815"/>
            <a:chExt cx="787" cy="231"/>
          </a:xfrm>
        </p:grpSpPr>
        <p:sp>
          <p:nvSpPr>
            <p:cNvPr id="199691" name="Line 11">
              <a:extLst>
                <a:ext uri="{FF2B5EF4-FFF2-40B4-BE49-F238E27FC236}">
                  <a16:creationId xmlns:a16="http://schemas.microsoft.com/office/drawing/2014/main" id="{A4B4142C-32BD-4E72-8CE1-DD4F0FBF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9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2" name="Text Box 12">
              <a:extLst>
                <a:ext uri="{FF2B5EF4-FFF2-40B4-BE49-F238E27FC236}">
                  <a16:creationId xmlns:a16="http://schemas.microsoft.com/office/drawing/2014/main" id="{F0F2CEDB-AF35-45C8-A467-45C556AE9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3815"/>
              <a:ext cx="4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(m,</a:t>
              </a:r>
              <a:r>
                <a:rPr lang="el-GR" altLang="en-US">
                  <a:cs typeface="Arial" panose="020B0604020202020204" pitchFamily="34" charset="0"/>
                </a:rPr>
                <a:t>σ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199693" name="Text Box 13">
            <a:extLst>
              <a:ext uri="{FF2B5EF4-FFF2-40B4-BE49-F238E27FC236}">
                <a16:creationId xmlns:a16="http://schemas.microsoft.com/office/drawing/2014/main" id="{796869BC-B814-4F69-9B8F-BA5CE439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557338"/>
            <a:ext cx="38798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solidFill>
                  <a:srgbClr val="CC0099"/>
                </a:solidFill>
              </a:rPr>
              <a:t>Let Q be the set of messages whose signatures were requested by the adversary from the oracle. The output of the game is 1 if and only if (1) Vrfy</a:t>
            </a:r>
            <a:r>
              <a:rPr lang="en-US" altLang="en-US" baseline="-25000">
                <a:solidFill>
                  <a:srgbClr val="CC0099"/>
                </a:solidFill>
              </a:rPr>
              <a:t>pk</a:t>
            </a:r>
            <a:r>
              <a:rPr lang="en-US" altLang="en-US">
                <a:solidFill>
                  <a:srgbClr val="CC0099"/>
                </a:solidFill>
              </a:rPr>
              <a:t>(m,</a:t>
            </a:r>
            <a:r>
              <a:rPr lang="el-GR" altLang="en-US">
                <a:solidFill>
                  <a:srgbClr val="CC0099"/>
                </a:solidFill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CC0099"/>
                </a:solidFill>
              </a:rPr>
              <a:t>) = 1 and (2) m is not in Q, else 0</a:t>
            </a:r>
          </a:p>
        </p:txBody>
      </p:sp>
      <p:sp>
        <p:nvSpPr>
          <p:cNvPr id="199694" name="Text Box 14">
            <a:extLst>
              <a:ext uri="{FF2B5EF4-FFF2-40B4-BE49-F238E27FC236}">
                <a16:creationId xmlns:a16="http://schemas.microsoft.com/office/drawing/2014/main" id="{BCBCC167-D6EB-4891-B3D2-0F6107A89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76600"/>
            <a:ext cx="4114800" cy="242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/>
              <a:t>A signature scheme is secure if for all probabilistic polynomial-time adversaries:</a:t>
            </a:r>
          </a:p>
          <a:p>
            <a:pPr eaLnBrk="0" hangingPunct="0"/>
            <a:endParaRPr lang="en-US" altLang="en-US"/>
          </a:p>
          <a:p>
            <a:pPr algn="ctr" eaLnBrk="0" hangingPunct="0"/>
            <a:r>
              <a:rPr lang="en-US" altLang="en-US" sz="1600" b="1"/>
              <a:t>Pr[Output of the game = 1] </a:t>
            </a:r>
            <a:r>
              <a:rPr lang="en-US" altLang="en-US" sz="1600" b="1">
                <a:cs typeface="Arial" panose="020B0604020202020204" pitchFamily="34" charset="0"/>
              </a:rPr>
              <a:t>≤ negl(n)</a:t>
            </a:r>
          </a:p>
          <a:p>
            <a:pPr algn="ctr" eaLnBrk="0" hangingPunct="0"/>
            <a:endParaRPr lang="en-US" altLang="en-US" sz="1600" b="1"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1600">
                <a:cs typeface="Arial" panose="020B0604020202020204" pitchFamily="34" charset="0"/>
              </a:rPr>
              <a:t>where the probability is taken over the random coins used by adversary as well as the random coins used in the game</a:t>
            </a:r>
          </a:p>
        </p:txBody>
      </p:sp>
      <p:sp>
        <p:nvSpPr>
          <p:cNvPr id="199695" name="Line 15">
            <a:extLst>
              <a:ext uri="{FF2B5EF4-FFF2-40B4-BE49-F238E27FC236}">
                <a16:creationId xmlns:a16="http://schemas.microsoft.com/office/drawing/2014/main" id="{AB27EEF5-9017-4758-8AE6-BB9D85AC5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638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6" name="Text Box 16">
            <a:extLst>
              <a:ext uri="{FF2B5EF4-FFF2-40B4-BE49-F238E27FC236}">
                <a16:creationId xmlns:a16="http://schemas.microsoft.com/office/drawing/2014/main" id="{3B3C3D16-800E-4914-9764-6DD321B8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4724400"/>
            <a:ext cx="4587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en-US"/>
              <a:t>1</a:t>
            </a:r>
            <a:r>
              <a:rPr lang="en-US" altLang="en-US" baseline="30000"/>
              <a:t>n</a:t>
            </a:r>
            <a:r>
              <a:rPr lang="en-US" altLang="en-US"/>
              <a:t>, pk</a:t>
            </a:r>
            <a:endParaRPr lang="en-US" altLang="en-US" baseline="30000"/>
          </a:p>
        </p:txBody>
      </p:sp>
      <p:sp>
        <p:nvSpPr>
          <p:cNvPr id="199697" name="Text Box 17">
            <a:extLst>
              <a:ext uri="{FF2B5EF4-FFF2-40B4-BE49-F238E27FC236}">
                <a16:creationId xmlns:a16="http://schemas.microsoft.com/office/drawing/2014/main" id="{BDA6DB09-BA23-44D7-90BD-14BE81A3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89363"/>
            <a:ext cx="396875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en-US" sz="1400"/>
              <a:t>Sign</a:t>
            </a:r>
            <a:r>
              <a:rPr lang="en-US" altLang="en-US" sz="1400" baseline="-25000"/>
              <a:t>sk</a:t>
            </a:r>
            <a:r>
              <a:rPr lang="en-US" altLang="en-US" sz="1400"/>
              <a:t>(.) Oracle</a:t>
            </a:r>
          </a:p>
        </p:txBody>
      </p:sp>
      <p:sp>
        <p:nvSpPr>
          <p:cNvPr id="199698" name="Freeform 18">
            <a:extLst>
              <a:ext uri="{FF2B5EF4-FFF2-40B4-BE49-F238E27FC236}">
                <a16:creationId xmlns:a16="http://schemas.microsoft.com/office/drawing/2014/main" id="{8748C71D-3F9B-46F8-B95A-3AE13B38EDAA}"/>
              </a:ext>
            </a:extLst>
          </p:cNvPr>
          <p:cNvSpPr>
            <a:spLocks/>
          </p:cNvSpPr>
          <p:nvPr/>
        </p:nvSpPr>
        <p:spPr bwMode="auto">
          <a:xfrm>
            <a:off x="971550" y="5157788"/>
            <a:ext cx="882650" cy="1090612"/>
          </a:xfrm>
          <a:custGeom>
            <a:avLst/>
            <a:gdLst>
              <a:gd name="T0" fmla="*/ 400 w 400"/>
              <a:gd name="T1" fmla="*/ 528 h 528"/>
              <a:gd name="T2" fmla="*/ 64 w 400"/>
              <a:gd name="T3" fmla="*/ 384 h 528"/>
              <a:gd name="T4" fmla="*/ 16 w 400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528">
                <a:moveTo>
                  <a:pt x="400" y="528"/>
                </a:moveTo>
                <a:cubicBezTo>
                  <a:pt x="264" y="500"/>
                  <a:pt x="128" y="472"/>
                  <a:pt x="64" y="384"/>
                </a:cubicBezTo>
                <a:cubicBezTo>
                  <a:pt x="0" y="296"/>
                  <a:pt x="24" y="64"/>
                  <a:pt x="1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9" name="Rectangle 19">
            <a:extLst>
              <a:ext uri="{FF2B5EF4-FFF2-40B4-BE49-F238E27FC236}">
                <a16:creationId xmlns:a16="http://schemas.microsoft.com/office/drawing/2014/main" id="{1E44E137-4FCA-4DBB-BDE7-2829F2FC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10000"/>
            <a:ext cx="381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3" grpId="0"/>
      <p:bldP spid="19969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4CF1F93F-2EF5-4157-BBD1-43EBC2FD406A}"/>
</file>

<file path=customXml/itemProps2.xml><?xml version="1.0" encoding="utf-8"?>
<ds:datastoreItem xmlns:ds="http://schemas.openxmlformats.org/officeDocument/2006/customXml" ds:itemID="{B0B41112-E26B-45AF-9DA7-970BDC38CDD1}"/>
</file>

<file path=customXml/itemProps3.xml><?xml version="1.0" encoding="utf-8"?>
<ds:datastoreItem xmlns:ds="http://schemas.openxmlformats.org/officeDocument/2006/customXml" ds:itemID="{AF743D8A-DC99-41D5-97F4-FD8791A800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1524</Words>
  <Application>Microsoft Office PowerPoint</Application>
  <PresentationFormat>On-screen Show (4:3)</PresentationFormat>
  <Paragraphs>310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Default Design</vt:lpstr>
      <vt:lpstr>DIGITAL SIGNATURES</vt:lpstr>
      <vt:lpstr>Digital Signature Scheme</vt:lpstr>
      <vt:lpstr>Digital Signature Schemes</vt:lpstr>
      <vt:lpstr>Advantages of the signature schemes</vt:lpstr>
      <vt:lpstr>Easy Key Management</vt:lpstr>
      <vt:lpstr>Signatures are publicly-verifiable!</vt:lpstr>
      <vt:lpstr>So, the signatures are transferable</vt:lpstr>
      <vt:lpstr>Non-repudiation</vt:lpstr>
      <vt:lpstr>Defining Secure Digital Signatures</vt:lpstr>
      <vt:lpstr>RSA Signatures</vt:lpstr>
      <vt:lpstr>“RSA signatures”</vt:lpstr>
      <vt:lpstr>PowerPoint Presentation</vt:lpstr>
      <vt:lpstr>Key Only Attack</vt:lpstr>
      <vt:lpstr>Known message attack</vt:lpstr>
      <vt:lpstr>Chosen message attack</vt:lpstr>
      <vt:lpstr>Remedial Measure: Hashed RSA</vt:lpstr>
      <vt:lpstr>How to choose such H?</vt:lpstr>
      <vt:lpstr>A typical choice of H</vt:lpstr>
      <vt:lpstr>PowerPoint Presentation</vt:lpstr>
      <vt:lpstr>Hash-and-Sign</vt:lpstr>
      <vt:lpstr>Hash-and-Sign</vt:lpstr>
      <vt:lpstr>Hash-and-Sign</vt:lpstr>
      <vt:lpstr>Hash-and-Sign</vt:lpstr>
      <vt:lpstr>Hash-and-Sign</vt:lpstr>
      <vt:lpstr>What can be proven</vt:lpstr>
      <vt:lpstr>Can anything be proven about the “hashed RSA” scheme?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84</cp:revision>
  <cp:lastPrinted>1601-01-01T00:00:00Z</cp:lastPrinted>
  <dcterms:created xsi:type="dcterms:W3CDTF">1601-01-01T00:00:00Z</dcterms:created>
  <dcterms:modified xsi:type="dcterms:W3CDTF">2022-02-16T02:05:47Z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  <property fmtid="{D5CDD505-2E9C-101B-9397-08002B2CF9AE}" pid="4" name="MediaServiceImageTags">
    <vt:lpwstr/>
  </property>
</Properties>
</file>