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6"/>
  </p:notesMasterIdLst>
  <p:sldIdLst>
    <p:sldId id="256" r:id="rId2"/>
    <p:sldId id="257" r:id="rId3"/>
    <p:sldId id="260" r:id="rId4"/>
    <p:sldId id="258" r:id="rId5"/>
    <p:sldId id="275" r:id="rId6"/>
    <p:sldId id="312" r:id="rId7"/>
    <p:sldId id="259" r:id="rId8"/>
    <p:sldId id="261" r:id="rId9"/>
    <p:sldId id="262" r:id="rId10"/>
    <p:sldId id="263" r:id="rId11"/>
    <p:sldId id="276" r:id="rId12"/>
    <p:sldId id="264" r:id="rId13"/>
    <p:sldId id="265" r:id="rId14"/>
    <p:sldId id="266" r:id="rId15"/>
    <p:sldId id="267" r:id="rId16"/>
    <p:sldId id="268" r:id="rId17"/>
    <p:sldId id="269"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1" r:id="rId52"/>
    <p:sldId id="273" r:id="rId53"/>
    <p:sldId id="310" r:id="rId54"/>
    <p:sldId id="274"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70659-EE5A-4FB0-8FEF-3F1B6E6A34C1}" type="datetimeFigureOut">
              <a:rPr lang="en-IN" smtClean="0"/>
              <a:t>08-05-2020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BD93D-133C-4868-ACA5-0E7B60A489C6}" type="slidenum">
              <a:rPr lang="en-IN" smtClean="0"/>
              <a:t>‹#›</a:t>
            </a:fld>
            <a:endParaRPr lang="en-IN"/>
          </a:p>
        </p:txBody>
      </p:sp>
    </p:spTree>
    <p:extLst>
      <p:ext uri="{BB962C8B-B14F-4D97-AF65-F5344CB8AC3E}">
        <p14:creationId xmlns:p14="http://schemas.microsoft.com/office/powerpoint/2010/main" val="55307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BD93D-133C-4868-ACA5-0E7B60A489C6}" type="slidenum">
              <a:rPr lang="en-IN" smtClean="0"/>
              <a:t>31</a:t>
            </a:fld>
            <a:endParaRPr lang="en-IN"/>
          </a:p>
        </p:txBody>
      </p:sp>
    </p:spTree>
    <p:extLst>
      <p:ext uri="{BB962C8B-B14F-4D97-AF65-F5344CB8AC3E}">
        <p14:creationId xmlns:p14="http://schemas.microsoft.com/office/powerpoint/2010/main" val="3118724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BD93D-133C-4868-ACA5-0E7B60A489C6}" type="slidenum">
              <a:rPr lang="en-IN" smtClean="0"/>
              <a:t>36</a:t>
            </a:fld>
            <a:endParaRPr lang="en-IN"/>
          </a:p>
        </p:txBody>
      </p:sp>
    </p:spTree>
    <p:extLst>
      <p:ext uri="{BB962C8B-B14F-4D97-AF65-F5344CB8AC3E}">
        <p14:creationId xmlns:p14="http://schemas.microsoft.com/office/powerpoint/2010/main" val="4029162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BD93D-133C-4868-ACA5-0E7B60A489C6}" type="slidenum">
              <a:rPr lang="en-IN" smtClean="0"/>
              <a:t>44</a:t>
            </a:fld>
            <a:endParaRPr lang="en-IN"/>
          </a:p>
        </p:txBody>
      </p:sp>
    </p:spTree>
    <p:extLst>
      <p:ext uri="{BB962C8B-B14F-4D97-AF65-F5344CB8AC3E}">
        <p14:creationId xmlns:p14="http://schemas.microsoft.com/office/powerpoint/2010/main" val="2381287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BDF683-5CCB-43AB-A9CC-5533586CB608}"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4111083955"/>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DF683-5CCB-43AB-A9CC-5533586CB608}"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895461864"/>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DF683-5CCB-43AB-A9CC-5533586CB608}"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3608048922"/>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DF683-5CCB-43AB-A9CC-5533586CB608}"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2925269359"/>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DF683-5CCB-43AB-A9CC-5533586CB608}"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2363859978"/>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DF683-5CCB-43AB-A9CC-5533586CB608}" type="datetimeFigureOut">
              <a:rPr lang="en-IN" smtClean="0"/>
              <a:t>08-05-2020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2392153571"/>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DF683-5CCB-43AB-A9CC-5533586CB608}" type="datetimeFigureOut">
              <a:rPr lang="en-IN" smtClean="0"/>
              <a:t>08-05-2020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1281992224"/>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DF683-5CCB-43AB-A9CC-5533586CB608}" type="datetimeFigureOut">
              <a:rPr lang="en-IN" smtClean="0"/>
              <a:t>08-05-2020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374040607"/>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DF683-5CCB-43AB-A9CC-5533586CB608}" type="datetimeFigureOut">
              <a:rPr lang="en-IN" smtClean="0"/>
              <a:t>08-05-2020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3030551931"/>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DF683-5CCB-43AB-A9CC-5533586CB608}" type="datetimeFigureOut">
              <a:rPr lang="en-IN" smtClean="0"/>
              <a:t>08-05-2020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3787335348"/>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DF683-5CCB-43AB-A9CC-5533586CB608}" type="datetimeFigureOut">
              <a:rPr lang="en-IN" smtClean="0"/>
              <a:t>08-05-2020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4041747932"/>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DF683-5CCB-43AB-A9CC-5533586CB608}" type="datetimeFigureOut">
              <a:rPr lang="en-IN" smtClean="0"/>
              <a:t>08-05-2020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BEEC3-991F-4265-8879-9CED1A822C74}" type="slidenum">
              <a:rPr lang="en-IN" smtClean="0"/>
              <a:t>‹#›</a:t>
            </a:fld>
            <a:endParaRPr lang="en-IN"/>
          </a:p>
        </p:txBody>
      </p:sp>
    </p:spTree>
    <p:extLst>
      <p:ext uri="{BB962C8B-B14F-4D97-AF65-F5344CB8AC3E}">
        <p14:creationId xmlns:p14="http://schemas.microsoft.com/office/powerpoint/2010/main" val="198766360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seatgeek/fuzzywuzzy#usag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code.google.com/archive/p/word2vec/"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arkroxor.github.io/gensim/static/notebooks/WMD_tutorial.html" TargetMode="External"/><Relationship Id="rId2" Type="http://schemas.openxmlformats.org/officeDocument/2006/relationships/hyperlink" Target="http://rare-technologies.com/word2vec-tutoria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nX1g_wPSYOI"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nX1g_wPSYOI"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nX1g_wPSYOI"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nX1g_wPSYOI"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nX1g_wPSYOI"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5D1F-6E97-443A-B8BA-DBEBCB922EFA}"/>
              </a:ext>
            </a:extLst>
          </p:cNvPr>
          <p:cNvSpPr>
            <a:spLocks noGrp="1"/>
          </p:cNvSpPr>
          <p:nvPr>
            <p:ph type="ctrTitle"/>
          </p:nvPr>
        </p:nvSpPr>
        <p:spPr>
          <a:xfrm>
            <a:off x="1524000" y="1122363"/>
            <a:ext cx="9144000" cy="1655762"/>
          </a:xfrm>
        </p:spPr>
        <p:txBody>
          <a:bodyPr>
            <a:normAutofit/>
          </a:bodyPr>
          <a:lstStyle/>
          <a:p>
            <a:r>
              <a:rPr lang="en-US" sz="8000" b="1" dirty="0"/>
              <a:t>Quora Question Pairs</a:t>
            </a:r>
            <a:endParaRPr lang="en-IN" sz="8000" b="1" dirty="0"/>
          </a:p>
        </p:txBody>
      </p:sp>
      <p:sp>
        <p:nvSpPr>
          <p:cNvPr id="3" name="Subtitle 2">
            <a:extLst>
              <a:ext uri="{FF2B5EF4-FFF2-40B4-BE49-F238E27FC236}">
                <a16:creationId xmlns:a16="http://schemas.microsoft.com/office/drawing/2014/main" id="{805E82FD-7200-4AA8-8B55-37C88DB7BAF9}"/>
              </a:ext>
            </a:extLst>
          </p:cNvPr>
          <p:cNvSpPr>
            <a:spLocks noGrp="1"/>
          </p:cNvSpPr>
          <p:nvPr>
            <p:ph type="subTitle" idx="1"/>
          </p:nvPr>
        </p:nvSpPr>
        <p:spPr>
          <a:xfrm>
            <a:off x="5769204" y="3676454"/>
            <a:ext cx="5841476" cy="2526383"/>
          </a:xfrm>
        </p:spPr>
        <p:txBody>
          <a:bodyPr>
            <a:normAutofit/>
          </a:bodyPr>
          <a:lstStyle/>
          <a:p>
            <a:pPr algn="l"/>
            <a:r>
              <a:rPr lang="en-IN" sz="2600" dirty="0"/>
              <a:t>COMPUTER SCIENCE AND ENGINEERING</a:t>
            </a:r>
          </a:p>
          <a:p>
            <a:pPr algn="l"/>
            <a:r>
              <a:rPr lang="en-IN" sz="2600" dirty="0"/>
              <a:t>SUDIPTA HALDER</a:t>
            </a:r>
          </a:p>
          <a:p>
            <a:pPr algn="l"/>
            <a:r>
              <a:rPr lang="en-IN" sz="2600" dirty="0"/>
              <a:t>UNIV ROLL NO – 10400116059</a:t>
            </a:r>
          </a:p>
          <a:p>
            <a:pPr algn="l"/>
            <a:r>
              <a:rPr lang="en-IN" sz="2600" dirty="0"/>
              <a:t>SMITA BANDYOPADHYAY</a:t>
            </a:r>
          </a:p>
          <a:p>
            <a:pPr algn="l"/>
            <a:r>
              <a:rPr lang="en-IN" sz="2600" dirty="0"/>
              <a:t>UNIV ROLL NO - 10400116078</a:t>
            </a:r>
          </a:p>
          <a:p>
            <a:pPr algn="l"/>
            <a:endParaRPr lang="en-IN" sz="2600" dirty="0"/>
          </a:p>
          <a:p>
            <a:pPr algn="r"/>
            <a:endParaRPr lang="en-IN" dirty="0"/>
          </a:p>
        </p:txBody>
      </p:sp>
    </p:spTree>
    <p:extLst>
      <p:ext uri="{BB962C8B-B14F-4D97-AF65-F5344CB8AC3E}">
        <p14:creationId xmlns:p14="http://schemas.microsoft.com/office/powerpoint/2010/main" val="2918641001"/>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AD82B5-ED03-4467-A74C-2210538C0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57" y="1053559"/>
            <a:ext cx="7837686" cy="47508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57132225"/>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E54104-01E5-4379-89E5-E494AB018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67" y="282004"/>
            <a:ext cx="11227324" cy="6363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10751505"/>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1C6D-C3F4-45EA-88CE-13ED864E0083}"/>
              </a:ext>
            </a:extLst>
          </p:cNvPr>
          <p:cNvSpPr>
            <a:spLocks noGrp="1"/>
          </p:cNvSpPr>
          <p:nvPr>
            <p:ph type="title"/>
          </p:nvPr>
        </p:nvSpPr>
        <p:spPr/>
        <p:txBody>
          <a:bodyPr>
            <a:normAutofit fontScale="90000"/>
          </a:bodyPr>
          <a:lstStyle/>
          <a:p>
            <a:br>
              <a:rPr lang="en-US" b="1" dirty="0"/>
            </a:br>
            <a:r>
              <a:rPr lang="en-US" sz="5300" b="1" dirty="0"/>
              <a:t>Basic Feature Extraction (before cleaning) </a:t>
            </a:r>
            <a:br>
              <a:rPr lang="en-US" sz="5300" b="1" dirty="0"/>
            </a:br>
            <a:endParaRPr lang="en-IN" sz="5300" b="1" dirty="0"/>
          </a:p>
        </p:txBody>
      </p:sp>
      <p:sp>
        <p:nvSpPr>
          <p:cNvPr id="3" name="Content Placeholder 2">
            <a:extLst>
              <a:ext uri="{FF2B5EF4-FFF2-40B4-BE49-F238E27FC236}">
                <a16:creationId xmlns:a16="http://schemas.microsoft.com/office/drawing/2014/main" id="{A4B73B96-2697-423A-8D65-35A3D4370C50}"/>
              </a:ext>
            </a:extLst>
          </p:cNvPr>
          <p:cNvSpPr>
            <a:spLocks noGrp="1"/>
          </p:cNvSpPr>
          <p:nvPr>
            <p:ph idx="1"/>
          </p:nvPr>
        </p:nvSpPr>
        <p:spPr/>
        <p:txBody>
          <a:bodyPr>
            <a:normAutofit fontScale="77500" lnSpcReduction="20000"/>
          </a:bodyPr>
          <a:lstStyle/>
          <a:p>
            <a:r>
              <a:rPr lang="en-US" b="1" dirty="0"/>
              <a:t>frequency_qid1</a:t>
            </a:r>
            <a:r>
              <a:rPr lang="en-US" dirty="0"/>
              <a:t> = Frequency of qid1's</a:t>
            </a:r>
          </a:p>
          <a:p>
            <a:r>
              <a:rPr lang="en-US" b="1" dirty="0"/>
              <a:t>frequency_qid2</a:t>
            </a:r>
            <a:r>
              <a:rPr lang="en-US" dirty="0"/>
              <a:t> = Frequency of qid2's</a:t>
            </a:r>
          </a:p>
          <a:p>
            <a:r>
              <a:rPr lang="en-US" b="1" dirty="0"/>
              <a:t>q1length</a:t>
            </a:r>
            <a:r>
              <a:rPr lang="en-US" dirty="0"/>
              <a:t> = Length of q1</a:t>
            </a:r>
          </a:p>
          <a:p>
            <a:r>
              <a:rPr lang="en-US" b="1" dirty="0"/>
              <a:t>q2length</a:t>
            </a:r>
            <a:r>
              <a:rPr lang="en-US" dirty="0"/>
              <a:t> = Length of q2</a:t>
            </a:r>
          </a:p>
          <a:p>
            <a:r>
              <a:rPr lang="en-US" b="1" dirty="0"/>
              <a:t>q1_n_words</a:t>
            </a:r>
            <a:r>
              <a:rPr lang="en-US" dirty="0"/>
              <a:t> = Number of words in Question 1</a:t>
            </a:r>
          </a:p>
          <a:p>
            <a:r>
              <a:rPr lang="en-US" b="1" dirty="0"/>
              <a:t>q2_n_words</a:t>
            </a:r>
            <a:r>
              <a:rPr lang="en-US" dirty="0"/>
              <a:t> = Number of words in Question 2</a:t>
            </a:r>
          </a:p>
          <a:p>
            <a:r>
              <a:rPr lang="en-US" b="1" dirty="0" err="1"/>
              <a:t>word_Common</a:t>
            </a:r>
            <a:r>
              <a:rPr lang="en-US" dirty="0"/>
              <a:t> = (Number of common unique words in Question 1 and Question 2)</a:t>
            </a:r>
          </a:p>
          <a:p>
            <a:r>
              <a:rPr lang="en-US" b="1" dirty="0" err="1"/>
              <a:t>word_Total</a:t>
            </a:r>
            <a:r>
              <a:rPr lang="en-US" dirty="0"/>
              <a:t> =(Total num of words in Question 1 + Total num of words in Question 2)</a:t>
            </a:r>
          </a:p>
          <a:p>
            <a:r>
              <a:rPr lang="en-US" b="1" dirty="0" err="1"/>
              <a:t>word_share</a:t>
            </a:r>
            <a:r>
              <a:rPr lang="en-US" dirty="0"/>
              <a:t> = (</a:t>
            </a:r>
            <a:r>
              <a:rPr lang="en-US" dirty="0" err="1"/>
              <a:t>word_common</a:t>
            </a:r>
            <a:r>
              <a:rPr lang="en-US" dirty="0"/>
              <a:t>)/(</a:t>
            </a:r>
            <a:r>
              <a:rPr lang="en-US" dirty="0" err="1"/>
              <a:t>word_Total</a:t>
            </a:r>
            <a:r>
              <a:rPr lang="en-US" dirty="0"/>
              <a:t>)</a:t>
            </a:r>
          </a:p>
          <a:p>
            <a:r>
              <a:rPr lang="en-US" b="1" dirty="0"/>
              <a:t>frequency_q1+frequency_q2</a:t>
            </a:r>
            <a:r>
              <a:rPr lang="en-US" dirty="0"/>
              <a:t> = sum total of frequency of qid1 and qid2</a:t>
            </a:r>
          </a:p>
          <a:p>
            <a:r>
              <a:rPr lang="en-US" b="1" dirty="0"/>
              <a:t>frequency_q1-frequency_q2</a:t>
            </a:r>
            <a:r>
              <a:rPr lang="en-US" dirty="0"/>
              <a:t> = absolute difference of frequency of qid1 and qid2</a:t>
            </a:r>
          </a:p>
        </p:txBody>
      </p:sp>
    </p:spTree>
    <p:extLst>
      <p:ext uri="{BB962C8B-B14F-4D97-AF65-F5344CB8AC3E}">
        <p14:creationId xmlns:p14="http://schemas.microsoft.com/office/powerpoint/2010/main" val="2973221143"/>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31F3C6C-A20E-4BD5-ADCB-56AFD01AE09E}"/>
              </a:ext>
            </a:extLst>
          </p:cNvPr>
          <p:cNvSpPr txBox="1"/>
          <p:nvPr/>
        </p:nvSpPr>
        <p:spPr>
          <a:xfrm>
            <a:off x="1231770" y="4611231"/>
            <a:ext cx="9954704"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distributions for normalized </a:t>
            </a:r>
            <a:r>
              <a:rPr lang="en-US" sz="2000" b="1" dirty="0" err="1"/>
              <a:t>word_share</a:t>
            </a:r>
            <a:r>
              <a:rPr lang="en-US" sz="2000" b="1" dirty="0"/>
              <a:t> </a:t>
            </a:r>
            <a:r>
              <a:rPr lang="en-US" sz="2000" dirty="0"/>
              <a:t>have some overlap on the far right-hand side, i.e., there are quite a lot of questions with high word similarity</a:t>
            </a:r>
          </a:p>
          <a:p>
            <a:pPr marL="285750" indent="-285750">
              <a:buFont typeface="Arial" panose="020B0604020202020204" pitchFamily="34" charset="0"/>
              <a:buChar char="•"/>
            </a:pPr>
            <a:r>
              <a:rPr lang="en-US" sz="2000" dirty="0"/>
              <a:t>The average word share and Common no. of words of qid1 and qid2 is more when they are duplicate(Similar)</a:t>
            </a:r>
          </a:p>
          <a:p>
            <a:pPr marL="285750" indent="-285750">
              <a:buFont typeface="Arial" panose="020B0604020202020204" pitchFamily="34" charset="0"/>
              <a:buChar char="•"/>
            </a:pPr>
            <a:r>
              <a:rPr lang="en-US" sz="2000" dirty="0"/>
              <a:t>In case of violin plots, the 25th percentile of </a:t>
            </a:r>
            <a:r>
              <a:rPr lang="en-US" sz="2000" dirty="0" err="1"/>
              <a:t>is_duplicate</a:t>
            </a:r>
            <a:r>
              <a:rPr lang="en-US" sz="2000" dirty="0"/>
              <a:t>=1 just starts somewhat above from the 50th percentile of </a:t>
            </a:r>
            <a:r>
              <a:rPr lang="en-US" sz="2000" dirty="0" err="1"/>
              <a:t>is_duplicate</a:t>
            </a:r>
            <a:r>
              <a:rPr lang="en-US" sz="2000" dirty="0"/>
              <a:t>=0. So, they are not fully separable but partially separable with the feature '</a:t>
            </a:r>
            <a:r>
              <a:rPr lang="en-US" sz="2000" dirty="0" err="1"/>
              <a:t>word_share</a:t>
            </a:r>
            <a:r>
              <a:rPr lang="en-US" sz="2000" dirty="0"/>
              <a:t>' alone</a:t>
            </a:r>
            <a:endParaRPr lang="en-IN" sz="2000" dirty="0"/>
          </a:p>
        </p:txBody>
      </p:sp>
      <p:pic>
        <p:nvPicPr>
          <p:cNvPr id="5" name="Content Placeholder 4">
            <a:extLst>
              <a:ext uri="{FF2B5EF4-FFF2-40B4-BE49-F238E27FC236}">
                <a16:creationId xmlns:a16="http://schemas.microsoft.com/office/drawing/2014/main" id="{5CB5436F-73E9-46B1-8E03-8AE0DDDABB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9118" y="103695"/>
            <a:ext cx="8729220" cy="44965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3132845"/>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721F6A2-F125-44D3-92BE-DB1967AE16E9}"/>
              </a:ext>
            </a:extLst>
          </p:cNvPr>
          <p:cNvSpPr txBox="1"/>
          <p:nvPr/>
        </p:nvSpPr>
        <p:spPr>
          <a:xfrm>
            <a:off x="1300898" y="5571241"/>
            <a:ext cx="10020693" cy="1015663"/>
          </a:xfrm>
          <a:prstGeom prst="rect">
            <a:avLst/>
          </a:prstGeom>
          <a:noFill/>
        </p:spPr>
        <p:txBody>
          <a:bodyPr wrap="square" rtlCol="0">
            <a:spAutoFit/>
          </a:bodyPr>
          <a:lstStyle/>
          <a:p>
            <a:r>
              <a:rPr lang="en-US" sz="2000" dirty="0"/>
              <a:t>The distributions of the </a:t>
            </a:r>
            <a:r>
              <a:rPr lang="en-US" sz="2000" dirty="0" err="1"/>
              <a:t>word_Common</a:t>
            </a:r>
            <a:r>
              <a:rPr lang="en-US" sz="2000" dirty="0"/>
              <a:t> feature in similar and non-similar questions are highly overlapping. Hence it is almost impossible to distinguish b/w duplicate and </a:t>
            </a:r>
            <a:r>
              <a:rPr lang="en-US" sz="2000" dirty="0" err="1"/>
              <a:t>non_duplicate</a:t>
            </a:r>
            <a:r>
              <a:rPr lang="en-US" sz="2000" dirty="0"/>
              <a:t> with the feature '</a:t>
            </a:r>
            <a:r>
              <a:rPr lang="en-US" sz="2000" dirty="0" err="1"/>
              <a:t>word_common</a:t>
            </a:r>
            <a:r>
              <a:rPr lang="en-US" sz="2000" dirty="0"/>
              <a:t>' alone.</a:t>
            </a:r>
            <a:endParaRPr lang="en-IN" sz="2000" dirty="0"/>
          </a:p>
        </p:txBody>
      </p:sp>
      <p:pic>
        <p:nvPicPr>
          <p:cNvPr id="3" name="Picture 2">
            <a:extLst>
              <a:ext uri="{FF2B5EF4-FFF2-40B4-BE49-F238E27FC236}">
                <a16:creationId xmlns:a16="http://schemas.microsoft.com/office/drawing/2014/main" id="{2DAC2FAB-BB01-407A-ABFF-AD43EFE20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342" y="271096"/>
            <a:ext cx="8409316" cy="5036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39328367"/>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E581-2F05-423F-BE71-18AC1B69651B}"/>
              </a:ext>
            </a:extLst>
          </p:cNvPr>
          <p:cNvSpPr>
            <a:spLocks noGrp="1"/>
          </p:cNvSpPr>
          <p:nvPr>
            <p:ph type="title"/>
          </p:nvPr>
        </p:nvSpPr>
        <p:spPr/>
        <p:txBody>
          <a:bodyPr>
            <a:normAutofit fontScale="90000"/>
          </a:bodyPr>
          <a:lstStyle/>
          <a:p>
            <a:br>
              <a:rPr lang="en-IN" b="1" dirty="0"/>
            </a:br>
            <a:r>
              <a:rPr lang="en-IN" sz="6000" b="1" dirty="0"/>
              <a:t>Pre-processing of Text</a:t>
            </a:r>
            <a:br>
              <a:rPr lang="en-IN" b="1" dirty="0"/>
            </a:br>
            <a:endParaRPr lang="en-IN" dirty="0"/>
          </a:p>
        </p:txBody>
      </p:sp>
      <p:sp>
        <p:nvSpPr>
          <p:cNvPr id="3" name="Content Placeholder 2">
            <a:extLst>
              <a:ext uri="{FF2B5EF4-FFF2-40B4-BE49-F238E27FC236}">
                <a16:creationId xmlns:a16="http://schemas.microsoft.com/office/drawing/2014/main" id="{5E400865-D2DB-46CB-B353-30E0E876C9ED}"/>
              </a:ext>
            </a:extLst>
          </p:cNvPr>
          <p:cNvSpPr>
            <a:spLocks noGrp="1"/>
          </p:cNvSpPr>
          <p:nvPr>
            <p:ph idx="1"/>
          </p:nvPr>
        </p:nvSpPr>
        <p:spPr>
          <a:xfrm>
            <a:off x="838200" y="1885361"/>
            <a:ext cx="10515600" cy="4291602"/>
          </a:xfrm>
        </p:spPr>
        <p:txBody>
          <a:bodyPr/>
          <a:lstStyle/>
          <a:p>
            <a:r>
              <a:rPr lang="en-US" dirty="0"/>
              <a:t>Removing html tags</a:t>
            </a:r>
          </a:p>
          <a:p>
            <a:r>
              <a:rPr lang="en-US" dirty="0"/>
              <a:t>Removing Punctuations</a:t>
            </a:r>
          </a:p>
          <a:p>
            <a:r>
              <a:rPr lang="en-US" dirty="0"/>
              <a:t>Performing stemming</a:t>
            </a:r>
          </a:p>
          <a:p>
            <a:r>
              <a:rPr lang="en-US" dirty="0"/>
              <a:t>Removing </a:t>
            </a:r>
            <a:r>
              <a:rPr lang="en-US" dirty="0" err="1"/>
              <a:t>Stopwords</a:t>
            </a:r>
            <a:endParaRPr lang="en-US" dirty="0"/>
          </a:p>
          <a:p>
            <a:r>
              <a:rPr lang="en-US" dirty="0"/>
              <a:t>Expanding contractions etc.</a:t>
            </a:r>
          </a:p>
          <a:p>
            <a:endParaRPr lang="en-IN" dirty="0"/>
          </a:p>
        </p:txBody>
      </p:sp>
    </p:spTree>
    <p:extLst>
      <p:ext uri="{BB962C8B-B14F-4D97-AF65-F5344CB8AC3E}">
        <p14:creationId xmlns:p14="http://schemas.microsoft.com/office/powerpoint/2010/main" val="933123028"/>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2DA2-9724-42A0-B28F-05D895B3E008}"/>
              </a:ext>
            </a:extLst>
          </p:cNvPr>
          <p:cNvSpPr>
            <a:spLocks noGrp="1"/>
          </p:cNvSpPr>
          <p:nvPr>
            <p:ph type="title"/>
          </p:nvPr>
        </p:nvSpPr>
        <p:spPr>
          <a:xfrm>
            <a:off x="838200" y="358219"/>
            <a:ext cx="10515600" cy="1332469"/>
          </a:xfrm>
        </p:spPr>
        <p:txBody>
          <a:bodyPr>
            <a:normAutofit fontScale="90000"/>
          </a:bodyPr>
          <a:lstStyle/>
          <a:p>
            <a:br>
              <a:rPr lang="en-IN" b="1" dirty="0"/>
            </a:br>
            <a:r>
              <a:rPr lang="en-IN" sz="6000" b="1" dirty="0"/>
              <a:t>Advanced Feature Extraction</a:t>
            </a:r>
            <a:br>
              <a:rPr lang="en-IN" sz="6000" b="1" dirty="0"/>
            </a:br>
            <a:r>
              <a:rPr lang="en-IN" sz="6000" b="1" dirty="0"/>
              <a:t>1. NLP Features</a:t>
            </a:r>
            <a:br>
              <a:rPr lang="en-IN" sz="6000" b="1" dirty="0"/>
            </a:br>
            <a:endParaRPr lang="en-IN" sz="6000" dirty="0"/>
          </a:p>
        </p:txBody>
      </p:sp>
      <p:sp>
        <p:nvSpPr>
          <p:cNvPr id="3" name="Content Placeholder 2">
            <a:extLst>
              <a:ext uri="{FF2B5EF4-FFF2-40B4-BE49-F238E27FC236}">
                <a16:creationId xmlns:a16="http://schemas.microsoft.com/office/drawing/2014/main" id="{2EBBA12E-A038-488B-9DDE-AC4A9A771E66}"/>
              </a:ext>
            </a:extLst>
          </p:cNvPr>
          <p:cNvSpPr>
            <a:spLocks noGrp="1"/>
          </p:cNvSpPr>
          <p:nvPr>
            <p:ph idx="1"/>
          </p:nvPr>
        </p:nvSpPr>
        <p:spPr>
          <a:xfrm>
            <a:off x="838200" y="1825625"/>
            <a:ext cx="10515600" cy="4914540"/>
          </a:xfrm>
        </p:spPr>
        <p:txBody>
          <a:bodyPr>
            <a:normAutofit fontScale="77500" lnSpcReduction="20000"/>
          </a:bodyPr>
          <a:lstStyle/>
          <a:p>
            <a:r>
              <a:rPr lang="en-US" sz="3100" b="1" dirty="0"/>
              <a:t>Token</a:t>
            </a:r>
            <a:r>
              <a:rPr lang="en-US" sz="3100" dirty="0"/>
              <a:t>: Token is obtained by splitting sentence based on a space</a:t>
            </a:r>
          </a:p>
          <a:p>
            <a:r>
              <a:rPr lang="en-US" sz="3100" b="1" dirty="0" err="1"/>
              <a:t>Stop_Word</a:t>
            </a:r>
            <a:r>
              <a:rPr lang="en-US" sz="3100" dirty="0"/>
              <a:t> : stop words as per NLTK.</a:t>
            </a:r>
          </a:p>
          <a:p>
            <a:r>
              <a:rPr lang="en-US" sz="3100" b="1" dirty="0"/>
              <a:t>Word</a:t>
            </a:r>
            <a:r>
              <a:rPr lang="en-US" sz="3100" dirty="0"/>
              <a:t> : A token that is not a </a:t>
            </a:r>
            <a:r>
              <a:rPr lang="en-US" sz="3100" dirty="0" err="1"/>
              <a:t>stop_word</a:t>
            </a:r>
            <a:endParaRPr lang="en-US" sz="3100" dirty="0"/>
          </a:p>
          <a:p>
            <a:pPr marL="0" indent="0">
              <a:buNone/>
            </a:pPr>
            <a:endParaRPr lang="en-US" dirty="0"/>
          </a:p>
          <a:p>
            <a:r>
              <a:rPr lang="en-US" sz="3300" dirty="0" err="1"/>
              <a:t>cwc_min</a:t>
            </a:r>
            <a:r>
              <a:rPr lang="en-US" sz="3300" dirty="0"/>
              <a:t> = </a:t>
            </a:r>
            <a:r>
              <a:rPr lang="en-US" sz="3300" dirty="0" err="1"/>
              <a:t>common_word_count</a:t>
            </a:r>
            <a:r>
              <a:rPr lang="en-US" sz="3300" dirty="0"/>
              <a:t> / (min(</a:t>
            </a:r>
            <a:r>
              <a:rPr lang="en-US" sz="3300" dirty="0" err="1"/>
              <a:t>len</a:t>
            </a:r>
            <a:r>
              <a:rPr lang="en-US" sz="3300" dirty="0"/>
              <a:t>(q1_words), </a:t>
            </a:r>
            <a:r>
              <a:rPr lang="en-US" sz="3300" dirty="0" err="1"/>
              <a:t>len</a:t>
            </a:r>
            <a:r>
              <a:rPr lang="en-US" sz="3300" dirty="0"/>
              <a:t>(q2_words))</a:t>
            </a:r>
          </a:p>
          <a:p>
            <a:r>
              <a:rPr lang="en-US" sz="3300" dirty="0" err="1"/>
              <a:t>cwc_max</a:t>
            </a:r>
            <a:r>
              <a:rPr lang="en-US" sz="3300" dirty="0"/>
              <a:t> = </a:t>
            </a:r>
            <a:r>
              <a:rPr lang="en-US" sz="3300" dirty="0" err="1"/>
              <a:t>common_word_count</a:t>
            </a:r>
            <a:r>
              <a:rPr lang="en-US" sz="3300" dirty="0"/>
              <a:t> / (max(</a:t>
            </a:r>
            <a:r>
              <a:rPr lang="en-US" sz="3300" dirty="0" err="1"/>
              <a:t>len</a:t>
            </a:r>
            <a:r>
              <a:rPr lang="en-US" sz="3300" dirty="0"/>
              <a:t>(q1_words), </a:t>
            </a:r>
            <a:r>
              <a:rPr lang="en-US" sz="3300" dirty="0" err="1"/>
              <a:t>len</a:t>
            </a:r>
            <a:r>
              <a:rPr lang="en-US" sz="3300" dirty="0"/>
              <a:t>(q2_words))</a:t>
            </a:r>
          </a:p>
          <a:p>
            <a:r>
              <a:rPr lang="en-IN" sz="3300" dirty="0" err="1"/>
              <a:t>csc_min</a:t>
            </a:r>
            <a:r>
              <a:rPr lang="en-IN" sz="3300" dirty="0"/>
              <a:t> = </a:t>
            </a:r>
            <a:r>
              <a:rPr lang="en-US" sz="3300" dirty="0" err="1"/>
              <a:t>common_stop_count</a:t>
            </a:r>
            <a:r>
              <a:rPr lang="en-US" sz="3300" dirty="0"/>
              <a:t> / (min(</a:t>
            </a:r>
            <a:r>
              <a:rPr lang="en-US" sz="3300" dirty="0" err="1"/>
              <a:t>len</a:t>
            </a:r>
            <a:r>
              <a:rPr lang="en-US" sz="3300" dirty="0"/>
              <a:t>(q1_stops), </a:t>
            </a:r>
            <a:r>
              <a:rPr lang="en-US" sz="3300" dirty="0" err="1"/>
              <a:t>len</a:t>
            </a:r>
            <a:r>
              <a:rPr lang="en-US" sz="3300" dirty="0"/>
              <a:t>(q2_stops))</a:t>
            </a:r>
            <a:endParaRPr lang="en-IN" sz="3300" dirty="0"/>
          </a:p>
          <a:p>
            <a:r>
              <a:rPr lang="en-IN" sz="3300" dirty="0" err="1"/>
              <a:t>csc_max</a:t>
            </a:r>
            <a:r>
              <a:rPr lang="en-IN" sz="3300" dirty="0"/>
              <a:t> = </a:t>
            </a:r>
            <a:r>
              <a:rPr lang="en-US" sz="3300" dirty="0" err="1"/>
              <a:t>common_stop_count</a:t>
            </a:r>
            <a:r>
              <a:rPr lang="en-US" sz="3300" dirty="0"/>
              <a:t> / (max(</a:t>
            </a:r>
            <a:r>
              <a:rPr lang="en-US" sz="3300" dirty="0" err="1"/>
              <a:t>len</a:t>
            </a:r>
            <a:r>
              <a:rPr lang="en-US" sz="3300" dirty="0"/>
              <a:t>(q1_stops), </a:t>
            </a:r>
            <a:r>
              <a:rPr lang="en-US" sz="3300" dirty="0" err="1"/>
              <a:t>len</a:t>
            </a:r>
            <a:r>
              <a:rPr lang="en-US" sz="3300" dirty="0"/>
              <a:t>(q2_stops))</a:t>
            </a:r>
            <a:endParaRPr lang="en-IN" sz="3300" dirty="0"/>
          </a:p>
          <a:p>
            <a:r>
              <a:rPr lang="en-IN" sz="3300" dirty="0" err="1"/>
              <a:t>ctc_min</a:t>
            </a:r>
            <a:r>
              <a:rPr lang="en-IN" sz="3300" dirty="0"/>
              <a:t> = </a:t>
            </a:r>
            <a:r>
              <a:rPr lang="en-IN" sz="3300" dirty="0" err="1"/>
              <a:t>common_token_count</a:t>
            </a:r>
            <a:r>
              <a:rPr lang="en-IN" sz="3300" dirty="0"/>
              <a:t> / (min(</a:t>
            </a:r>
            <a:r>
              <a:rPr lang="en-IN" sz="3300" dirty="0" err="1"/>
              <a:t>len</a:t>
            </a:r>
            <a:r>
              <a:rPr lang="en-IN" sz="3300" dirty="0"/>
              <a:t>(q1_tokens), </a:t>
            </a:r>
            <a:r>
              <a:rPr lang="en-IN" sz="3300" dirty="0" err="1"/>
              <a:t>len</a:t>
            </a:r>
            <a:r>
              <a:rPr lang="en-IN" sz="3300" dirty="0"/>
              <a:t>(q2_tokens))</a:t>
            </a:r>
          </a:p>
          <a:p>
            <a:r>
              <a:rPr lang="en-IN" sz="3300" dirty="0" err="1"/>
              <a:t>ctc_max</a:t>
            </a:r>
            <a:r>
              <a:rPr lang="en-IN" sz="3300" dirty="0"/>
              <a:t> = </a:t>
            </a:r>
            <a:r>
              <a:rPr lang="en-US" sz="3300" dirty="0" err="1"/>
              <a:t>common_token_count</a:t>
            </a:r>
            <a:r>
              <a:rPr lang="en-US" sz="3300" dirty="0"/>
              <a:t> / (max(</a:t>
            </a:r>
            <a:r>
              <a:rPr lang="en-US" sz="3300" dirty="0" err="1"/>
              <a:t>len</a:t>
            </a:r>
            <a:r>
              <a:rPr lang="en-US" sz="3300" dirty="0"/>
              <a:t>(q1_tokens), </a:t>
            </a:r>
            <a:r>
              <a:rPr lang="en-US" sz="3300" dirty="0" err="1"/>
              <a:t>len</a:t>
            </a:r>
            <a:r>
              <a:rPr lang="en-US" sz="3300" dirty="0"/>
              <a:t>(q2_tokens))</a:t>
            </a:r>
            <a:endParaRPr lang="en-IN" sz="3300" dirty="0"/>
          </a:p>
          <a:p>
            <a:r>
              <a:rPr lang="en-IN" sz="3300" dirty="0" err="1"/>
              <a:t>Last_word_equivalent</a:t>
            </a:r>
            <a:r>
              <a:rPr lang="en-IN" sz="3300" dirty="0"/>
              <a:t> </a:t>
            </a:r>
          </a:p>
          <a:p>
            <a:r>
              <a:rPr lang="en-IN" sz="3300" dirty="0" err="1"/>
              <a:t>first_word_equivalent</a:t>
            </a:r>
            <a:endParaRPr lang="en-IN" sz="3300" dirty="0"/>
          </a:p>
        </p:txBody>
      </p:sp>
    </p:spTree>
    <p:extLst>
      <p:ext uri="{BB962C8B-B14F-4D97-AF65-F5344CB8AC3E}">
        <p14:creationId xmlns:p14="http://schemas.microsoft.com/office/powerpoint/2010/main" val="746245803"/>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6C498-6508-47C6-AAB2-94DFC132F114}"/>
              </a:ext>
            </a:extLst>
          </p:cNvPr>
          <p:cNvSpPr>
            <a:spLocks noGrp="1"/>
          </p:cNvSpPr>
          <p:nvPr>
            <p:ph type="title"/>
          </p:nvPr>
        </p:nvSpPr>
        <p:spPr/>
        <p:txBody>
          <a:bodyPr>
            <a:normAutofit/>
          </a:bodyPr>
          <a:lstStyle/>
          <a:p>
            <a:r>
              <a:rPr lang="en-US" sz="5400" dirty="0"/>
              <a:t>2. Fuzzy Features</a:t>
            </a:r>
            <a:endParaRPr lang="en-IN" sz="5400" dirty="0"/>
          </a:p>
        </p:txBody>
      </p:sp>
      <p:sp>
        <p:nvSpPr>
          <p:cNvPr id="3" name="Content Placeholder 2">
            <a:extLst>
              <a:ext uri="{FF2B5EF4-FFF2-40B4-BE49-F238E27FC236}">
                <a16:creationId xmlns:a16="http://schemas.microsoft.com/office/drawing/2014/main" id="{7F7ED9CC-B6B5-4746-AD3C-8DB0C598EEFF}"/>
              </a:ext>
            </a:extLst>
          </p:cNvPr>
          <p:cNvSpPr>
            <a:spLocks noGrp="1"/>
          </p:cNvSpPr>
          <p:nvPr>
            <p:ph idx="1"/>
          </p:nvPr>
        </p:nvSpPr>
        <p:spPr/>
        <p:txBody>
          <a:bodyPr>
            <a:normAutofit lnSpcReduction="10000"/>
          </a:bodyPr>
          <a:lstStyle/>
          <a:p>
            <a:r>
              <a:rPr lang="en-US" sz="3200" dirty="0" err="1"/>
              <a:t>Fuzz_ratio</a:t>
            </a:r>
            <a:endParaRPr lang="en-US" sz="3200" dirty="0"/>
          </a:p>
          <a:p>
            <a:r>
              <a:rPr lang="en-US" sz="3200" dirty="0" err="1"/>
              <a:t>Fuzz_partial_ratio</a:t>
            </a:r>
            <a:endParaRPr lang="en-US" sz="3200" dirty="0"/>
          </a:p>
          <a:p>
            <a:r>
              <a:rPr lang="en-US" sz="3200" dirty="0" err="1"/>
              <a:t>Token_sort_ratio</a:t>
            </a:r>
            <a:endParaRPr lang="en-US" sz="3200" dirty="0"/>
          </a:p>
          <a:p>
            <a:r>
              <a:rPr lang="en-US" sz="3200" dirty="0" err="1"/>
              <a:t>Token_set_ratio</a:t>
            </a:r>
            <a:endParaRPr lang="en-US" sz="3200" dirty="0"/>
          </a:p>
          <a:p>
            <a:r>
              <a:rPr lang="en-US" sz="3200" dirty="0" err="1"/>
              <a:t>Longest_substring_ratio</a:t>
            </a:r>
            <a:endParaRPr lang="en-US" sz="3200" dirty="0"/>
          </a:p>
          <a:p>
            <a:pPr marL="0" indent="0">
              <a:buNone/>
            </a:pPr>
            <a:endParaRPr lang="en-US" dirty="0"/>
          </a:p>
          <a:p>
            <a:pPr marL="0" indent="0">
              <a:buNone/>
            </a:pPr>
            <a:endParaRPr lang="en-IN" dirty="0"/>
          </a:p>
          <a:p>
            <a:pPr marL="0" indent="0" algn="r">
              <a:buNone/>
            </a:pPr>
            <a:endParaRPr lang="en-IN" sz="2400" dirty="0">
              <a:solidFill>
                <a:srgbClr val="FFC000"/>
              </a:solidFill>
              <a:hlinkClick r:id="rId2">
                <a:extLst>
                  <a:ext uri="{A12FA001-AC4F-418D-AE19-62706E023703}">
                    <ahyp:hlinkClr xmlns:ahyp="http://schemas.microsoft.com/office/drawing/2018/hyperlinkcolor" val="tx"/>
                  </a:ext>
                </a:extLst>
              </a:hlinkClick>
            </a:endParaRPr>
          </a:p>
          <a:p>
            <a:pPr marL="0" indent="0" algn="r">
              <a:buNone/>
            </a:pPr>
            <a:r>
              <a:rPr lang="en-IN" sz="2400" dirty="0">
                <a:solidFill>
                  <a:srgbClr val="FFC000"/>
                </a:solidFill>
                <a:hlinkClick r:id="rId2">
                  <a:extLst>
                    <a:ext uri="{A12FA001-AC4F-418D-AE19-62706E023703}">
                      <ahyp:hlinkClr xmlns:ahyp="http://schemas.microsoft.com/office/drawing/2018/hyperlinkcolor" val="tx"/>
                    </a:ext>
                  </a:extLst>
                </a:hlinkClick>
              </a:rPr>
              <a:t>https://github.com/seatgeek/fuzzywuzzy#usage</a:t>
            </a:r>
            <a:endParaRPr lang="en-IN" sz="2400" dirty="0">
              <a:solidFill>
                <a:srgbClr val="FFC000"/>
              </a:solidFill>
            </a:endParaRPr>
          </a:p>
          <a:p>
            <a:pPr marL="0" indent="0">
              <a:buNone/>
            </a:pPr>
            <a:endParaRPr lang="en-IN" dirty="0"/>
          </a:p>
        </p:txBody>
      </p:sp>
    </p:spTree>
    <p:extLst>
      <p:ext uri="{BB962C8B-B14F-4D97-AF65-F5344CB8AC3E}">
        <p14:creationId xmlns:p14="http://schemas.microsoft.com/office/powerpoint/2010/main" val="2265890592"/>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B2E20C-EFFF-436C-8A39-E4C80C4F861E}"/>
              </a:ext>
            </a:extLst>
          </p:cNvPr>
          <p:cNvPicPr>
            <a:picLocks noChangeAspect="1"/>
          </p:cNvPicPr>
          <p:nvPr/>
        </p:nvPicPr>
        <p:blipFill rotWithShape="1">
          <a:blip r:embed="rId2"/>
          <a:srcRect l="17010" r="19124"/>
          <a:stretch/>
        </p:blipFill>
        <p:spPr>
          <a:xfrm>
            <a:off x="1564849" y="0"/>
            <a:ext cx="9294829" cy="6858000"/>
          </a:xfrm>
          <a:prstGeom prst="rect">
            <a:avLst/>
          </a:prstGeom>
        </p:spPr>
      </p:pic>
    </p:spTree>
    <p:extLst>
      <p:ext uri="{BB962C8B-B14F-4D97-AF65-F5344CB8AC3E}">
        <p14:creationId xmlns:p14="http://schemas.microsoft.com/office/powerpoint/2010/main" val="1553072009"/>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7A06-B0D6-4006-851F-FC2E74C92A93}"/>
              </a:ext>
            </a:extLst>
          </p:cNvPr>
          <p:cNvSpPr>
            <a:spLocks noGrp="1"/>
          </p:cNvSpPr>
          <p:nvPr>
            <p:ph type="title"/>
          </p:nvPr>
        </p:nvSpPr>
        <p:spPr>
          <a:xfrm>
            <a:off x="904188" y="18255"/>
            <a:ext cx="10515600" cy="1325563"/>
          </a:xfrm>
        </p:spPr>
        <p:txBody>
          <a:bodyPr/>
          <a:lstStyle/>
          <a:p>
            <a:pPr algn="ctr"/>
            <a:r>
              <a:rPr lang="en-US" dirty="0"/>
              <a:t>Violin Plot and pdf between </a:t>
            </a:r>
            <a:r>
              <a:rPr lang="en-US" dirty="0" err="1"/>
              <a:t>fuzz_token_sort_ratio</a:t>
            </a:r>
            <a:r>
              <a:rPr lang="en-US" dirty="0"/>
              <a:t> and </a:t>
            </a:r>
            <a:r>
              <a:rPr lang="en-US" dirty="0" err="1"/>
              <a:t>is_duplicate</a:t>
            </a:r>
            <a:endParaRPr lang="en-IN" dirty="0"/>
          </a:p>
        </p:txBody>
      </p:sp>
      <p:pic>
        <p:nvPicPr>
          <p:cNvPr id="12" name="Content Placeholder 11">
            <a:extLst>
              <a:ext uri="{FF2B5EF4-FFF2-40B4-BE49-F238E27FC236}">
                <a16:creationId xmlns:a16="http://schemas.microsoft.com/office/drawing/2014/main" id="{70F753F8-F788-4A6E-97F2-129FB05084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1541" y="1343818"/>
            <a:ext cx="7305773" cy="4943860"/>
          </a:xfrm>
        </p:spPr>
      </p:pic>
      <p:sp>
        <p:nvSpPr>
          <p:cNvPr id="15" name="TextBox 14">
            <a:extLst>
              <a:ext uri="{FF2B5EF4-FFF2-40B4-BE49-F238E27FC236}">
                <a16:creationId xmlns:a16="http://schemas.microsoft.com/office/drawing/2014/main" id="{927F68D1-6FA1-4A73-868B-231C7D95DD4C}"/>
              </a:ext>
            </a:extLst>
          </p:cNvPr>
          <p:cNvSpPr txBox="1"/>
          <p:nvPr/>
        </p:nvSpPr>
        <p:spPr>
          <a:xfrm>
            <a:off x="1498863" y="6287678"/>
            <a:ext cx="9228840" cy="400110"/>
          </a:xfrm>
          <a:prstGeom prst="rect">
            <a:avLst/>
          </a:prstGeom>
          <a:noFill/>
        </p:spPr>
        <p:txBody>
          <a:bodyPr wrap="square" rtlCol="0">
            <a:spAutoFit/>
          </a:bodyPr>
          <a:lstStyle/>
          <a:p>
            <a:r>
              <a:rPr lang="en-US" sz="2000" dirty="0" err="1"/>
              <a:t>Fuzz_token_sort_ratio</a:t>
            </a:r>
            <a:r>
              <a:rPr lang="en-US" sz="2000" dirty="0"/>
              <a:t> alone is not sufficient to separate duplicates and non-duplicates</a:t>
            </a:r>
            <a:endParaRPr lang="en-IN" sz="2000" dirty="0"/>
          </a:p>
        </p:txBody>
      </p:sp>
    </p:spTree>
    <p:extLst>
      <p:ext uri="{BB962C8B-B14F-4D97-AF65-F5344CB8AC3E}">
        <p14:creationId xmlns:p14="http://schemas.microsoft.com/office/powerpoint/2010/main" val="2522206115"/>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D627-72D0-45F1-8BA5-2D604CB7114E}"/>
              </a:ext>
            </a:extLst>
          </p:cNvPr>
          <p:cNvSpPr>
            <a:spLocks noGrp="1"/>
          </p:cNvSpPr>
          <p:nvPr>
            <p:ph type="title"/>
          </p:nvPr>
        </p:nvSpPr>
        <p:spPr/>
        <p:txBody>
          <a:bodyPr>
            <a:normAutofit/>
          </a:bodyPr>
          <a:lstStyle/>
          <a:p>
            <a:r>
              <a:rPr lang="en-US" sz="5400" b="1" dirty="0"/>
              <a:t>Problem Description</a:t>
            </a:r>
            <a:endParaRPr lang="en-IN" sz="5400" b="1" dirty="0"/>
          </a:p>
        </p:txBody>
      </p:sp>
      <p:sp>
        <p:nvSpPr>
          <p:cNvPr id="3" name="Content Placeholder 2">
            <a:extLst>
              <a:ext uri="{FF2B5EF4-FFF2-40B4-BE49-F238E27FC236}">
                <a16:creationId xmlns:a16="http://schemas.microsoft.com/office/drawing/2014/main" id="{A9193FD9-13EE-4765-896D-CC16D038FC9C}"/>
              </a:ext>
            </a:extLst>
          </p:cNvPr>
          <p:cNvSpPr>
            <a:spLocks noGrp="1"/>
          </p:cNvSpPr>
          <p:nvPr>
            <p:ph idx="1"/>
          </p:nvPr>
        </p:nvSpPr>
        <p:spPr/>
        <p:txBody>
          <a:bodyPr/>
          <a:lstStyle/>
          <a:p>
            <a:r>
              <a:rPr lang="en-US" dirty="0"/>
              <a:t>100 million people visit Quora every month.</a:t>
            </a:r>
          </a:p>
          <a:p>
            <a:pPr marL="0" indent="0">
              <a:buNone/>
            </a:pPr>
            <a:endParaRPr lang="en-US" dirty="0"/>
          </a:p>
          <a:p>
            <a:r>
              <a:rPr lang="en-US" dirty="0"/>
              <a:t>People often post the same questions but frame them differently.</a:t>
            </a:r>
          </a:p>
          <a:p>
            <a:pPr marL="0" indent="0">
              <a:buNone/>
            </a:pPr>
            <a:endParaRPr lang="en-US" dirty="0"/>
          </a:p>
          <a:p>
            <a:r>
              <a:rPr lang="en-US" dirty="0"/>
              <a:t>We want to make content discovery easier, for better search &amp; relevance, recommendations, autocomplete etc.</a:t>
            </a:r>
          </a:p>
          <a:p>
            <a:pPr marL="0" indent="0">
              <a:buNone/>
            </a:pPr>
            <a:endParaRPr lang="en-US" dirty="0"/>
          </a:p>
          <a:p>
            <a:r>
              <a:rPr lang="en-US" dirty="0"/>
              <a:t>The goal is to discover whether two questions have the same intent!</a:t>
            </a:r>
            <a:endParaRPr lang="en-IN" dirty="0"/>
          </a:p>
        </p:txBody>
      </p:sp>
    </p:spTree>
    <p:extLst>
      <p:ext uri="{BB962C8B-B14F-4D97-AF65-F5344CB8AC3E}">
        <p14:creationId xmlns:p14="http://schemas.microsoft.com/office/powerpoint/2010/main" val="2849840786"/>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2FFF-7A63-4162-A0C6-5D5598DBCD16}"/>
              </a:ext>
            </a:extLst>
          </p:cNvPr>
          <p:cNvSpPr>
            <a:spLocks noGrp="1"/>
          </p:cNvSpPr>
          <p:nvPr>
            <p:ph type="title"/>
          </p:nvPr>
        </p:nvSpPr>
        <p:spPr>
          <a:xfrm>
            <a:off x="838200" y="84842"/>
            <a:ext cx="10515600" cy="744718"/>
          </a:xfrm>
        </p:spPr>
        <p:txBody>
          <a:bodyPr>
            <a:normAutofit/>
          </a:bodyPr>
          <a:lstStyle/>
          <a:p>
            <a:r>
              <a:rPr lang="en-US" sz="3800" dirty="0"/>
              <a:t>Pair plot between different basic and fuzzy features </a:t>
            </a:r>
            <a:endParaRPr lang="en-IN" sz="3800" dirty="0"/>
          </a:p>
        </p:txBody>
      </p:sp>
      <p:pic>
        <p:nvPicPr>
          <p:cNvPr id="5" name="Picture 4">
            <a:extLst>
              <a:ext uri="{FF2B5EF4-FFF2-40B4-BE49-F238E27FC236}">
                <a16:creationId xmlns:a16="http://schemas.microsoft.com/office/drawing/2014/main" id="{B6135B87-B4D6-4A7C-A74B-B683CCF54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959" y="782425"/>
            <a:ext cx="8663233" cy="6075576"/>
          </a:xfrm>
          <a:prstGeom prst="rect">
            <a:avLst/>
          </a:prstGeom>
        </p:spPr>
      </p:pic>
    </p:spTree>
    <p:extLst>
      <p:ext uri="{BB962C8B-B14F-4D97-AF65-F5344CB8AC3E}">
        <p14:creationId xmlns:p14="http://schemas.microsoft.com/office/powerpoint/2010/main" val="3455600390"/>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5F89-F2AB-4FAA-8F26-14443B381223}"/>
              </a:ext>
            </a:extLst>
          </p:cNvPr>
          <p:cNvSpPr>
            <a:spLocks noGrp="1"/>
          </p:cNvSpPr>
          <p:nvPr>
            <p:ph type="title"/>
          </p:nvPr>
        </p:nvSpPr>
        <p:spPr/>
        <p:txBody>
          <a:bodyPr/>
          <a:lstStyle/>
          <a:p>
            <a:r>
              <a:rPr lang="en-US" dirty="0"/>
              <a:t>Word to Vector</a:t>
            </a:r>
            <a:endParaRPr lang="en-IN" dirty="0"/>
          </a:p>
        </p:txBody>
      </p:sp>
      <p:sp>
        <p:nvSpPr>
          <p:cNvPr id="3" name="Content Placeholder 2">
            <a:extLst>
              <a:ext uri="{FF2B5EF4-FFF2-40B4-BE49-F238E27FC236}">
                <a16:creationId xmlns:a16="http://schemas.microsoft.com/office/drawing/2014/main" id="{CA4254EA-5D9C-4C2B-A22D-92455BD104F4}"/>
              </a:ext>
            </a:extLst>
          </p:cNvPr>
          <p:cNvSpPr>
            <a:spLocks noGrp="1"/>
          </p:cNvSpPr>
          <p:nvPr>
            <p:ph idx="1"/>
          </p:nvPr>
        </p:nvSpPr>
        <p:spPr/>
        <p:txBody>
          <a:bodyPr/>
          <a:lstStyle/>
          <a:p>
            <a:r>
              <a:rPr lang="en-US" dirty="0"/>
              <a:t>Word embedding is a well known natural language processing technique to map words and phrases to vectors of real numbers. </a:t>
            </a:r>
          </a:p>
          <a:p>
            <a:r>
              <a:rPr lang="en-US" dirty="0"/>
              <a:t>In other words, it is a mathematical embedding from one dimension per word to a continuous vector space.</a:t>
            </a:r>
          </a:p>
          <a:p>
            <a:r>
              <a:rPr lang="en-US" dirty="0"/>
              <a:t>We will use Google-News-Vector to convert each word in the corpus to a d-dimensional vector.</a:t>
            </a:r>
          </a:p>
          <a:p>
            <a:pPr marL="0" indent="0">
              <a:buNone/>
            </a:pPr>
            <a:endParaRPr lang="en-IN" dirty="0"/>
          </a:p>
          <a:p>
            <a:pPr marL="0" indent="0">
              <a:buNone/>
            </a:pPr>
            <a:endParaRPr lang="en-IN" dirty="0"/>
          </a:p>
          <a:p>
            <a:pPr marL="0" indent="0" algn="r">
              <a:buNone/>
            </a:pPr>
            <a:r>
              <a:rPr lang="en-IN" sz="2400" dirty="0">
                <a:solidFill>
                  <a:srgbClr val="FFC000"/>
                </a:solidFill>
                <a:hlinkClick r:id="rId2">
                  <a:extLst>
                    <a:ext uri="{A12FA001-AC4F-418D-AE19-62706E023703}">
                      <ahyp:hlinkClr xmlns:ahyp="http://schemas.microsoft.com/office/drawing/2018/hyperlinkcolor" val="tx"/>
                    </a:ext>
                  </a:extLst>
                </a:hlinkClick>
              </a:rPr>
              <a:t>https://code.google.com/archive/p/word2vec/</a:t>
            </a:r>
            <a:endParaRPr lang="en-IN" sz="2400" dirty="0">
              <a:solidFill>
                <a:srgbClr val="FFC000"/>
              </a:solidFill>
            </a:endParaRPr>
          </a:p>
        </p:txBody>
      </p:sp>
    </p:spTree>
    <p:extLst>
      <p:ext uri="{BB962C8B-B14F-4D97-AF65-F5344CB8AC3E}">
        <p14:creationId xmlns:p14="http://schemas.microsoft.com/office/powerpoint/2010/main" val="3621888412"/>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D8B1A0-ED69-44C3-8504-F14D7B315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67384"/>
            <a:ext cx="10580016" cy="4269226"/>
          </a:xfrm>
          <a:prstGeom prst="rect">
            <a:avLst/>
          </a:prstGeom>
        </p:spPr>
      </p:pic>
      <p:sp>
        <p:nvSpPr>
          <p:cNvPr id="6" name="Title 5">
            <a:extLst>
              <a:ext uri="{FF2B5EF4-FFF2-40B4-BE49-F238E27FC236}">
                <a16:creationId xmlns:a16="http://schemas.microsoft.com/office/drawing/2014/main" id="{10ADCDF6-0BC8-48F6-A9D0-FD60AEECA7E6}"/>
              </a:ext>
            </a:extLst>
          </p:cNvPr>
          <p:cNvSpPr>
            <a:spLocks noGrp="1"/>
          </p:cNvSpPr>
          <p:nvPr>
            <p:ph type="title"/>
          </p:nvPr>
        </p:nvSpPr>
        <p:spPr>
          <a:xfrm>
            <a:off x="838200" y="365125"/>
            <a:ext cx="10515600" cy="1218577"/>
          </a:xfrm>
        </p:spPr>
        <p:txBody>
          <a:bodyPr>
            <a:noAutofit/>
          </a:bodyPr>
          <a:lstStyle/>
          <a:p>
            <a:r>
              <a:rPr lang="en-US" dirty="0"/>
              <a:t>Example of Word to Vector and similarity between different words</a:t>
            </a:r>
            <a:endParaRPr lang="en-IN" dirty="0"/>
          </a:p>
        </p:txBody>
      </p:sp>
    </p:spTree>
    <p:extLst>
      <p:ext uri="{BB962C8B-B14F-4D97-AF65-F5344CB8AC3E}">
        <p14:creationId xmlns:p14="http://schemas.microsoft.com/office/powerpoint/2010/main" val="691711619"/>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DE30-A5A3-4098-A8A7-D8177B67D5BD}"/>
              </a:ext>
            </a:extLst>
          </p:cNvPr>
          <p:cNvSpPr>
            <a:spLocks noGrp="1"/>
          </p:cNvSpPr>
          <p:nvPr>
            <p:ph type="title"/>
          </p:nvPr>
        </p:nvSpPr>
        <p:spPr/>
        <p:txBody>
          <a:bodyPr/>
          <a:lstStyle/>
          <a:p>
            <a:r>
              <a:rPr lang="en-US" dirty="0"/>
              <a:t>Word Mover Distance</a:t>
            </a:r>
            <a:endParaRPr lang="en-IN" dirty="0"/>
          </a:p>
        </p:txBody>
      </p:sp>
      <p:sp>
        <p:nvSpPr>
          <p:cNvPr id="3" name="Content Placeholder 2">
            <a:extLst>
              <a:ext uri="{FF2B5EF4-FFF2-40B4-BE49-F238E27FC236}">
                <a16:creationId xmlns:a16="http://schemas.microsoft.com/office/drawing/2014/main" id="{6DBEDDCB-FC1D-45B4-994C-499A54AE0988}"/>
              </a:ext>
            </a:extLst>
          </p:cNvPr>
          <p:cNvSpPr>
            <a:spLocks noGrp="1"/>
          </p:cNvSpPr>
          <p:nvPr>
            <p:ph idx="1"/>
          </p:nvPr>
        </p:nvSpPr>
        <p:spPr/>
        <p:txBody>
          <a:bodyPr>
            <a:normAutofit lnSpcReduction="10000"/>
          </a:bodyPr>
          <a:lstStyle/>
          <a:p>
            <a:r>
              <a:rPr lang="en-US" sz="2400" dirty="0"/>
              <a:t>WMD is a method that allows us to assess the "distance" between two documents in a meaningful way, even when they have no words in common. It uses </a:t>
            </a:r>
            <a:r>
              <a:rPr lang="en-US" sz="2400" u="sng" dirty="0">
                <a:hlinkClick r:id="rId2"/>
              </a:rPr>
              <a:t>word2vec</a:t>
            </a:r>
            <a:r>
              <a:rPr lang="en-US" sz="2400" dirty="0"/>
              <a:t>  vector embeddings of words. It been shown to outperform many of the state-of-the-art methods in </a:t>
            </a:r>
            <a:r>
              <a:rPr lang="en-US" sz="2400" i="1" dirty="0"/>
              <a:t>k</a:t>
            </a:r>
            <a:r>
              <a:rPr lang="en-US" sz="2400" dirty="0"/>
              <a:t>-nearest neighbors classification.</a:t>
            </a:r>
          </a:p>
          <a:p>
            <a:endParaRPr lang="en-US" dirty="0"/>
          </a:p>
          <a:p>
            <a:endParaRPr lang="en-US" dirty="0"/>
          </a:p>
          <a:p>
            <a:endParaRPr lang="en-US" dirty="0"/>
          </a:p>
          <a:p>
            <a:pPr marL="0" indent="0" algn="r">
              <a:buNone/>
            </a:pPr>
            <a:endParaRPr lang="en-IN" sz="2000" dirty="0">
              <a:solidFill>
                <a:srgbClr val="FFC000"/>
              </a:solidFill>
              <a:hlinkClick r:id="rId3">
                <a:extLst>
                  <a:ext uri="{A12FA001-AC4F-418D-AE19-62706E023703}">
                    <ahyp:hlinkClr xmlns:ahyp="http://schemas.microsoft.com/office/drawing/2018/hyperlinkcolor" val="tx"/>
                  </a:ext>
                </a:extLst>
              </a:hlinkClick>
            </a:endParaRPr>
          </a:p>
          <a:p>
            <a:pPr marL="0" indent="0" algn="r">
              <a:buNone/>
            </a:pPr>
            <a:endParaRPr lang="en-IN" sz="2000" dirty="0">
              <a:solidFill>
                <a:srgbClr val="FFC000"/>
              </a:solidFill>
              <a:hlinkClick r:id="rId3">
                <a:extLst>
                  <a:ext uri="{A12FA001-AC4F-418D-AE19-62706E023703}">
                    <ahyp:hlinkClr xmlns:ahyp="http://schemas.microsoft.com/office/drawing/2018/hyperlinkcolor" val="tx"/>
                  </a:ext>
                </a:extLst>
              </a:hlinkClick>
            </a:endParaRPr>
          </a:p>
          <a:p>
            <a:pPr marL="0" indent="0" algn="r">
              <a:buNone/>
            </a:pPr>
            <a:endParaRPr lang="en-IN" sz="2000" dirty="0">
              <a:solidFill>
                <a:srgbClr val="FFC000"/>
              </a:solidFill>
              <a:hlinkClick r:id="rId3">
                <a:extLst>
                  <a:ext uri="{A12FA001-AC4F-418D-AE19-62706E023703}">
                    <ahyp:hlinkClr xmlns:ahyp="http://schemas.microsoft.com/office/drawing/2018/hyperlinkcolor" val="tx"/>
                  </a:ext>
                </a:extLst>
              </a:hlinkClick>
            </a:endParaRPr>
          </a:p>
          <a:p>
            <a:pPr marL="0" indent="0" algn="r">
              <a:buNone/>
            </a:pPr>
            <a:r>
              <a:rPr lang="en-IN" sz="2000" dirty="0">
                <a:solidFill>
                  <a:srgbClr val="FFC000"/>
                </a:solidFill>
                <a:hlinkClick r:id="rId3">
                  <a:extLst>
                    <a:ext uri="{A12FA001-AC4F-418D-AE19-62706E023703}">
                      <ahyp:hlinkClr xmlns:ahyp="http://schemas.microsoft.com/office/drawing/2018/hyperlinkcolor" val="tx"/>
                    </a:ext>
                  </a:extLst>
                </a:hlinkClick>
              </a:rPr>
              <a:t>https://markroxor.github.io/gensim/static/notebooks/WMD_tutorial.html</a:t>
            </a:r>
            <a:endParaRPr lang="en-IN" sz="2000" dirty="0">
              <a:solidFill>
                <a:srgbClr val="FFC000"/>
              </a:solidFill>
            </a:endParaRPr>
          </a:p>
        </p:txBody>
      </p:sp>
    </p:spTree>
    <p:extLst>
      <p:ext uri="{BB962C8B-B14F-4D97-AF65-F5344CB8AC3E}">
        <p14:creationId xmlns:p14="http://schemas.microsoft.com/office/powerpoint/2010/main" val="3172556252"/>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025450-EBC1-49A7-8C47-61769D6BE92F}"/>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C389A84F-B5A3-47CC-A3BB-64E8727A9B4A}"/>
              </a:ext>
            </a:extLst>
          </p:cNvPr>
          <p:cNvSpPr txBox="1"/>
          <p:nvPr/>
        </p:nvSpPr>
        <p:spPr>
          <a:xfrm>
            <a:off x="4626990" y="6007902"/>
            <a:ext cx="7186367" cy="369332"/>
          </a:xfrm>
          <a:prstGeom prst="rect">
            <a:avLst/>
          </a:prstGeom>
          <a:noFill/>
        </p:spPr>
        <p:txBody>
          <a:bodyPr wrap="square" rtlCol="0">
            <a:spAutoFit/>
          </a:bodyPr>
          <a:lstStyle/>
          <a:p>
            <a:pPr algn="r"/>
            <a:r>
              <a:rPr lang="en-IN" dirty="0">
                <a:solidFill>
                  <a:srgbClr val="FFC000"/>
                </a:solidFill>
                <a:hlinkClick r:id="rId3">
                  <a:extLst>
                    <a:ext uri="{A12FA001-AC4F-418D-AE19-62706E023703}">
                      <ahyp:hlinkClr xmlns:ahyp="http://schemas.microsoft.com/office/drawing/2018/hyperlinkcolor" val="tx"/>
                    </a:ext>
                  </a:extLst>
                </a:hlinkClick>
              </a:rPr>
              <a:t>https://www.youtube.com/watch?v=nX1g_wPSYOI</a:t>
            </a:r>
            <a:endParaRPr lang="en-IN" dirty="0">
              <a:solidFill>
                <a:srgbClr val="FFC000"/>
              </a:solidFill>
            </a:endParaRPr>
          </a:p>
        </p:txBody>
      </p:sp>
    </p:spTree>
    <p:extLst>
      <p:ext uri="{BB962C8B-B14F-4D97-AF65-F5344CB8AC3E}">
        <p14:creationId xmlns:p14="http://schemas.microsoft.com/office/powerpoint/2010/main" val="199174788"/>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281A2F-37BE-4CBD-B630-59F28E35764B}"/>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AF9D3D6-218C-4F5F-ADCA-90C10B14E3D4}"/>
              </a:ext>
            </a:extLst>
          </p:cNvPr>
          <p:cNvSpPr txBox="1"/>
          <p:nvPr/>
        </p:nvSpPr>
        <p:spPr>
          <a:xfrm>
            <a:off x="4626990" y="6007902"/>
            <a:ext cx="7186367" cy="369332"/>
          </a:xfrm>
          <a:prstGeom prst="rect">
            <a:avLst/>
          </a:prstGeom>
          <a:noFill/>
        </p:spPr>
        <p:txBody>
          <a:bodyPr wrap="square" rtlCol="0">
            <a:spAutoFit/>
          </a:bodyPr>
          <a:lstStyle/>
          <a:p>
            <a:pPr algn="r"/>
            <a:r>
              <a:rPr lang="en-IN" dirty="0">
                <a:solidFill>
                  <a:srgbClr val="FFC000"/>
                </a:solidFill>
                <a:hlinkClick r:id="rId3">
                  <a:extLst>
                    <a:ext uri="{A12FA001-AC4F-418D-AE19-62706E023703}">
                      <ahyp:hlinkClr xmlns:ahyp="http://schemas.microsoft.com/office/drawing/2018/hyperlinkcolor" val="tx"/>
                    </a:ext>
                  </a:extLst>
                </a:hlinkClick>
              </a:rPr>
              <a:t>https://www.youtube.com/watch?v=nX1g_wPSYOI</a:t>
            </a:r>
            <a:endParaRPr lang="en-IN" dirty="0">
              <a:solidFill>
                <a:srgbClr val="FFC000"/>
              </a:solidFill>
            </a:endParaRPr>
          </a:p>
        </p:txBody>
      </p:sp>
    </p:spTree>
    <p:extLst>
      <p:ext uri="{BB962C8B-B14F-4D97-AF65-F5344CB8AC3E}">
        <p14:creationId xmlns:p14="http://schemas.microsoft.com/office/powerpoint/2010/main" val="1759920674"/>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F1C6D0-5CEB-4DB8-91D8-8498AB83F3B7}"/>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BC03712B-AB91-41C9-98A7-7E35F919E057}"/>
              </a:ext>
            </a:extLst>
          </p:cNvPr>
          <p:cNvSpPr txBox="1"/>
          <p:nvPr/>
        </p:nvSpPr>
        <p:spPr>
          <a:xfrm>
            <a:off x="4872087" y="5913634"/>
            <a:ext cx="7186367" cy="369332"/>
          </a:xfrm>
          <a:prstGeom prst="rect">
            <a:avLst/>
          </a:prstGeom>
          <a:noFill/>
        </p:spPr>
        <p:txBody>
          <a:bodyPr wrap="square" rtlCol="0">
            <a:spAutoFit/>
          </a:bodyPr>
          <a:lstStyle/>
          <a:p>
            <a:pPr algn="r"/>
            <a:r>
              <a:rPr lang="en-IN" dirty="0">
                <a:solidFill>
                  <a:srgbClr val="FFC000"/>
                </a:solidFill>
                <a:hlinkClick r:id="rId3">
                  <a:extLst>
                    <a:ext uri="{A12FA001-AC4F-418D-AE19-62706E023703}">
                      <ahyp:hlinkClr xmlns:ahyp="http://schemas.microsoft.com/office/drawing/2018/hyperlinkcolor" val="tx"/>
                    </a:ext>
                  </a:extLst>
                </a:hlinkClick>
              </a:rPr>
              <a:t>https://www.youtube.com/watch?v=nX1g_wPSYOI</a:t>
            </a:r>
            <a:endParaRPr lang="en-IN" dirty="0">
              <a:solidFill>
                <a:srgbClr val="FFC000"/>
              </a:solidFill>
            </a:endParaRPr>
          </a:p>
        </p:txBody>
      </p:sp>
    </p:spTree>
    <p:extLst>
      <p:ext uri="{BB962C8B-B14F-4D97-AF65-F5344CB8AC3E}">
        <p14:creationId xmlns:p14="http://schemas.microsoft.com/office/powerpoint/2010/main" val="1124096252"/>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028F33-EEF2-4FF8-9FE8-0BEDC1893D8A}"/>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CB68CFFF-86AD-4315-BDDD-70747A76197D}"/>
              </a:ext>
            </a:extLst>
          </p:cNvPr>
          <p:cNvSpPr txBox="1"/>
          <p:nvPr/>
        </p:nvSpPr>
        <p:spPr>
          <a:xfrm>
            <a:off x="4768392" y="5904207"/>
            <a:ext cx="7186367" cy="369332"/>
          </a:xfrm>
          <a:prstGeom prst="rect">
            <a:avLst/>
          </a:prstGeom>
          <a:noFill/>
        </p:spPr>
        <p:txBody>
          <a:bodyPr wrap="square" rtlCol="0">
            <a:spAutoFit/>
          </a:bodyPr>
          <a:lstStyle/>
          <a:p>
            <a:pPr algn="r"/>
            <a:r>
              <a:rPr lang="en-IN" dirty="0">
                <a:solidFill>
                  <a:srgbClr val="FFC000"/>
                </a:solidFill>
                <a:hlinkClick r:id="rId3">
                  <a:extLst>
                    <a:ext uri="{A12FA001-AC4F-418D-AE19-62706E023703}">
                      <ahyp:hlinkClr xmlns:ahyp="http://schemas.microsoft.com/office/drawing/2018/hyperlinkcolor" val="tx"/>
                    </a:ext>
                  </a:extLst>
                </a:hlinkClick>
              </a:rPr>
              <a:t>https://www.youtube.com/watch?v=nX1g_wPSYOI</a:t>
            </a:r>
            <a:endParaRPr lang="en-IN" dirty="0">
              <a:solidFill>
                <a:srgbClr val="FFC000"/>
              </a:solidFill>
            </a:endParaRPr>
          </a:p>
        </p:txBody>
      </p:sp>
    </p:spTree>
    <p:extLst>
      <p:ext uri="{BB962C8B-B14F-4D97-AF65-F5344CB8AC3E}">
        <p14:creationId xmlns:p14="http://schemas.microsoft.com/office/powerpoint/2010/main" val="480414877"/>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CD77B9-99A1-4584-973A-93C97368FC60}"/>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D8C4C0F-D603-44B2-A2E6-E51C675E8ED8}"/>
              </a:ext>
            </a:extLst>
          </p:cNvPr>
          <p:cNvSpPr txBox="1"/>
          <p:nvPr/>
        </p:nvSpPr>
        <p:spPr>
          <a:xfrm>
            <a:off x="5005633" y="6135039"/>
            <a:ext cx="7186367" cy="369332"/>
          </a:xfrm>
          <a:prstGeom prst="rect">
            <a:avLst/>
          </a:prstGeom>
          <a:noFill/>
        </p:spPr>
        <p:txBody>
          <a:bodyPr wrap="square" rtlCol="0">
            <a:spAutoFit/>
          </a:bodyPr>
          <a:lstStyle/>
          <a:p>
            <a:pPr algn="r"/>
            <a:r>
              <a:rPr lang="en-IN" dirty="0">
                <a:solidFill>
                  <a:srgbClr val="FFC000"/>
                </a:solidFill>
                <a:hlinkClick r:id="rId3">
                  <a:extLst>
                    <a:ext uri="{A12FA001-AC4F-418D-AE19-62706E023703}">
                      <ahyp:hlinkClr xmlns:ahyp="http://schemas.microsoft.com/office/drawing/2018/hyperlinkcolor" val="tx"/>
                    </a:ext>
                  </a:extLst>
                </a:hlinkClick>
              </a:rPr>
              <a:t>https://www.youtube.com/watch?v=nX1g_wPSYOI</a:t>
            </a:r>
            <a:endParaRPr lang="en-IN" dirty="0">
              <a:solidFill>
                <a:srgbClr val="FFC000"/>
              </a:solidFill>
            </a:endParaRPr>
          </a:p>
        </p:txBody>
      </p:sp>
      <p:sp>
        <p:nvSpPr>
          <p:cNvPr id="6" name="TextBox 5">
            <a:extLst>
              <a:ext uri="{FF2B5EF4-FFF2-40B4-BE49-F238E27FC236}">
                <a16:creationId xmlns:a16="http://schemas.microsoft.com/office/drawing/2014/main" id="{D10C30DA-D254-42EA-B063-89EC98174DF4}"/>
              </a:ext>
            </a:extLst>
          </p:cNvPr>
          <p:cNvSpPr txBox="1"/>
          <p:nvPr/>
        </p:nvSpPr>
        <p:spPr>
          <a:xfrm>
            <a:off x="1857080" y="5135080"/>
            <a:ext cx="8465271" cy="707886"/>
          </a:xfrm>
          <a:prstGeom prst="rect">
            <a:avLst/>
          </a:prstGeom>
          <a:noFill/>
        </p:spPr>
        <p:txBody>
          <a:bodyPr wrap="square" rtlCol="0">
            <a:spAutoFit/>
          </a:bodyPr>
          <a:lstStyle/>
          <a:p>
            <a:r>
              <a:rPr lang="en-US" sz="2000" dirty="0"/>
              <a:t>Distance of D0D1 is lesser than D0D2. Hence it will take more word edits to reach from D2 to D0 than D1 to D0. Hence D1 and D0 are more similar.</a:t>
            </a:r>
            <a:endParaRPr lang="en-IN" sz="2000" dirty="0"/>
          </a:p>
        </p:txBody>
      </p:sp>
    </p:spTree>
    <p:extLst>
      <p:ext uri="{BB962C8B-B14F-4D97-AF65-F5344CB8AC3E}">
        <p14:creationId xmlns:p14="http://schemas.microsoft.com/office/powerpoint/2010/main" val="3319302184"/>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0C08DE-CF98-4A19-B6A1-CB11F20DA05E}"/>
              </a:ext>
            </a:extLst>
          </p:cNvPr>
          <p:cNvPicPr>
            <a:picLocks noChangeAspect="1"/>
          </p:cNvPicPr>
          <p:nvPr/>
        </p:nvPicPr>
        <p:blipFill rotWithShape="1">
          <a:blip r:embed="rId2"/>
          <a:srcRect l="12603" t="40000" r="18583" b="34846"/>
          <a:stretch/>
        </p:blipFill>
        <p:spPr>
          <a:xfrm>
            <a:off x="1090367" y="2073898"/>
            <a:ext cx="10011266" cy="3667026"/>
          </a:xfrm>
          <a:prstGeom prst="rect">
            <a:avLst/>
          </a:prstGeom>
        </p:spPr>
      </p:pic>
      <p:sp>
        <p:nvSpPr>
          <p:cNvPr id="5" name="Title 4">
            <a:extLst>
              <a:ext uri="{FF2B5EF4-FFF2-40B4-BE49-F238E27FC236}">
                <a16:creationId xmlns:a16="http://schemas.microsoft.com/office/drawing/2014/main" id="{0681E3B7-DB0C-4054-BBB1-C79CAF22B85F}"/>
              </a:ext>
            </a:extLst>
          </p:cNvPr>
          <p:cNvSpPr>
            <a:spLocks noGrp="1"/>
          </p:cNvSpPr>
          <p:nvPr>
            <p:ph type="title"/>
          </p:nvPr>
        </p:nvSpPr>
        <p:spPr/>
        <p:txBody>
          <a:bodyPr>
            <a:normAutofit/>
          </a:bodyPr>
          <a:lstStyle/>
          <a:p>
            <a:r>
              <a:rPr lang="en-US" sz="4800" dirty="0"/>
              <a:t>Example output of Word Mover Distance</a:t>
            </a:r>
            <a:endParaRPr lang="en-IN" sz="4800" dirty="0"/>
          </a:p>
        </p:txBody>
      </p:sp>
    </p:spTree>
    <p:extLst>
      <p:ext uri="{BB962C8B-B14F-4D97-AF65-F5344CB8AC3E}">
        <p14:creationId xmlns:p14="http://schemas.microsoft.com/office/powerpoint/2010/main" val="3028423145"/>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2C27-4F1C-40BA-8526-7CB719BD41C4}"/>
              </a:ext>
            </a:extLst>
          </p:cNvPr>
          <p:cNvSpPr>
            <a:spLocks noGrp="1"/>
          </p:cNvSpPr>
          <p:nvPr>
            <p:ph type="title"/>
          </p:nvPr>
        </p:nvSpPr>
        <p:spPr/>
        <p:txBody>
          <a:bodyPr>
            <a:normAutofit fontScale="90000"/>
          </a:bodyPr>
          <a:lstStyle/>
          <a:p>
            <a:r>
              <a:rPr lang="en-US" sz="4800" b="1" dirty="0"/>
              <a:t>Real world/Business Objectives and Constraints</a:t>
            </a:r>
            <a:br>
              <a:rPr lang="en-US" b="1" dirty="0"/>
            </a:br>
            <a:endParaRPr lang="en-IN" dirty="0"/>
          </a:p>
        </p:txBody>
      </p:sp>
      <p:sp>
        <p:nvSpPr>
          <p:cNvPr id="3" name="Content Placeholder 2">
            <a:extLst>
              <a:ext uri="{FF2B5EF4-FFF2-40B4-BE49-F238E27FC236}">
                <a16:creationId xmlns:a16="http://schemas.microsoft.com/office/drawing/2014/main" id="{78D96EA8-7512-47D1-BA39-10695162D84A}"/>
              </a:ext>
            </a:extLst>
          </p:cNvPr>
          <p:cNvSpPr>
            <a:spLocks noGrp="1"/>
          </p:cNvSpPr>
          <p:nvPr>
            <p:ph idx="1"/>
          </p:nvPr>
        </p:nvSpPr>
        <p:spPr/>
        <p:txBody>
          <a:bodyPr/>
          <a:lstStyle/>
          <a:p>
            <a:r>
              <a:rPr lang="en-US" dirty="0"/>
              <a:t>The cost of a mis-classification can be very high.</a:t>
            </a:r>
          </a:p>
          <a:p>
            <a:endParaRPr lang="en-US" dirty="0"/>
          </a:p>
          <a:p>
            <a:r>
              <a:rPr lang="en-US" dirty="0"/>
              <a:t>You would want a probability of a pair of questions to be duplicates so that you can choose any threshold of choice.</a:t>
            </a:r>
          </a:p>
          <a:p>
            <a:endParaRPr lang="en-US" dirty="0"/>
          </a:p>
          <a:p>
            <a:r>
              <a:rPr lang="en-US" dirty="0"/>
              <a:t>No strict latency concerns.</a:t>
            </a:r>
          </a:p>
          <a:p>
            <a:pPr marL="0" indent="0">
              <a:buNone/>
            </a:pPr>
            <a:endParaRPr lang="en-US" dirty="0"/>
          </a:p>
        </p:txBody>
      </p:sp>
    </p:spTree>
    <p:extLst>
      <p:ext uri="{BB962C8B-B14F-4D97-AF65-F5344CB8AC3E}">
        <p14:creationId xmlns:p14="http://schemas.microsoft.com/office/powerpoint/2010/main" val="1193232022"/>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939AF-2E0C-48FF-AE74-AE74E2AA4CAA}"/>
              </a:ext>
            </a:extLst>
          </p:cNvPr>
          <p:cNvSpPr>
            <a:spLocks noGrp="1"/>
          </p:cNvSpPr>
          <p:nvPr>
            <p:ph type="title"/>
          </p:nvPr>
        </p:nvSpPr>
        <p:spPr/>
        <p:txBody>
          <a:bodyPr>
            <a:normAutofit/>
          </a:bodyPr>
          <a:lstStyle/>
          <a:p>
            <a:pPr algn="ctr"/>
            <a:r>
              <a:rPr lang="en-US" sz="4800" dirty="0"/>
              <a:t>Distance Metrices</a:t>
            </a:r>
            <a:endParaRPr lang="en-IN" sz="4800" dirty="0"/>
          </a:p>
        </p:txBody>
      </p:sp>
      <p:sp>
        <p:nvSpPr>
          <p:cNvPr id="3" name="Content Placeholder 2">
            <a:extLst>
              <a:ext uri="{FF2B5EF4-FFF2-40B4-BE49-F238E27FC236}">
                <a16:creationId xmlns:a16="http://schemas.microsoft.com/office/drawing/2014/main" id="{6B8290AE-20B9-4500-B762-57AA9D720FF6}"/>
              </a:ext>
            </a:extLst>
          </p:cNvPr>
          <p:cNvSpPr>
            <a:spLocks noGrp="1"/>
          </p:cNvSpPr>
          <p:nvPr>
            <p:ph idx="1"/>
          </p:nvPr>
        </p:nvSpPr>
        <p:spPr>
          <a:xfrm>
            <a:off x="838200" y="1825625"/>
            <a:ext cx="10515600" cy="813880"/>
          </a:xfrm>
        </p:spPr>
        <p:txBody>
          <a:bodyPr>
            <a:normAutofit/>
          </a:bodyPr>
          <a:lstStyle/>
          <a:p>
            <a:r>
              <a:rPr lang="en-US" sz="3600" dirty="0"/>
              <a:t>Cosine Distance</a:t>
            </a:r>
            <a:endParaRPr lang="en-IN" sz="3600" dirty="0"/>
          </a:p>
        </p:txBody>
      </p:sp>
      <p:pic>
        <p:nvPicPr>
          <p:cNvPr id="5" name="Picture 4">
            <a:extLst>
              <a:ext uri="{FF2B5EF4-FFF2-40B4-BE49-F238E27FC236}">
                <a16:creationId xmlns:a16="http://schemas.microsoft.com/office/drawing/2014/main" id="{08B28A1B-4DB0-4398-8656-7C459F812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5" y="3117228"/>
            <a:ext cx="9048750" cy="1962150"/>
          </a:xfrm>
          <a:prstGeom prst="rect">
            <a:avLst/>
          </a:prstGeom>
        </p:spPr>
      </p:pic>
    </p:spTree>
    <p:extLst>
      <p:ext uri="{BB962C8B-B14F-4D97-AF65-F5344CB8AC3E}">
        <p14:creationId xmlns:p14="http://schemas.microsoft.com/office/powerpoint/2010/main" val="664428978"/>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2DFD5-09A2-4446-B754-1032BE388014}"/>
              </a:ext>
            </a:extLst>
          </p:cNvPr>
          <p:cNvSpPr>
            <a:spLocks noGrp="1"/>
          </p:cNvSpPr>
          <p:nvPr>
            <p:ph idx="1"/>
          </p:nvPr>
        </p:nvSpPr>
        <p:spPr>
          <a:xfrm>
            <a:off x="838200" y="741543"/>
            <a:ext cx="10515600" cy="1068404"/>
          </a:xfrm>
        </p:spPr>
        <p:txBody>
          <a:bodyPr>
            <a:normAutofit/>
          </a:bodyPr>
          <a:lstStyle/>
          <a:p>
            <a:r>
              <a:rPr lang="en-US" sz="4800" dirty="0"/>
              <a:t>Manhattan Distance</a:t>
            </a:r>
            <a:endParaRPr lang="en-IN" sz="4800" dirty="0"/>
          </a:p>
        </p:txBody>
      </p:sp>
      <p:pic>
        <p:nvPicPr>
          <p:cNvPr id="7" name="Graphic 6">
            <a:extLst>
              <a:ext uri="{FF2B5EF4-FFF2-40B4-BE49-F238E27FC236}">
                <a16:creationId xmlns:a16="http://schemas.microsoft.com/office/drawing/2014/main" id="{7D62CBB3-4051-4D92-8559-B07ECCA204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10471" y="1609970"/>
            <a:ext cx="6966408" cy="1632852"/>
          </a:xfrm>
          <a:prstGeom prst="rect">
            <a:avLst/>
          </a:prstGeom>
        </p:spPr>
      </p:pic>
      <p:sp>
        <p:nvSpPr>
          <p:cNvPr id="8" name="TextBox 7">
            <a:extLst>
              <a:ext uri="{FF2B5EF4-FFF2-40B4-BE49-F238E27FC236}">
                <a16:creationId xmlns:a16="http://schemas.microsoft.com/office/drawing/2014/main" id="{E93FD2F2-5F26-4557-B816-B0712D8D05A7}"/>
              </a:ext>
            </a:extLst>
          </p:cNvPr>
          <p:cNvSpPr txBox="1"/>
          <p:nvPr/>
        </p:nvSpPr>
        <p:spPr>
          <a:xfrm>
            <a:off x="970961" y="3601038"/>
            <a:ext cx="5646655" cy="830997"/>
          </a:xfrm>
          <a:prstGeom prst="rect">
            <a:avLst/>
          </a:prstGeom>
          <a:noFill/>
        </p:spPr>
        <p:txBody>
          <a:bodyPr wrap="square" rtlCol="0">
            <a:spAutoFit/>
          </a:bodyPr>
          <a:lstStyle/>
          <a:p>
            <a:pPr marL="285750" indent="-285750">
              <a:buFont typeface="Arial" panose="020B0604020202020204" pitchFamily="34" charset="0"/>
              <a:buChar char="•"/>
            </a:pPr>
            <a:r>
              <a:rPr lang="en-US" sz="4800" dirty="0"/>
              <a:t>Euclidean Distance</a:t>
            </a:r>
            <a:endParaRPr lang="en-IN" sz="4800" dirty="0"/>
          </a:p>
        </p:txBody>
      </p:sp>
      <p:pic>
        <p:nvPicPr>
          <p:cNvPr id="10" name="Graphic 9">
            <a:extLst>
              <a:ext uri="{FF2B5EF4-FFF2-40B4-BE49-F238E27FC236}">
                <a16:creationId xmlns:a16="http://schemas.microsoft.com/office/drawing/2014/main" id="{EEB38D8B-6F36-4AA8-BC68-9C318F2B33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2618" y="4898381"/>
            <a:ext cx="9360817" cy="1564849"/>
          </a:xfrm>
          <a:prstGeom prst="rect">
            <a:avLst/>
          </a:prstGeom>
        </p:spPr>
      </p:pic>
    </p:spTree>
    <p:extLst>
      <p:ext uri="{BB962C8B-B14F-4D97-AF65-F5344CB8AC3E}">
        <p14:creationId xmlns:p14="http://schemas.microsoft.com/office/powerpoint/2010/main" val="2339552106"/>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2185-07D7-41F6-8861-3AE061DE238E}"/>
              </a:ext>
            </a:extLst>
          </p:cNvPr>
          <p:cNvSpPr>
            <a:spLocks noGrp="1"/>
          </p:cNvSpPr>
          <p:nvPr>
            <p:ph type="title"/>
          </p:nvPr>
        </p:nvSpPr>
        <p:spPr/>
        <p:txBody>
          <a:bodyPr>
            <a:normAutofit/>
          </a:bodyPr>
          <a:lstStyle/>
          <a:p>
            <a:r>
              <a:rPr lang="en-US" sz="5400" dirty="0"/>
              <a:t>TF-IDF average Word to Vector</a:t>
            </a:r>
            <a:endParaRPr lang="en-IN" sz="5400" dirty="0"/>
          </a:p>
        </p:txBody>
      </p:sp>
      <p:sp>
        <p:nvSpPr>
          <p:cNvPr id="3" name="Content Placeholder 2">
            <a:extLst>
              <a:ext uri="{FF2B5EF4-FFF2-40B4-BE49-F238E27FC236}">
                <a16:creationId xmlns:a16="http://schemas.microsoft.com/office/drawing/2014/main" id="{4CFD734C-AA8E-4021-9C2A-EFE51682BC9F}"/>
              </a:ext>
            </a:extLst>
          </p:cNvPr>
          <p:cNvSpPr>
            <a:spLocks noGrp="1"/>
          </p:cNvSpPr>
          <p:nvPr>
            <p:ph idx="1"/>
          </p:nvPr>
        </p:nvSpPr>
        <p:spPr/>
        <p:txBody>
          <a:bodyPr/>
          <a:lstStyle/>
          <a:p>
            <a:r>
              <a:rPr lang="en-US" dirty="0"/>
              <a:t>TF(t) = Number of times a term t appears in a document / Total number of terms in the document</a:t>
            </a:r>
          </a:p>
          <a:p>
            <a:r>
              <a:rPr lang="en-US" dirty="0"/>
              <a:t>IDF(t) = log(Total number of documents / Number of documents with term t in it)</a:t>
            </a:r>
          </a:p>
          <a:p>
            <a:r>
              <a:rPr lang="en-US" dirty="0"/>
              <a:t>TF-IDF(t) = TF(t) * IDF(t)</a:t>
            </a:r>
          </a:p>
          <a:p>
            <a:r>
              <a:rPr lang="en-US" dirty="0"/>
              <a:t>Qi = w1 w2 w3 … </a:t>
            </a:r>
            <a:r>
              <a:rPr lang="en-US" dirty="0" err="1"/>
              <a:t>wn</a:t>
            </a:r>
            <a:endParaRPr lang="en-US" dirty="0"/>
          </a:p>
          <a:p>
            <a:r>
              <a:rPr lang="en-IN" dirty="0"/>
              <a:t>TF-IDF_avg_w2Vec(Qi) = [t1*</a:t>
            </a:r>
            <a:r>
              <a:rPr lang="en-IN" dirty="0" err="1"/>
              <a:t>word_to_vec</a:t>
            </a:r>
            <a:r>
              <a:rPr lang="en-IN" dirty="0"/>
              <a:t>(w1) + t2*</a:t>
            </a:r>
            <a:r>
              <a:rPr lang="en-IN" dirty="0" err="1"/>
              <a:t>word_to_vec</a:t>
            </a:r>
            <a:r>
              <a:rPr lang="en-IN" dirty="0"/>
              <a:t>(w2) + … + </a:t>
            </a:r>
            <a:r>
              <a:rPr lang="en-IN" dirty="0" err="1"/>
              <a:t>tn</a:t>
            </a:r>
            <a:r>
              <a:rPr lang="en-IN" dirty="0"/>
              <a:t>*</a:t>
            </a:r>
            <a:r>
              <a:rPr lang="en-IN" dirty="0" err="1"/>
              <a:t>word_to_vec</a:t>
            </a:r>
            <a:r>
              <a:rPr lang="en-IN" dirty="0"/>
              <a:t>(</a:t>
            </a:r>
            <a:r>
              <a:rPr lang="en-IN" dirty="0" err="1"/>
              <a:t>wn</a:t>
            </a:r>
            <a:r>
              <a:rPr lang="en-IN" dirty="0"/>
              <a:t>)] / (t1 + t2 + t3 + … + </a:t>
            </a:r>
            <a:r>
              <a:rPr lang="en-IN" dirty="0" err="1"/>
              <a:t>tn</a:t>
            </a:r>
            <a:r>
              <a:rPr lang="en-IN" dirty="0"/>
              <a:t>), {where </a:t>
            </a:r>
            <a:r>
              <a:rPr lang="en-IN" dirty="0" err="1"/>
              <a:t>ti</a:t>
            </a:r>
            <a:r>
              <a:rPr lang="en-IN" dirty="0"/>
              <a:t> denotes </a:t>
            </a:r>
            <a:r>
              <a:rPr lang="en-IN" dirty="0" err="1"/>
              <a:t>tf-idf</a:t>
            </a:r>
            <a:r>
              <a:rPr lang="en-IN" dirty="0"/>
              <a:t> score of each word}</a:t>
            </a:r>
          </a:p>
        </p:txBody>
      </p:sp>
    </p:spTree>
    <p:extLst>
      <p:ext uri="{BB962C8B-B14F-4D97-AF65-F5344CB8AC3E}">
        <p14:creationId xmlns:p14="http://schemas.microsoft.com/office/powerpoint/2010/main" val="2201461785"/>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41B936-4856-4CF1-8D57-D2109078AFDE}"/>
              </a:ext>
            </a:extLst>
          </p:cNvPr>
          <p:cNvSpPr>
            <a:spLocks noGrp="1"/>
          </p:cNvSpPr>
          <p:nvPr>
            <p:ph idx="1"/>
          </p:nvPr>
        </p:nvSpPr>
        <p:spPr>
          <a:xfrm>
            <a:off x="838200" y="443060"/>
            <a:ext cx="10515600" cy="5733903"/>
          </a:xfrm>
        </p:spPr>
        <p:txBody>
          <a:bodyPr/>
          <a:lstStyle/>
          <a:p>
            <a:r>
              <a:rPr lang="en-US" dirty="0"/>
              <a:t>In this way, we convert each word into vector of dimension d using word to vector model using Google-News-Vector and then convert each question sentence into vector of dimension d using TF-IDF weighted average word to vector.</a:t>
            </a:r>
          </a:p>
          <a:p>
            <a:r>
              <a:rPr lang="en-US" dirty="0"/>
              <a:t>In our model we got 96 dimension vectors for each question sentences.</a:t>
            </a:r>
            <a:endParaRPr lang="en-IN" dirty="0"/>
          </a:p>
        </p:txBody>
      </p:sp>
    </p:spTree>
    <p:extLst>
      <p:ext uri="{BB962C8B-B14F-4D97-AF65-F5344CB8AC3E}">
        <p14:creationId xmlns:p14="http://schemas.microsoft.com/office/powerpoint/2010/main" val="2739836205"/>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370E-3D7C-44EC-BBAD-6A6F4019DD26}"/>
              </a:ext>
            </a:extLst>
          </p:cNvPr>
          <p:cNvSpPr>
            <a:spLocks noGrp="1"/>
          </p:cNvSpPr>
          <p:nvPr>
            <p:ph type="title"/>
          </p:nvPr>
        </p:nvSpPr>
        <p:spPr/>
        <p:txBody>
          <a:bodyPr/>
          <a:lstStyle/>
          <a:p>
            <a:r>
              <a:rPr lang="en-US" dirty="0"/>
              <a:t>Total Dimensions</a:t>
            </a:r>
            <a:endParaRPr lang="en-IN" dirty="0"/>
          </a:p>
        </p:txBody>
      </p:sp>
      <p:sp>
        <p:nvSpPr>
          <p:cNvPr id="3" name="Content Placeholder 2">
            <a:extLst>
              <a:ext uri="{FF2B5EF4-FFF2-40B4-BE49-F238E27FC236}">
                <a16:creationId xmlns:a16="http://schemas.microsoft.com/office/drawing/2014/main" id="{B3758B54-7BFB-41DD-81A8-CA6AB0F333FD}"/>
              </a:ext>
            </a:extLst>
          </p:cNvPr>
          <p:cNvSpPr>
            <a:spLocks noGrp="1"/>
          </p:cNvSpPr>
          <p:nvPr>
            <p:ph idx="1"/>
          </p:nvPr>
        </p:nvSpPr>
        <p:spPr/>
        <p:txBody>
          <a:bodyPr/>
          <a:lstStyle/>
          <a:p>
            <a:r>
              <a:rPr lang="en-US" dirty="0"/>
              <a:t>Basic features (11)</a:t>
            </a:r>
          </a:p>
          <a:p>
            <a:r>
              <a:rPr lang="en-US" dirty="0"/>
              <a:t>NLP and Fuzzy Features (18)</a:t>
            </a:r>
          </a:p>
          <a:p>
            <a:r>
              <a:rPr lang="en-US" dirty="0" err="1"/>
              <a:t>Qid</a:t>
            </a:r>
            <a:r>
              <a:rPr lang="en-US" dirty="0"/>
              <a:t>, </a:t>
            </a:r>
            <a:r>
              <a:rPr lang="en-US" dirty="0" err="1"/>
              <a:t>is_duplicate</a:t>
            </a:r>
            <a:r>
              <a:rPr lang="en-US" dirty="0"/>
              <a:t> (2)</a:t>
            </a:r>
          </a:p>
          <a:p>
            <a:r>
              <a:rPr lang="en-US" dirty="0"/>
              <a:t>Distance </a:t>
            </a:r>
            <a:r>
              <a:rPr lang="en-US" dirty="0" err="1"/>
              <a:t>Merrices</a:t>
            </a:r>
            <a:r>
              <a:rPr lang="en-US" dirty="0"/>
              <a:t>(13)</a:t>
            </a:r>
          </a:p>
          <a:p>
            <a:r>
              <a:rPr lang="en-US" dirty="0"/>
              <a:t>Question 1 TF-IDF average weighted word to vector (96 dimensions)</a:t>
            </a:r>
          </a:p>
          <a:p>
            <a:r>
              <a:rPr lang="en-US" dirty="0"/>
              <a:t>Question 2 TF-IDF average weighted word to vector (96 dimensions)</a:t>
            </a:r>
          </a:p>
          <a:p>
            <a:r>
              <a:rPr lang="en-IN" dirty="0"/>
              <a:t>Total 238 dimensions (features)</a:t>
            </a:r>
          </a:p>
        </p:txBody>
      </p:sp>
    </p:spTree>
    <p:extLst>
      <p:ext uri="{BB962C8B-B14F-4D97-AF65-F5344CB8AC3E}">
        <p14:creationId xmlns:p14="http://schemas.microsoft.com/office/powerpoint/2010/main" val="2509905097"/>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BB4D-E133-439A-B572-F4027916AF32}"/>
              </a:ext>
            </a:extLst>
          </p:cNvPr>
          <p:cNvSpPr>
            <a:spLocks noGrp="1"/>
          </p:cNvSpPr>
          <p:nvPr>
            <p:ph type="title"/>
          </p:nvPr>
        </p:nvSpPr>
        <p:spPr/>
        <p:txBody>
          <a:bodyPr>
            <a:normAutofit/>
          </a:bodyPr>
          <a:lstStyle/>
          <a:p>
            <a:r>
              <a:rPr lang="en-US" sz="5400" dirty="0"/>
              <a:t>This is our implementation Model</a:t>
            </a:r>
            <a:endParaRPr lang="en-IN" sz="5400" dirty="0"/>
          </a:p>
        </p:txBody>
      </p:sp>
      <p:pic>
        <p:nvPicPr>
          <p:cNvPr id="5" name="Content Placeholder 4">
            <a:extLst>
              <a:ext uri="{FF2B5EF4-FFF2-40B4-BE49-F238E27FC236}">
                <a16:creationId xmlns:a16="http://schemas.microsoft.com/office/drawing/2014/main" id="{33CEA238-5453-4DA2-ABF4-1D3C895E64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69" y="1593130"/>
            <a:ext cx="11726945" cy="5015060"/>
          </a:xfrm>
        </p:spPr>
      </p:pic>
    </p:spTree>
    <p:extLst>
      <p:ext uri="{BB962C8B-B14F-4D97-AF65-F5344CB8AC3E}">
        <p14:creationId xmlns:p14="http://schemas.microsoft.com/office/powerpoint/2010/main" val="3472465575"/>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831A-C73A-4606-ADA5-F458D248CAD2}"/>
              </a:ext>
            </a:extLst>
          </p:cNvPr>
          <p:cNvSpPr>
            <a:spLocks noGrp="1"/>
          </p:cNvSpPr>
          <p:nvPr>
            <p:ph type="title"/>
          </p:nvPr>
        </p:nvSpPr>
        <p:spPr>
          <a:xfrm>
            <a:off x="838200" y="167162"/>
            <a:ext cx="10515600" cy="1325563"/>
          </a:xfrm>
        </p:spPr>
        <p:txBody>
          <a:bodyPr>
            <a:normAutofit/>
          </a:bodyPr>
          <a:lstStyle/>
          <a:p>
            <a:r>
              <a:rPr lang="en-US" sz="4800" dirty="0"/>
              <a:t>Building a Random Model</a:t>
            </a:r>
            <a:endParaRPr lang="en-IN" sz="4800" dirty="0"/>
          </a:p>
        </p:txBody>
      </p:sp>
      <p:sp>
        <p:nvSpPr>
          <p:cNvPr id="3" name="Content Placeholder 2">
            <a:extLst>
              <a:ext uri="{FF2B5EF4-FFF2-40B4-BE49-F238E27FC236}">
                <a16:creationId xmlns:a16="http://schemas.microsoft.com/office/drawing/2014/main" id="{9E99073D-4F0D-4CC9-87F6-D2F96812AE14}"/>
              </a:ext>
            </a:extLst>
          </p:cNvPr>
          <p:cNvSpPr>
            <a:spLocks noGrp="1"/>
          </p:cNvSpPr>
          <p:nvPr>
            <p:ph idx="1"/>
          </p:nvPr>
        </p:nvSpPr>
        <p:spPr>
          <a:xfrm>
            <a:off x="838200" y="1231737"/>
            <a:ext cx="10515600" cy="2821789"/>
          </a:xfrm>
        </p:spPr>
        <p:txBody>
          <a:bodyPr/>
          <a:lstStyle/>
          <a:p>
            <a:r>
              <a:rPr lang="en-US" dirty="0"/>
              <a:t>Our aim is get the worst case log loss.</a:t>
            </a:r>
          </a:p>
          <a:p>
            <a:r>
              <a:rPr lang="en-US" dirty="0"/>
              <a:t>Log loss on Test Data using Random Model: 0.887242646958.</a:t>
            </a:r>
          </a:p>
          <a:p>
            <a:r>
              <a:rPr lang="en-US" dirty="0"/>
              <a:t>It implies the worst case log loss is 0.88 and all better models should have log loss &lt; 0.88.</a:t>
            </a:r>
          </a:p>
          <a:p>
            <a:r>
              <a:rPr lang="en-IN" dirty="0"/>
              <a:t>Random Model is built to set a benchmark for all other better models.</a:t>
            </a:r>
          </a:p>
        </p:txBody>
      </p:sp>
      <p:pic>
        <p:nvPicPr>
          <p:cNvPr id="7" name="Picture 6">
            <a:extLst>
              <a:ext uri="{FF2B5EF4-FFF2-40B4-BE49-F238E27FC236}">
                <a16:creationId xmlns:a16="http://schemas.microsoft.com/office/drawing/2014/main" id="{218A6832-D9EF-4EF2-BEFE-E71318833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57" y="4053526"/>
            <a:ext cx="10906812" cy="2637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12540633"/>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E34E-BE65-4786-9D0D-A5079B76D2EA}"/>
              </a:ext>
            </a:extLst>
          </p:cNvPr>
          <p:cNvSpPr>
            <a:spLocks noGrp="1"/>
          </p:cNvSpPr>
          <p:nvPr>
            <p:ph type="title"/>
          </p:nvPr>
        </p:nvSpPr>
        <p:spPr/>
        <p:txBody>
          <a:bodyPr/>
          <a:lstStyle/>
          <a:p>
            <a:r>
              <a:rPr lang="en-US" b="1" dirty="0"/>
              <a:t>Logistic Regression with SGD</a:t>
            </a:r>
            <a:endParaRPr lang="en-IN" dirty="0"/>
          </a:p>
        </p:txBody>
      </p:sp>
      <p:sp>
        <p:nvSpPr>
          <p:cNvPr id="3" name="Content Placeholder 2">
            <a:extLst>
              <a:ext uri="{FF2B5EF4-FFF2-40B4-BE49-F238E27FC236}">
                <a16:creationId xmlns:a16="http://schemas.microsoft.com/office/drawing/2014/main" id="{79D8016A-2651-4248-B0A5-3699922A251E}"/>
              </a:ext>
            </a:extLst>
          </p:cNvPr>
          <p:cNvSpPr>
            <a:spLocks noGrp="1"/>
          </p:cNvSpPr>
          <p:nvPr>
            <p:ph idx="1"/>
          </p:nvPr>
        </p:nvSpPr>
        <p:spPr/>
        <p:txBody>
          <a:bodyPr/>
          <a:lstStyle/>
          <a:p>
            <a:r>
              <a:rPr lang="en-US" dirty="0"/>
              <a:t>For best alpha = 0.0002032 The train log loss is: 0.3975058281421835</a:t>
            </a:r>
          </a:p>
          <a:p>
            <a:r>
              <a:rPr lang="en-US" dirty="0"/>
              <a:t>For best alpha = 0.0002032 The test log loss is: 0.400262401191614</a:t>
            </a:r>
          </a:p>
          <a:p>
            <a:r>
              <a:rPr lang="en-US" dirty="0"/>
              <a:t>Now, since the train log loss and test log loss is almost similar, we can conclude that our Logistic Regression Model is not overfitting or underfitting. It is working correctly.</a:t>
            </a:r>
            <a:endParaRPr lang="en-IN" dirty="0"/>
          </a:p>
        </p:txBody>
      </p:sp>
    </p:spTree>
    <p:extLst>
      <p:ext uri="{BB962C8B-B14F-4D97-AF65-F5344CB8AC3E}">
        <p14:creationId xmlns:p14="http://schemas.microsoft.com/office/powerpoint/2010/main" val="2708370980"/>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E62323-F07E-43EC-B71D-763CC596A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98" y="2088057"/>
            <a:ext cx="11114203" cy="2960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a:extLst>
              <a:ext uri="{FF2B5EF4-FFF2-40B4-BE49-F238E27FC236}">
                <a16:creationId xmlns:a16="http://schemas.microsoft.com/office/drawing/2014/main" id="{F08C7C99-C127-49B1-9627-85E03527DF4F}"/>
              </a:ext>
            </a:extLst>
          </p:cNvPr>
          <p:cNvSpPr>
            <a:spLocks noGrp="1"/>
          </p:cNvSpPr>
          <p:nvPr>
            <p:ph type="title"/>
          </p:nvPr>
        </p:nvSpPr>
        <p:spPr>
          <a:xfrm>
            <a:off x="838199" y="431374"/>
            <a:ext cx="10515600" cy="989815"/>
          </a:xfrm>
        </p:spPr>
        <p:txBody>
          <a:bodyPr>
            <a:noAutofit/>
          </a:bodyPr>
          <a:lstStyle/>
          <a:p>
            <a:r>
              <a:rPr lang="en-US" dirty="0"/>
              <a:t>Logistic Regression Confusion Matrix Result</a:t>
            </a:r>
            <a:endParaRPr lang="en-IN" dirty="0"/>
          </a:p>
        </p:txBody>
      </p:sp>
      <p:sp>
        <p:nvSpPr>
          <p:cNvPr id="8" name="Content Placeholder 7">
            <a:extLst>
              <a:ext uri="{FF2B5EF4-FFF2-40B4-BE49-F238E27FC236}">
                <a16:creationId xmlns:a16="http://schemas.microsoft.com/office/drawing/2014/main" id="{7A1EE146-834F-4971-9CF5-426565B2AFB3}"/>
              </a:ext>
            </a:extLst>
          </p:cNvPr>
          <p:cNvSpPr>
            <a:spLocks noGrp="1"/>
          </p:cNvSpPr>
          <p:nvPr>
            <p:ph idx="1"/>
          </p:nvPr>
        </p:nvSpPr>
        <p:spPr>
          <a:xfrm>
            <a:off x="688157" y="5392132"/>
            <a:ext cx="10793689" cy="784830"/>
          </a:xfrm>
        </p:spPr>
        <p:txBody>
          <a:bodyPr>
            <a:normAutofit/>
          </a:bodyPr>
          <a:lstStyle/>
          <a:p>
            <a:pPr marL="0" indent="0">
              <a:buNone/>
            </a:pPr>
            <a:r>
              <a:rPr lang="en-US" dirty="0"/>
              <a:t>TPR, TNR is quite high and FPR, FNR quite low. So, model working fine.</a:t>
            </a:r>
            <a:endParaRPr lang="en-IN" dirty="0"/>
          </a:p>
        </p:txBody>
      </p:sp>
    </p:spTree>
    <p:extLst>
      <p:ext uri="{BB962C8B-B14F-4D97-AF65-F5344CB8AC3E}">
        <p14:creationId xmlns:p14="http://schemas.microsoft.com/office/powerpoint/2010/main" val="3520030034"/>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0D98-85AF-4C40-BA05-BCBCA6B881CF}"/>
              </a:ext>
            </a:extLst>
          </p:cNvPr>
          <p:cNvSpPr>
            <a:spLocks noGrp="1"/>
          </p:cNvSpPr>
          <p:nvPr>
            <p:ph type="title"/>
          </p:nvPr>
        </p:nvSpPr>
        <p:spPr/>
        <p:txBody>
          <a:bodyPr/>
          <a:lstStyle/>
          <a:p>
            <a:r>
              <a:rPr lang="en-US" b="1" dirty="0"/>
              <a:t>Linear SVM with SGD</a:t>
            </a:r>
            <a:endParaRPr lang="en-IN" dirty="0"/>
          </a:p>
        </p:txBody>
      </p:sp>
      <p:sp>
        <p:nvSpPr>
          <p:cNvPr id="3" name="Content Placeholder 2">
            <a:extLst>
              <a:ext uri="{FF2B5EF4-FFF2-40B4-BE49-F238E27FC236}">
                <a16:creationId xmlns:a16="http://schemas.microsoft.com/office/drawing/2014/main" id="{A34EA69E-266A-4BF8-ADDF-E97092EC112C}"/>
              </a:ext>
            </a:extLst>
          </p:cNvPr>
          <p:cNvSpPr>
            <a:spLocks noGrp="1"/>
          </p:cNvSpPr>
          <p:nvPr>
            <p:ph idx="1"/>
          </p:nvPr>
        </p:nvSpPr>
        <p:spPr/>
        <p:txBody>
          <a:bodyPr/>
          <a:lstStyle/>
          <a:p>
            <a:r>
              <a:rPr lang="en-US" dirty="0"/>
              <a:t>For best alpha = 0.0001291 The train log loss is: 0.4006189885796839</a:t>
            </a:r>
          </a:p>
          <a:p>
            <a:r>
              <a:rPr lang="en-US" dirty="0"/>
              <a:t>For best alpha = 0.0001291 The test log loss is: 0.40329099571822147</a:t>
            </a:r>
          </a:p>
          <a:p>
            <a:r>
              <a:rPr lang="en-US" dirty="0"/>
              <a:t>Now, since the train log loss and test log loss is almost similar, we can conclude that our Linear Support Vector Machine Model is not overfitting or underfitting. It is working correctly.</a:t>
            </a:r>
          </a:p>
          <a:p>
            <a:endParaRPr lang="en-IN" dirty="0"/>
          </a:p>
        </p:txBody>
      </p:sp>
    </p:spTree>
    <p:extLst>
      <p:ext uri="{BB962C8B-B14F-4D97-AF65-F5344CB8AC3E}">
        <p14:creationId xmlns:p14="http://schemas.microsoft.com/office/powerpoint/2010/main" val="3660488743"/>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F0ED-6B79-499D-BD9B-E2E4A310C53D}"/>
              </a:ext>
            </a:extLst>
          </p:cNvPr>
          <p:cNvSpPr>
            <a:spLocks noGrp="1"/>
          </p:cNvSpPr>
          <p:nvPr>
            <p:ph type="title"/>
          </p:nvPr>
        </p:nvSpPr>
        <p:spPr>
          <a:xfrm>
            <a:off x="631596" y="365125"/>
            <a:ext cx="11010506" cy="1325563"/>
          </a:xfrm>
        </p:spPr>
        <p:txBody>
          <a:bodyPr>
            <a:normAutofit/>
          </a:bodyPr>
          <a:lstStyle/>
          <a:p>
            <a:r>
              <a:rPr lang="en-US" sz="5400" b="1" dirty="0"/>
              <a:t>Some Examples of duplicate Q pairs</a:t>
            </a:r>
            <a:endParaRPr lang="en-IN" sz="5400" b="1" dirty="0"/>
          </a:p>
        </p:txBody>
      </p:sp>
      <p:sp>
        <p:nvSpPr>
          <p:cNvPr id="4" name="Content Placeholder 3">
            <a:extLst>
              <a:ext uri="{FF2B5EF4-FFF2-40B4-BE49-F238E27FC236}">
                <a16:creationId xmlns:a16="http://schemas.microsoft.com/office/drawing/2014/main" id="{EA77DA9C-D343-47CD-9CB5-6B307A4B3B52}"/>
              </a:ext>
            </a:extLst>
          </p:cNvPr>
          <p:cNvSpPr>
            <a:spLocks noGrp="1"/>
          </p:cNvSpPr>
          <p:nvPr>
            <p:ph idx="1"/>
          </p:nvPr>
        </p:nvSpPr>
        <p:spPr/>
        <p:txBody>
          <a:bodyPr/>
          <a:lstStyle/>
          <a:p>
            <a:r>
              <a:rPr lang="en-US" dirty="0"/>
              <a:t>What are the best destinations for solo trip in India?</a:t>
            </a:r>
          </a:p>
          <a:p>
            <a:r>
              <a:rPr lang="en-US" dirty="0"/>
              <a:t>What are some best places for solo trips in India?</a:t>
            </a:r>
          </a:p>
          <a:p>
            <a:endParaRPr lang="en-US" dirty="0"/>
          </a:p>
          <a:p>
            <a:r>
              <a:rPr lang="en-IN" dirty="0"/>
              <a:t>Newton laws of motion?</a:t>
            </a:r>
          </a:p>
          <a:p>
            <a:r>
              <a:rPr lang="en-US" dirty="0"/>
              <a:t>What are Newton's three laws of motion?</a:t>
            </a:r>
          </a:p>
          <a:p>
            <a:endParaRPr lang="en-US" dirty="0"/>
          </a:p>
          <a:p>
            <a:r>
              <a:rPr lang="en-US" dirty="0"/>
              <a:t>What can make Physics easy to learn?</a:t>
            </a:r>
          </a:p>
          <a:p>
            <a:r>
              <a:rPr lang="en-US" dirty="0"/>
              <a:t>How can you make physics easy to learn?</a:t>
            </a:r>
            <a:endParaRPr lang="en-IN" dirty="0"/>
          </a:p>
        </p:txBody>
      </p:sp>
    </p:spTree>
    <p:extLst>
      <p:ext uri="{BB962C8B-B14F-4D97-AF65-F5344CB8AC3E}">
        <p14:creationId xmlns:p14="http://schemas.microsoft.com/office/powerpoint/2010/main" val="109653003"/>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CCB89-A199-46AA-A076-9FF7A2E3F402}"/>
              </a:ext>
            </a:extLst>
          </p:cNvPr>
          <p:cNvSpPr>
            <a:spLocks noGrp="1"/>
          </p:cNvSpPr>
          <p:nvPr>
            <p:ph type="title"/>
          </p:nvPr>
        </p:nvSpPr>
        <p:spPr/>
        <p:txBody>
          <a:bodyPr/>
          <a:lstStyle/>
          <a:p>
            <a:r>
              <a:rPr lang="en-US" dirty="0"/>
              <a:t>SVM Confusion Matrix Result</a:t>
            </a:r>
            <a:endParaRPr lang="en-IN" dirty="0"/>
          </a:p>
        </p:txBody>
      </p:sp>
      <p:pic>
        <p:nvPicPr>
          <p:cNvPr id="5" name="Content Placeholder 4">
            <a:extLst>
              <a:ext uri="{FF2B5EF4-FFF2-40B4-BE49-F238E27FC236}">
                <a16:creationId xmlns:a16="http://schemas.microsoft.com/office/drawing/2014/main" id="{A8FE80D4-0069-4C84-9CB5-B641D39512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521" y="1857082"/>
            <a:ext cx="10407191" cy="31296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2CB2002B-45DA-4A58-9B90-4F1BBCE7E8DE}"/>
              </a:ext>
            </a:extLst>
          </p:cNvPr>
          <p:cNvSpPr txBox="1"/>
          <p:nvPr/>
        </p:nvSpPr>
        <p:spPr>
          <a:xfrm>
            <a:off x="919112" y="5759777"/>
            <a:ext cx="10515600" cy="800219"/>
          </a:xfrm>
          <a:prstGeom prst="rect">
            <a:avLst/>
          </a:prstGeom>
          <a:noFill/>
        </p:spPr>
        <p:txBody>
          <a:bodyPr wrap="square" rtlCol="0">
            <a:spAutoFit/>
          </a:bodyPr>
          <a:lstStyle/>
          <a:p>
            <a:r>
              <a:rPr lang="en-US" sz="2800" dirty="0"/>
              <a:t>TPR, TNR is quite high and FPR, FNR quite low. So, model working fine.</a:t>
            </a:r>
            <a:endParaRPr lang="en-IN" sz="2800" dirty="0"/>
          </a:p>
          <a:p>
            <a:endParaRPr lang="en-IN" dirty="0"/>
          </a:p>
        </p:txBody>
      </p:sp>
    </p:spTree>
    <p:extLst>
      <p:ext uri="{BB962C8B-B14F-4D97-AF65-F5344CB8AC3E}">
        <p14:creationId xmlns:p14="http://schemas.microsoft.com/office/powerpoint/2010/main" val="3334198316"/>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CEC0-550A-4659-A9BB-8038DBE8851A}"/>
              </a:ext>
            </a:extLst>
          </p:cNvPr>
          <p:cNvSpPr>
            <a:spLocks noGrp="1"/>
          </p:cNvSpPr>
          <p:nvPr>
            <p:ph type="title"/>
          </p:nvPr>
        </p:nvSpPr>
        <p:spPr/>
        <p:txBody>
          <a:bodyPr/>
          <a:lstStyle/>
          <a:p>
            <a:r>
              <a:rPr lang="en-US" b="1" dirty="0"/>
              <a:t>Random Forest Classifier</a:t>
            </a:r>
            <a:endParaRPr lang="en-IN" dirty="0"/>
          </a:p>
        </p:txBody>
      </p:sp>
      <p:sp>
        <p:nvSpPr>
          <p:cNvPr id="3" name="Content Placeholder 2">
            <a:extLst>
              <a:ext uri="{FF2B5EF4-FFF2-40B4-BE49-F238E27FC236}">
                <a16:creationId xmlns:a16="http://schemas.microsoft.com/office/drawing/2014/main" id="{E9DD67CF-4AE1-47B7-A312-1D54301C33C3}"/>
              </a:ext>
            </a:extLst>
          </p:cNvPr>
          <p:cNvSpPr>
            <a:spLocks noGrp="1"/>
          </p:cNvSpPr>
          <p:nvPr>
            <p:ph idx="1"/>
          </p:nvPr>
        </p:nvSpPr>
        <p:spPr/>
        <p:txBody>
          <a:bodyPr>
            <a:normAutofit/>
          </a:bodyPr>
          <a:lstStyle/>
          <a:p>
            <a:r>
              <a:rPr lang="en-IN" dirty="0"/>
              <a:t>estimators = 200 Train Log Loss 0.3415642687851075 Test Log Loss 0.37400762711869606</a:t>
            </a:r>
          </a:p>
          <a:p>
            <a:r>
              <a:rPr lang="en-IN" dirty="0"/>
              <a:t>estimators = 300 Train Log Loss 0.342455260049411 Test Log Loss 0.3753194256730679</a:t>
            </a:r>
          </a:p>
          <a:p>
            <a:r>
              <a:rPr lang="en-IN" dirty="0"/>
              <a:t>estimators = 400 Train Log Loss 0.342692041877361 Test Log Loss 0.3751382081822963</a:t>
            </a:r>
            <a:endParaRPr lang="en-US" dirty="0"/>
          </a:p>
          <a:p>
            <a:r>
              <a:rPr lang="en-US" dirty="0"/>
              <a:t>Now, since the train log loss and test log loss are almost similar, we can conclude that our Random Forest Classifier Model is not overfitting or underfitting. It is working correctly.</a:t>
            </a:r>
          </a:p>
          <a:p>
            <a:endParaRPr lang="en-IN" dirty="0"/>
          </a:p>
        </p:txBody>
      </p:sp>
    </p:spTree>
    <p:extLst>
      <p:ext uri="{BB962C8B-B14F-4D97-AF65-F5344CB8AC3E}">
        <p14:creationId xmlns:p14="http://schemas.microsoft.com/office/powerpoint/2010/main" val="3368031712"/>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97A1-1AF3-47CE-90A3-43C64E9BBD82}"/>
              </a:ext>
            </a:extLst>
          </p:cNvPr>
          <p:cNvSpPr>
            <a:spLocks noGrp="1"/>
          </p:cNvSpPr>
          <p:nvPr>
            <p:ph type="title"/>
          </p:nvPr>
        </p:nvSpPr>
        <p:spPr/>
        <p:txBody>
          <a:bodyPr/>
          <a:lstStyle/>
          <a:p>
            <a:r>
              <a:rPr lang="en-US" dirty="0"/>
              <a:t>Random Forest Classifier Confusion Matrix Result</a:t>
            </a:r>
            <a:endParaRPr lang="en-IN" dirty="0"/>
          </a:p>
        </p:txBody>
      </p:sp>
      <p:pic>
        <p:nvPicPr>
          <p:cNvPr id="5" name="Picture 4">
            <a:extLst>
              <a:ext uri="{FF2B5EF4-FFF2-40B4-BE49-F238E27FC236}">
                <a16:creationId xmlns:a16="http://schemas.microsoft.com/office/drawing/2014/main" id="{EA343804-6046-4556-A6AB-D3999EE41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472" y="2103437"/>
            <a:ext cx="11133056" cy="2960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9012DAE6-5664-4C6D-ACB7-1FE649078AD2}"/>
              </a:ext>
            </a:extLst>
          </p:cNvPr>
          <p:cNvSpPr txBox="1"/>
          <p:nvPr/>
        </p:nvSpPr>
        <p:spPr>
          <a:xfrm>
            <a:off x="603316" y="5825765"/>
            <a:ext cx="11397005" cy="800219"/>
          </a:xfrm>
          <a:prstGeom prst="rect">
            <a:avLst/>
          </a:prstGeom>
          <a:noFill/>
        </p:spPr>
        <p:txBody>
          <a:bodyPr wrap="square" rtlCol="0">
            <a:spAutoFit/>
          </a:bodyPr>
          <a:lstStyle/>
          <a:p>
            <a:r>
              <a:rPr lang="en-US" sz="2800" dirty="0"/>
              <a:t>TPR, TNR is quite high and FPR, FNR quite low. So, model working fine.</a:t>
            </a:r>
            <a:endParaRPr lang="en-IN" sz="2800" dirty="0"/>
          </a:p>
          <a:p>
            <a:endParaRPr lang="en-IN" dirty="0"/>
          </a:p>
        </p:txBody>
      </p:sp>
    </p:spTree>
    <p:extLst>
      <p:ext uri="{BB962C8B-B14F-4D97-AF65-F5344CB8AC3E}">
        <p14:creationId xmlns:p14="http://schemas.microsoft.com/office/powerpoint/2010/main" val="2703724288"/>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C36D-9AD2-4B44-864F-E8BCC70B7C4B}"/>
              </a:ext>
            </a:extLst>
          </p:cNvPr>
          <p:cNvSpPr>
            <a:spLocks noGrp="1"/>
          </p:cNvSpPr>
          <p:nvPr>
            <p:ph type="title"/>
          </p:nvPr>
        </p:nvSpPr>
        <p:spPr/>
        <p:txBody>
          <a:bodyPr/>
          <a:lstStyle/>
          <a:p>
            <a:r>
              <a:rPr lang="en-US" b="1" dirty="0"/>
              <a:t>Gradient Boost Decision Tree(</a:t>
            </a:r>
            <a:r>
              <a:rPr lang="en-US" b="1" dirty="0" err="1"/>
              <a:t>XgBoost</a:t>
            </a:r>
            <a:r>
              <a:rPr lang="en-US" b="1" dirty="0"/>
              <a:t>)</a:t>
            </a:r>
            <a:endParaRPr lang="en-IN" dirty="0"/>
          </a:p>
        </p:txBody>
      </p:sp>
      <p:sp>
        <p:nvSpPr>
          <p:cNvPr id="3" name="Content Placeholder 2">
            <a:extLst>
              <a:ext uri="{FF2B5EF4-FFF2-40B4-BE49-F238E27FC236}">
                <a16:creationId xmlns:a16="http://schemas.microsoft.com/office/drawing/2014/main" id="{32027AB7-BC23-454B-AC4A-EA5F4D10D546}"/>
              </a:ext>
            </a:extLst>
          </p:cNvPr>
          <p:cNvSpPr>
            <a:spLocks noGrp="1"/>
          </p:cNvSpPr>
          <p:nvPr>
            <p:ph idx="1"/>
          </p:nvPr>
        </p:nvSpPr>
        <p:spPr/>
        <p:txBody>
          <a:bodyPr/>
          <a:lstStyle/>
          <a:p>
            <a:r>
              <a:rPr lang="en-US" dirty="0"/>
              <a:t>The train log loss is: 0.23062255281875668</a:t>
            </a:r>
          </a:p>
          <a:p>
            <a:r>
              <a:rPr lang="en-US" dirty="0"/>
              <a:t>The test log loss is: 0.31667970755105135</a:t>
            </a:r>
          </a:p>
          <a:p>
            <a:r>
              <a:rPr lang="en-US" dirty="0"/>
              <a:t>Now, since the train log loss and test log loss is almost similar, we can conclude that our Gradient Boost Decision Tree Model is not overfitting or underfitting. It is working correctly.</a:t>
            </a:r>
          </a:p>
          <a:p>
            <a:r>
              <a:rPr lang="en-US" dirty="0"/>
              <a:t>One of the best test log loss given by ML models.</a:t>
            </a:r>
            <a:endParaRPr lang="en-IN" dirty="0"/>
          </a:p>
        </p:txBody>
      </p:sp>
    </p:spTree>
    <p:extLst>
      <p:ext uri="{BB962C8B-B14F-4D97-AF65-F5344CB8AC3E}">
        <p14:creationId xmlns:p14="http://schemas.microsoft.com/office/powerpoint/2010/main" val="4207138071"/>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94DD-900D-401C-9CA1-E9C58E903588}"/>
              </a:ext>
            </a:extLst>
          </p:cNvPr>
          <p:cNvSpPr>
            <a:spLocks noGrp="1"/>
          </p:cNvSpPr>
          <p:nvPr>
            <p:ph type="title"/>
          </p:nvPr>
        </p:nvSpPr>
        <p:spPr/>
        <p:txBody>
          <a:bodyPr/>
          <a:lstStyle/>
          <a:p>
            <a:r>
              <a:rPr lang="en-US" dirty="0"/>
              <a:t>Gradient Boost Decision Tree(</a:t>
            </a:r>
            <a:r>
              <a:rPr lang="en-US" dirty="0" err="1"/>
              <a:t>XgBoost</a:t>
            </a:r>
            <a:r>
              <a:rPr lang="en-US" dirty="0"/>
              <a:t>) Confusion Matrix Result</a:t>
            </a:r>
            <a:endParaRPr lang="en-IN" dirty="0"/>
          </a:p>
        </p:txBody>
      </p:sp>
      <p:pic>
        <p:nvPicPr>
          <p:cNvPr id="5" name="Picture 4">
            <a:extLst>
              <a:ext uri="{FF2B5EF4-FFF2-40B4-BE49-F238E27FC236}">
                <a16:creationId xmlns:a16="http://schemas.microsoft.com/office/drawing/2014/main" id="{ACE453CD-18FE-4DDD-8490-76026313F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74" y="2099752"/>
            <a:ext cx="10850251" cy="2960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21DE5467-0F24-4C29-90A8-CDFA15E1B9CC}"/>
              </a:ext>
            </a:extLst>
          </p:cNvPr>
          <p:cNvSpPr txBox="1"/>
          <p:nvPr/>
        </p:nvSpPr>
        <p:spPr>
          <a:xfrm>
            <a:off x="537328" y="5646656"/>
            <a:ext cx="11095348" cy="1077218"/>
          </a:xfrm>
          <a:prstGeom prst="rect">
            <a:avLst/>
          </a:prstGeom>
          <a:noFill/>
        </p:spPr>
        <p:txBody>
          <a:bodyPr wrap="square" rtlCol="0">
            <a:spAutoFit/>
          </a:bodyPr>
          <a:lstStyle/>
          <a:p>
            <a:r>
              <a:rPr lang="en-US" sz="2800" dirty="0"/>
              <a:t>TPR, TNR is quite high and FPR, FNR quite low. So, model working fine.</a:t>
            </a:r>
            <a:endParaRPr lang="en-IN" sz="2800" dirty="0"/>
          </a:p>
          <a:p>
            <a:endParaRPr lang="en-IN" dirty="0"/>
          </a:p>
          <a:p>
            <a:endParaRPr lang="en-IN" dirty="0"/>
          </a:p>
        </p:txBody>
      </p:sp>
    </p:spTree>
    <p:extLst>
      <p:ext uri="{BB962C8B-B14F-4D97-AF65-F5344CB8AC3E}">
        <p14:creationId xmlns:p14="http://schemas.microsoft.com/office/powerpoint/2010/main" val="32633344"/>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5BE18-7663-4314-9801-23B09D3E455A}"/>
              </a:ext>
            </a:extLst>
          </p:cNvPr>
          <p:cNvSpPr>
            <a:spLocks noGrp="1"/>
          </p:cNvSpPr>
          <p:nvPr>
            <p:ph type="title"/>
          </p:nvPr>
        </p:nvSpPr>
        <p:spPr/>
        <p:txBody>
          <a:bodyPr/>
          <a:lstStyle/>
          <a:p>
            <a:r>
              <a:rPr lang="en-US" b="1" dirty="0"/>
              <a:t>Extra Tree Classifier</a:t>
            </a:r>
            <a:endParaRPr lang="en-IN" dirty="0"/>
          </a:p>
        </p:txBody>
      </p:sp>
      <p:sp>
        <p:nvSpPr>
          <p:cNvPr id="3" name="Content Placeholder 2">
            <a:extLst>
              <a:ext uri="{FF2B5EF4-FFF2-40B4-BE49-F238E27FC236}">
                <a16:creationId xmlns:a16="http://schemas.microsoft.com/office/drawing/2014/main" id="{9F831B36-EBD3-4B81-83BF-F80B200F8AA2}"/>
              </a:ext>
            </a:extLst>
          </p:cNvPr>
          <p:cNvSpPr>
            <a:spLocks noGrp="1"/>
          </p:cNvSpPr>
          <p:nvPr>
            <p:ph idx="1"/>
          </p:nvPr>
        </p:nvSpPr>
        <p:spPr/>
        <p:txBody>
          <a:bodyPr/>
          <a:lstStyle/>
          <a:p>
            <a:r>
              <a:rPr lang="en-IN" dirty="0"/>
              <a:t>estimators = 75 Train Log Loss 0.450102611906145 Test Log Loss 0.4574824435144607</a:t>
            </a:r>
          </a:p>
          <a:p>
            <a:r>
              <a:rPr lang="en-IN" dirty="0"/>
              <a:t>estimators = 100 Train Log Loss 0.45098598666278017 Test Log Loss 0.4579522099853415</a:t>
            </a:r>
          </a:p>
          <a:p>
            <a:r>
              <a:rPr lang="en-US" dirty="0"/>
              <a:t>Now, since the train log loss and test log loss is almost similar, we can conclude that our Extra Tree Classifier Model is not overfitting or underfitting. It is working correctly.</a:t>
            </a:r>
          </a:p>
          <a:p>
            <a:r>
              <a:rPr lang="en-US" dirty="0"/>
              <a:t>But this model is not preferred since it has slightly greater log loss in comparison to other ML models</a:t>
            </a:r>
            <a:endParaRPr lang="en-IN" dirty="0"/>
          </a:p>
        </p:txBody>
      </p:sp>
    </p:spTree>
    <p:extLst>
      <p:ext uri="{BB962C8B-B14F-4D97-AF65-F5344CB8AC3E}">
        <p14:creationId xmlns:p14="http://schemas.microsoft.com/office/powerpoint/2010/main" val="2087773427"/>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D886-E8F9-411F-AB84-9C0D2B5D22BA}"/>
              </a:ext>
            </a:extLst>
          </p:cNvPr>
          <p:cNvSpPr>
            <a:spLocks noGrp="1"/>
          </p:cNvSpPr>
          <p:nvPr>
            <p:ph type="title"/>
          </p:nvPr>
        </p:nvSpPr>
        <p:spPr/>
        <p:txBody>
          <a:bodyPr/>
          <a:lstStyle/>
          <a:p>
            <a:r>
              <a:rPr lang="en-US" dirty="0"/>
              <a:t>Extra Tree Classifier Confusion Matrix Result</a:t>
            </a:r>
            <a:endParaRPr lang="en-IN" dirty="0"/>
          </a:p>
        </p:txBody>
      </p:sp>
      <p:pic>
        <p:nvPicPr>
          <p:cNvPr id="5" name="Picture 4">
            <a:extLst>
              <a:ext uri="{FF2B5EF4-FFF2-40B4-BE49-F238E27FC236}">
                <a16:creationId xmlns:a16="http://schemas.microsoft.com/office/drawing/2014/main" id="{14A6E278-21F0-41E5-8221-1E56392AA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48923"/>
            <a:ext cx="10656216" cy="2960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08828008"/>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DCD7-B3B2-4C1B-B62B-8800FB11E576}"/>
              </a:ext>
            </a:extLst>
          </p:cNvPr>
          <p:cNvSpPr>
            <a:spLocks noGrp="1"/>
          </p:cNvSpPr>
          <p:nvPr>
            <p:ph type="title"/>
          </p:nvPr>
        </p:nvSpPr>
        <p:spPr/>
        <p:txBody>
          <a:bodyPr/>
          <a:lstStyle/>
          <a:p>
            <a:r>
              <a:rPr lang="en-US" b="1" dirty="0"/>
              <a:t>Stacking Classifier </a:t>
            </a:r>
            <a:r>
              <a:rPr lang="en-US" b="1" dirty="0" err="1"/>
              <a:t>MlExtend</a:t>
            </a:r>
            <a:endParaRPr lang="en-IN" dirty="0"/>
          </a:p>
        </p:txBody>
      </p:sp>
      <p:sp>
        <p:nvSpPr>
          <p:cNvPr id="3" name="Content Placeholder 2">
            <a:extLst>
              <a:ext uri="{FF2B5EF4-FFF2-40B4-BE49-F238E27FC236}">
                <a16:creationId xmlns:a16="http://schemas.microsoft.com/office/drawing/2014/main" id="{2A964160-9AD3-4067-80B2-613C39232AE1}"/>
              </a:ext>
            </a:extLst>
          </p:cNvPr>
          <p:cNvSpPr>
            <a:spLocks noGrp="1"/>
          </p:cNvSpPr>
          <p:nvPr>
            <p:ph idx="1"/>
          </p:nvPr>
        </p:nvSpPr>
        <p:spPr/>
        <p:txBody>
          <a:bodyPr/>
          <a:lstStyle/>
          <a:p>
            <a:r>
              <a:rPr lang="en-US" dirty="0"/>
              <a:t>The train log loss is: 0.30921514588491233</a:t>
            </a:r>
          </a:p>
          <a:p>
            <a:r>
              <a:rPr lang="en-US" dirty="0"/>
              <a:t>The test log loss is: 0.34918981438080887</a:t>
            </a:r>
          </a:p>
          <a:p>
            <a:r>
              <a:rPr lang="en-US" dirty="0"/>
              <a:t>Now, since the train log loss and test log loss is almost similar, we can conclude that our Gradient Boost Decision Tree Model is not overfitting or underfitting. It is working correctly.</a:t>
            </a:r>
          </a:p>
          <a:p>
            <a:r>
              <a:rPr lang="en-US" dirty="0"/>
              <a:t>One of the best test log loss given by ML models.</a:t>
            </a:r>
            <a:endParaRPr lang="en-IN" dirty="0"/>
          </a:p>
          <a:p>
            <a:r>
              <a:rPr lang="en-IN" dirty="0"/>
              <a:t>It takes very long time to run.</a:t>
            </a:r>
          </a:p>
          <a:p>
            <a:r>
              <a:rPr lang="en-IN" dirty="0"/>
              <a:t>If we can choose the parameters optimally, this model should give the best result.</a:t>
            </a:r>
          </a:p>
        </p:txBody>
      </p:sp>
    </p:spTree>
    <p:extLst>
      <p:ext uri="{BB962C8B-B14F-4D97-AF65-F5344CB8AC3E}">
        <p14:creationId xmlns:p14="http://schemas.microsoft.com/office/powerpoint/2010/main" val="1959375661"/>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5AD8-DD1F-4103-8F26-51CE097E8737}"/>
              </a:ext>
            </a:extLst>
          </p:cNvPr>
          <p:cNvSpPr>
            <a:spLocks noGrp="1"/>
          </p:cNvSpPr>
          <p:nvPr>
            <p:ph type="title"/>
          </p:nvPr>
        </p:nvSpPr>
        <p:spPr/>
        <p:txBody>
          <a:bodyPr/>
          <a:lstStyle/>
          <a:p>
            <a:r>
              <a:rPr lang="en-US" dirty="0"/>
              <a:t>Stacking Classifier Confusion Matrix Result</a:t>
            </a:r>
            <a:endParaRPr lang="en-IN" dirty="0"/>
          </a:p>
        </p:txBody>
      </p:sp>
      <p:pic>
        <p:nvPicPr>
          <p:cNvPr id="5" name="Picture 4">
            <a:extLst>
              <a:ext uri="{FF2B5EF4-FFF2-40B4-BE49-F238E27FC236}">
                <a16:creationId xmlns:a16="http://schemas.microsoft.com/office/drawing/2014/main" id="{1BA50542-C290-4DCD-B36A-55824A4A9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66" y="2109179"/>
            <a:ext cx="10925667" cy="2960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75458837"/>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7631-A4D8-489C-BE25-09C2F86ADFAE}"/>
              </a:ext>
            </a:extLst>
          </p:cNvPr>
          <p:cNvSpPr>
            <a:spLocks noGrp="1"/>
          </p:cNvSpPr>
          <p:nvPr>
            <p:ph type="title"/>
          </p:nvPr>
        </p:nvSpPr>
        <p:spPr/>
        <p:txBody>
          <a:bodyPr/>
          <a:lstStyle/>
          <a:p>
            <a:r>
              <a:rPr lang="en-US" b="1" dirty="0"/>
              <a:t>Adaptive Boosting</a:t>
            </a:r>
            <a:endParaRPr lang="en-IN" dirty="0"/>
          </a:p>
        </p:txBody>
      </p:sp>
      <p:sp>
        <p:nvSpPr>
          <p:cNvPr id="3" name="Content Placeholder 2">
            <a:extLst>
              <a:ext uri="{FF2B5EF4-FFF2-40B4-BE49-F238E27FC236}">
                <a16:creationId xmlns:a16="http://schemas.microsoft.com/office/drawing/2014/main" id="{D5CC9D6C-734F-4BD3-9C9D-D0988CAAA816}"/>
              </a:ext>
            </a:extLst>
          </p:cNvPr>
          <p:cNvSpPr>
            <a:spLocks noGrp="1"/>
          </p:cNvSpPr>
          <p:nvPr>
            <p:ph idx="1"/>
          </p:nvPr>
        </p:nvSpPr>
        <p:spPr/>
        <p:txBody>
          <a:bodyPr/>
          <a:lstStyle/>
          <a:p>
            <a:r>
              <a:rPr lang="en-US" dirty="0"/>
              <a:t>The train log loss is: 0.30921514588491233</a:t>
            </a:r>
          </a:p>
          <a:p>
            <a:r>
              <a:rPr lang="en-US" dirty="0"/>
              <a:t>The test log loss is: 0.5325878474916613</a:t>
            </a:r>
          </a:p>
          <a:p>
            <a:r>
              <a:rPr lang="en-IN" dirty="0"/>
              <a:t>This model is providing the worst result. So, we do not recommend this model for this dataset.</a:t>
            </a:r>
          </a:p>
        </p:txBody>
      </p:sp>
    </p:spTree>
    <p:extLst>
      <p:ext uri="{BB962C8B-B14F-4D97-AF65-F5344CB8AC3E}">
        <p14:creationId xmlns:p14="http://schemas.microsoft.com/office/powerpoint/2010/main" val="2263972348"/>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5D85-70E8-4323-838A-632DF8BFAECB}"/>
              </a:ext>
            </a:extLst>
          </p:cNvPr>
          <p:cNvSpPr>
            <a:spLocks noGrp="1"/>
          </p:cNvSpPr>
          <p:nvPr>
            <p:ph type="title"/>
          </p:nvPr>
        </p:nvSpPr>
        <p:spPr/>
        <p:txBody>
          <a:bodyPr/>
          <a:lstStyle/>
          <a:p>
            <a:r>
              <a:rPr lang="en-US" b="1" dirty="0"/>
              <a:t>Some Examples of non-duplicate Q pairs</a:t>
            </a:r>
            <a:endParaRPr lang="en-IN" dirty="0"/>
          </a:p>
        </p:txBody>
      </p:sp>
      <p:sp>
        <p:nvSpPr>
          <p:cNvPr id="3" name="Content Placeholder 2">
            <a:extLst>
              <a:ext uri="{FF2B5EF4-FFF2-40B4-BE49-F238E27FC236}">
                <a16:creationId xmlns:a16="http://schemas.microsoft.com/office/drawing/2014/main" id="{19D70042-7CE7-4692-B800-E344F500136E}"/>
              </a:ext>
            </a:extLst>
          </p:cNvPr>
          <p:cNvSpPr>
            <a:spLocks noGrp="1"/>
          </p:cNvSpPr>
          <p:nvPr>
            <p:ph idx="1"/>
          </p:nvPr>
        </p:nvSpPr>
        <p:spPr/>
        <p:txBody>
          <a:bodyPr>
            <a:normAutofit lnSpcReduction="10000"/>
          </a:bodyPr>
          <a:lstStyle/>
          <a:p>
            <a:r>
              <a:rPr lang="en-US" dirty="0"/>
              <a:t>What is the step by step guide to invest in share market in </a:t>
            </a:r>
            <a:r>
              <a:rPr lang="en-US" dirty="0" err="1"/>
              <a:t>india</a:t>
            </a:r>
            <a:r>
              <a:rPr lang="en-US" dirty="0"/>
              <a:t>?</a:t>
            </a:r>
          </a:p>
          <a:p>
            <a:r>
              <a:rPr lang="en-US" dirty="0"/>
              <a:t>What is the step by step guide to invest in share market?</a:t>
            </a:r>
          </a:p>
          <a:p>
            <a:endParaRPr lang="en-US" dirty="0"/>
          </a:p>
          <a:p>
            <a:r>
              <a:rPr lang="en-US" dirty="0"/>
              <a:t>How can I increase the speed of my internet connection while using a VPN?</a:t>
            </a:r>
          </a:p>
          <a:p>
            <a:r>
              <a:rPr lang="en-US" dirty="0"/>
              <a:t>How can Internet speed be increased by hacking through DNS?</a:t>
            </a:r>
          </a:p>
          <a:p>
            <a:endParaRPr lang="en-US" dirty="0"/>
          </a:p>
          <a:p>
            <a:r>
              <a:rPr lang="en-US" dirty="0"/>
              <a:t>What is your review of Performance Testing?</a:t>
            </a:r>
          </a:p>
          <a:p>
            <a:r>
              <a:rPr lang="en-IN" dirty="0"/>
              <a:t>What is performance testing?</a:t>
            </a:r>
          </a:p>
        </p:txBody>
      </p:sp>
    </p:spTree>
    <p:extLst>
      <p:ext uri="{BB962C8B-B14F-4D97-AF65-F5344CB8AC3E}">
        <p14:creationId xmlns:p14="http://schemas.microsoft.com/office/powerpoint/2010/main" val="1113059786"/>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76853-1136-4379-830B-7557A540C023}"/>
              </a:ext>
            </a:extLst>
          </p:cNvPr>
          <p:cNvSpPr>
            <a:spLocks noGrp="1"/>
          </p:cNvSpPr>
          <p:nvPr>
            <p:ph type="title"/>
          </p:nvPr>
        </p:nvSpPr>
        <p:spPr/>
        <p:txBody>
          <a:bodyPr/>
          <a:lstStyle/>
          <a:p>
            <a:r>
              <a:rPr lang="en-US" dirty="0"/>
              <a:t>Comparison of different ML models</a:t>
            </a:r>
            <a:endParaRPr lang="en-IN" dirty="0"/>
          </a:p>
        </p:txBody>
      </p:sp>
      <p:sp>
        <p:nvSpPr>
          <p:cNvPr id="3" name="Content Placeholder 2">
            <a:extLst>
              <a:ext uri="{FF2B5EF4-FFF2-40B4-BE49-F238E27FC236}">
                <a16:creationId xmlns:a16="http://schemas.microsoft.com/office/drawing/2014/main" id="{7D0661D5-2098-4907-B8B2-92E738A4164F}"/>
              </a:ext>
            </a:extLst>
          </p:cNvPr>
          <p:cNvSpPr>
            <a:spLocks noGrp="1"/>
          </p:cNvSpPr>
          <p:nvPr>
            <p:ph idx="1"/>
          </p:nvPr>
        </p:nvSpPr>
        <p:spPr/>
        <p:txBody>
          <a:bodyPr/>
          <a:lstStyle/>
          <a:p>
            <a:r>
              <a:rPr lang="en-US" dirty="0"/>
              <a:t>Logistic Regression with Stochastic Gradient Descent and SVM with Stochastic Gradient Descent is working fine with test log loss 0.40.</a:t>
            </a:r>
          </a:p>
          <a:p>
            <a:r>
              <a:rPr lang="en-US" dirty="0"/>
              <a:t>But the best result is given by Gradient Boost Decision Tree with test log loss 0.31 and Stacking Classifier with test log loss 0.34.</a:t>
            </a:r>
            <a:endParaRPr lang="en-IN" dirty="0"/>
          </a:p>
        </p:txBody>
      </p:sp>
    </p:spTree>
    <p:extLst>
      <p:ext uri="{BB962C8B-B14F-4D97-AF65-F5344CB8AC3E}">
        <p14:creationId xmlns:p14="http://schemas.microsoft.com/office/powerpoint/2010/main" val="174019668"/>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D182-34DB-4490-BB9C-778FEC1170EF}"/>
              </a:ext>
            </a:extLst>
          </p:cNvPr>
          <p:cNvSpPr>
            <a:spLocks noGrp="1"/>
          </p:cNvSpPr>
          <p:nvPr>
            <p:ph type="title"/>
          </p:nvPr>
        </p:nvSpPr>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C59C0E74-1970-465D-925D-591ED441FE9C}"/>
              </a:ext>
            </a:extLst>
          </p:cNvPr>
          <p:cNvSpPr>
            <a:spLocks noGrp="1"/>
          </p:cNvSpPr>
          <p:nvPr>
            <p:ph idx="1"/>
          </p:nvPr>
        </p:nvSpPr>
        <p:spPr/>
        <p:txBody>
          <a:bodyPr/>
          <a:lstStyle/>
          <a:p>
            <a:r>
              <a:rPr lang="en-US" dirty="0"/>
              <a:t>The final feature set is quite high dimensional hence the size of the final .csv file reached to 2 GB.</a:t>
            </a:r>
          </a:p>
          <a:p>
            <a:r>
              <a:rPr lang="en-US" dirty="0"/>
              <a:t>To convert the Question1 and Question2 column into TF-IDF weighted average word-to-vector it took total 2 hours.</a:t>
            </a:r>
          </a:p>
          <a:p>
            <a:r>
              <a:rPr lang="en-US" dirty="0"/>
              <a:t>Models like Gradient Boost Decision Tree(GBDT) and Stacking Classifier took 2-3 hours to train.</a:t>
            </a:r>
          </a:p>
          <a:p>
            <a:r>
              <a:rPr lang="en-US" dirty="0"/>
              <a:t>In few cases ram requirement went up to 31 GB. </a:t>
            </a:r>
          </a:p>
          <a:p>
            <a:r>
              <a:rPr lang="en-US" dirty="0"/>
              <a:t>In some of the ML models like GBDT and Stacking Classifier and while calculating normalized word mover distance it took almost 15 GB ram.</a:t>
            </a:r>
            <a:endParaRPr lang="en-IN" dirty="0"/>
          </a:p>
        </p:txBody>
      </p:sp>
    </p:spTree>
    <p:extLst>
      <p:ext uri="{BB962C8B-B14F-4D97-AF65-F5344CB8AC3E}">
        <p14:creationId xmlns:p14="http://schemas.microsoft.com/office/powerpoint/2010/main" val="3326593265"/>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E1D5-9DEE-4F91-9462-D99F022A7E6B}"/>
              </a:ext>
            </a:extLst>
          </p:cNvPr>
          <p:cNvSpPr>
            <a:spLocks noGrp="1"/>
          </p:cNvSpPr>
          <p:nvPr>
            <p:ph type="title"/>
          </p:nvPr>
        </p:nvSpPr>
        <p:spPr/>
        <p:txBody>
          <a:bodyPr>
            <a:normAutofit/>
          </a:bodyPr>
          <a:lstStyle/>
          <a:p>
            <a:r>
              <a:rPr lang="en-US" sz="5400" b="1" dirty="0"/>
              <a:t>Future works</a:t>
            </a:r>
            <a:endParaRPr lang="en-IN" sz="5400" b="1" dirty="0"/>
          </a:p>
        </p:txBody>
      </p:sp>
      <p:sp>
        <p:nvSpPr>
          <p:cNvPr id="3" name="Content Placeholder 2">
            <a:extLst>
              <a:ext uri="{FF2B5EF4-FFF2-40B4-BE49-F238E27FC236}">
                <a16:creationId xmlns:a16="http://schemas.microsoft.com/office/drawing/2014/main" id="{8F431739-B827-4EED-81BD-A6D4F260B31A}"/>
              </a:ext>
            </a:extLst>
          </p:cNvPr>
          <p:cNvSpPr>
            <a:spLocks noGrp="1"/>
          </p:cNvSpPr>
          <p:nvPr>
            <p:ph idx="1"/>
          </p:nvPr>
        </p:nvSpPr>
        <p:spPr/>
        <p:txBody>
          <a:bodyPr/>
          <a:lstStyle/>
          <a:p>
            <a:r>
              <a:rPr lang="en-IN" dirty="0"/>
              <a:t>Find out more relevant features if possible.</a:t>
            </a:r>
          </a:p>
          <a:p>
            <a:r>
              <a:rPr lang="en-IN" dirty="0"/>
              <a:t>Correct the mis-spellings.</a:t>
            </a:r>
          </a:p>
          <a:p>
            <a:r>
              <a:rPr lang="en-IN" dirty="0"/>
              <a:t>Apply Deep Learning Models like LSTM, Bi-LSTM.</a:t>
            </a:r>
          </a:p>
          <a:p>
            <a:endParaRPr lang="en-IN" dirty="0"/>
          </a:p>
        </p:txBody>
      </p:sp>
    </p:spTree>
    <p:extLst>
      <p:ext uri="{BB962C8B-B14F-4D97-AF65-F5344CB8AC3E}">
        <p14:creationId xmlns:p14="http://schemas.microsoft.com/office/powerpoint/2010/main" val="1169040391"/>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0882-E516-4903-A671-0644CA5FAE7E}"/>
              </a:ext>
            </a:extLst>
          </p:cNvPr>
          <p:cNvSpPr>
            <a:spLocks noGrp="1"/>
          </p:cNvSpPr>
          <p:nvPr>
            <p:ph type="title"/>
          </p:nvPr>
        </p:nvSpPr>
        <p:spPr>
          <a:xfrm>
            <a:off x="838200" y="365125"/>
            <a:ext cx="10515600" cy="6045102"/>
          </a:xfrm>
        </p:spPr>
        <p:txBody>
          <a:bodyPr>
            <a:normAutofit/>
          </a:bodyPr>
          <a:lstStyle/>
          <a:p>
            <a:pPr algn="ctr"/>
            <a:br>
              <a:rPr lang="en-US" sz="9600" dirty="0"/>
            </a:br>
            <a:r>
              <a:rPr lang="en-US" sz="9600" dirty="0"/>
              <a:t>QUESTIONS?</a:t>
            </a:r>
            <a:br>
              <a:rPr lang="en-IN" sz="9600" dirty="0"/>
            </a:br>
            <a:endParaRPr lang="en-IN" sz="9600" dirty="0"/>
          </a:p>
        </p:txBody>
      </p:sp>
    </p:spTree>
    <p:extLst>
      <p:ext uri="{BB962C8B-B14F-4D97-AF65-F5344CB8AC3E}">
        <p14:creationId xmlns:p14="http://schemas.microsoft.com/office/powerpoint/2010/main" val="376533116"/>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A757-1B00-4FA3-8EFD-3833453058EE}"/>
              </a:ext>
            </a:extLst>
          </p:cNvPr>
          <p:cNvSpPr>
            <a:spLocks noGrp="1"/>
          </p:cNvSpPr>
          <p:nvPr>
            <p:ph type="title"/>
          </p:nvPr>
        </p:nvSpPr>
        <p:spPr>
          <a:xfrm>
            <a:off x="838200" y="365125"/>
            <a:ext cx="10515600" cy="5781151"/>
          </a:xfrm>
        </p:spPr>
        <p:txBody>
          <a:bodyPr>
            <a:normAutofit/>
          </a:bodyPr>
          <a:lstStyle/>
          <a:p>
            <a:pPr algn="ctr"/>
            <a:r>
              <a:rPr lang="en-US" sz="9600" b="1" dirty="0"/>
              <a:t>THANK YOU</a:t>
            </a:r>
            <a:endParaRPr lang="en-IN" sz="9600" b="1" dirty="0"/>
          </a:p>
        </p:txBody>
      </p:sp>
    </p:spTree>
    <p:extLst>
      <p:ext uri="{BB962C8B-B14F-4D97-AF65-F5344CB8AC3E}">
        <p14:creationId xmlns:p14="http://schemas.microsoft.com/office/powerpoint/2010/main" val="3348881493"/>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3578-6F60-444D-B360-97FE4D0D1E28}"/>
              </a:ext>
            </a:extLst>
          </p:cNvPr>
          <p:cNvSpPr>
            <a:spLocks noGrp="1"/>
          </p:cNvSpPr>
          <p:nvPr>
            <p:ph type="title"/>
          </p:nvPr>
        </p:nvSpPr>
        <p:spPr/>
        <p:txBody>
          <a:bodyPr>
            <a:normAutofit fontScale="90000"/>
          </a:bodyPr>
          <a:lstStyle/>
          <a:p>
            <a:r>
              <a:rPr lang="en-US" sz="5400" dirty="0"/>
              <a:t>What’s so challenging about the task?</a:t>
            </a:r>
            <a:endParaRPr lang="en-IN" sz="5400" dirty="0"/>
          </a:p>
        </p:txBody>
      </p:sp>
      <p:sp>
        <p:nvSpPr>
          <p:cNvPr id="3" name="Content Placeholder 2">
            <a:extLst>
              <a:ext uri="{FF2B5EF4-FFF2-40B4-BE49-F238E27FC236}">
                <a16:creationId xmlns:a16="http://schemas.microsoft.com/office/drawing/2014/main" id="{B65F4C6D-B85F-43F3-9F1C-BAE855EC5D36}"/>
              </a:ext>
            </a:extLst>
          </p:cNvPr>
          <p:cNvSpPr>
            <a:spLocks noGrp="1"/>
          </p:cNvSpPr>
          <p:nvPr>
            <p:ph idx="1"/>
          </p:nvPr>
        </p:nvSpPr>
        <p:spPr/>
        <p:txBody>
          <a:bodyPr/>
          <a:lstStyle/>
          <a:p>
            <a:pPr marL="0" indent="0">
              <a:buNone/>
            </a:pPr>
            <a:r>
              <a:rPr lang="en-US" sz="4000" dirty="0"/>
              <a:t>Look at these two questions:</a:t>
            </a:r>
            <a:endParaRPr lang="en-US" dirty="0"/>
          </a:p>
          <a:p>
            <a:r>
              <a:rPr lang="en-US" dirty="0"/>
              <a:t>The Sicilian gelato was extremely rich.</a:t>
            </a:r>
          </a:p>
          <a:p>
            <a:r>
              <a:rPr lang="en-US" dirty="0"/>
              <a:t>The Italian ice-cream was very velvety.</a:t>
            </a:r>
          </a:p>
          <a:p>
            <a:endParaRPr lang="en-US" dirty="0"/>
          </a:p>
          <a:p>
            <a:pPr marL="0" indent="0">
              <a:buNone/>
            </a:pPr>
            <a:r>
              <a:rPr lang="en-US" sz="3600" dirty="0"/>
              <a:t>Almost no word in common between these two sentences. But they are of same content. </a:t>
            </a:r>
          </a:p>
        </p:txBody>
      </p:sp>
    </p:spTree>
    <p:extLst>
      <p:ext uri="{BB962C8B-B14F-4D97-AF65-F5344CB8AC3E}">
        <p14:creationId xmlns:p14="http://schemas.microsoft.com/office/powerpoint/2010/main" val="2759346395"/>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FC90-7F56-4500-A94B-FF1FE39E5F2B}"/>
              </a:ext>
            </a:extLst>
          </p:cNvPr>
          <p:cNvSpPr>
            <a:spLocks noGrp="1"/>
          </p:cNvSpPr>
          <p:nvPr>
            <p:ph type="title"/>
          </p:nvPr>
        </p:nvSpPr>
        <p:spPr/>
        <p:txBody>
          <a:bodyPr>
            <a:normAutofit fontScale="90000"/>
          </a:bodyPr>
          <a:lstStyle/>
          <a:p>
            <a:br>
              <a:rPr lang="en-IN" sz="5300" b="1" dirty="0"/>
            </a:br>
            <a:r>
              <a:rPr lang="en-IN" sz="6000" b="1" dirty="0"/>
              <a:t>Data Overview</a:t>
            </a:r>
            <a:br>
              <a:rPr lang="en-IN" b="1" dirty="0"/>
            </a:br>
            <a:endParaRPr lang="en-IN" sz="4800" b="1" dirty="0"/>
          </a:p>
        </p:txBody>
      </p:sp>
      <p:sp>
        <p:nvSpPr>
          <p:cNvPr id="3" name="Content Placeholder 2">
            <a:extLst>
              <a:ext uri="{FF2B5EF4-FFF2-40B4-BE49-F238E27FC236}">
                <a16:creationId xmlns:a16="http://schemas.microsoft.com/office/drawing/2014/main" id="{F9F69C10-521D-4744-AD0C-A29B9C666DEA}"/>
              </a:ext>
            </a:extLst>
          </p:cNvPr>
          <p:cNvSpPr>
            <a:spLocks noGrp="1"/>
          </p:cNvSpPr>
          <p:nvPr>
            <p:ph idx="1"/>
          </p:nvPr>
        </p:nvSpPr>
        <p:spPr/>
        <p:txBody>
          <a:bodyPr/>
          <a:lstStyle/>
          <a:p>
            <a:r>
              <a:rPr lang="en-US" dirty="0"/>
              <a:t> Data will be in a file Train.csv</a:t>
            </a:r>
          </a:p>
          <a:p>
            <a:endParaRPr lang="en-US" dirty="0"/>
          </a:p>
          <a:p>
            <a:r>
              <a:rPr lang="en-US" dirty="0"/>
              <a:t>Train.csv contains 5 columns : qid1, qid2, question1, question2, </a:t>
            </a:r>
            <a:r>
              <a:rPr lang="en-US" dirty="0" err="1"/>
              <a:t>is_duplicate</a:t>
            </a:r>
            <a:endParaRPr lang="en-US" dirty="0"/>
          </a:p>
          <a:p>
            <a:endParaRPr lang="en-US" dirty="0"/>
          </a:p>
          <a:p>
            <a:r>
              <a:rPr lang="en-US" dirty="0"/>
              <a:t>Size of Train.csv - 60MB</a:t>
            </a:r>
          </a:p>
          <a:p>
            <a:endParaRPr lang="en-US" dirty="0"/>
          </a:p>
          <a:p>
            <a:r>
              <a:rPr lang="en-US" dirty="0"/>
              <a:t> Number of rows in Train.csv = 404,290</a:t>
            </a:r>
            <a:endParaRPr lang="en-IN" dirty="0"/>
          </a:p>
        </p:txBody>
      </p:sp>
    </p:spTree>
    <p:extLst>
      <p:ext uri="{BB962C8B-B14F-4D97-AF65-F5344CB8AC3E}">
        <p14:creationId xmlns:p14="http://schemas.microsoft.com/office/powerpoint/2010/main" val="692915752"/>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C0BF-26C4-41F9-8B4F-91418146FE59}"/>
              </a:ext>
            </a:extLst>
          </p:cNvPr>
          <p:cNvSpPr>
            <a:spLocks noGrp="1"/>
          </p:cNvSpPr>
          <p:nvPr>
            <p:ph type="title"/>
          </p:nvPr>
        </p:nvSpPr>
        <p:spPr/>
        <p:txBody>
          <a:bodyPr>
            <a:noAutofit/>
          </a:bodyPr>
          <a:lstStyle/>
          <a:p>
            <a:r>
              <a:rPr lang="en-US" sz="5400" b="1" dirty="0"/>
              <a:t>Type of Machine Learning Problem</a:t>
            </a:r>
            <a:endParaRPr lang="en-IN" sz="5400" b="1" dirty="0"/>
          </a:p>
        </p:txBody>
      </p:sp>
      <p:sp>
        <p:nvSpPr>
          <p:cNvPr id="3" name="Content Placeholder 2">
            <a:extLst>
              <a:ext uri="{FF2B5EF4-FFF2-40B4-BE49-F238E27FC236}">
                <a16:creationId xmlns:a16="http://schemas.microsoft.com/office/drawing/2014/main" id="{8C9A3CD9-E9F6-4017-9C2D-73AFA678E042}"/>
              </a:ext>
            </a:extLst>
          </p:cNvPr>
          <p:cNvSpPr>
            <a:spLocks noGrp="1"/>
          </p:cNvSpPr>
          <p:nvPr>
            <p:ph idx="1"/>
          </p:nvPr>
        </p:nvSpPr>
        <p:spPr/>
        <p:txBody>
          <a:bodyPr/>
          <a:lstStyle/>
          <a:p>
            <a:r>
              <a:rPr lang="en-US" dirty="0"/>
              <a:t>It is a binary classification problem, for a given pair of questions we need to predict if they are duplicate or not.</a:t>
            </a:r>
          </a:p>
          <a:p>
            <a:endParaRPr lang="en-US" dirty="0"/>
          </a:p>
          <a:p>
            <a:pPr marL="0" indent="0">
              <a:buNone/>
            </a:pPr>
            <a:r>
              <a:rPr lang="en-US" sz="4800" dirty="0"/>
              <a:t>Metric(s):</a:t>
            </a:r>
          </a:p>
          <a:p>
            <a:r>
              <a:rPr lang="en-US" dirty="0"/>
              <a:t>log-loss </a:t>
            </a:r>
          </a:p>
          <a:p>
            <a:r>
              <a:rPr lang="en-US" dirty="0"/>
              <a:t>Binary Confusion Matrix</a:t>
            </a:r>
          </a:p>
          <a:p>
            <a:endParaRPr lang="en-IN" dirty="0"/>
          </a:p>
        </p:txBody>
      </p:sp>
    </p:spTree>
    <p:extLst>
      <p:ext uri="{BB962C8B-B14F-4D97-AF65-F5344CB8AC3E}">
        <p14:creationId xmlns:p14="http://schemas.microsoft.com/office/powerpoint/2010/main" val="965268593"/>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5977-09D1-46FA-8F8E-B2D9DA63107D}"/>
              </a:ext>
            </a:extLst>
          </p:cNvPr>
          <p:cNvSpPr>
            <a:spLocks noGrp="1"/>
          </p:cNvSpPr>
          <p:nvPr>
            <p:ph type="title"/>
          </p:nvPr>
        </p:nvSpPr>
        <p:spPr/>
        <p:txBody>
          <a:bodyPr>
            <a:normAutofit/>
          </a:bodyPr>
          <a:lstStyle/>
          <a:p>
            <a:r>
              <a:rPr lang="en-US" sz="5400" b="1" dirty="0"/>
              <a:t>Some Facts about Data</a:t>
            </a:r>
            <a:endParaRPr lang="en-IN" sz="5400" b="1" dirty="0"/>
          </a:p>
        </p:txBody>
      </p:sp>
      <p:sp>
        <p:nvSpPr>
          <p:cNvPr id="3" name="Content Placeholder 2">
            <a:extLst>
              <a:ext uri="{FF2B5EF4-FFF2-40B4-BE49-F238E27FC236}">
                <a16:creationId xmlns:a16="http://schemas.microsoft.com/office/drawing/2014/main" id="{A42127A2-598F-4A5D-91FC-D4694963E8FC}"/>
              </a:ext>
            </a:extLst>
          </p:cNvPr>
          <p:cNvSpPr>
            <a:spLocks noGrp="1"/>
          </p:cNvSpPr>
          <p:nvPr>
            <p:ph idx="1"/>
          </p:nvPr>
        </p:nvSpPr>
        <p:spPr/>
        <p:txBody>
          <a:bodyPr/>
          <a:lstStyle/>
          <a:p>
            <a:r>
              <a:rPr lang="en-US" dirty="0"/>
              <a:t>Total number of question pairs for training: 404290</a:t>
            </a:r>
          </a:p>
          <a:p>
            <a:r>
              <a:rPr lang="en-US" dirty="0"/>
              <a:t>Question pairs are not Similar (</a:t>
            </a:r>
            <a:r>
              <a:rPr lang="en-US" dirty="0" err="1"/>
              <a:t>is_duplicate</a:t>
            </a:r>
            <a:r>
              <a:rPr lang="en-US" dirty="0"/>
              <a:t> = 0): 63.08%</a:t>
            </a:r>
          </a:p>
          <a:p>
            <a:r>
              <a:rPr lang="en-US" dirty="0"/>
              <a:t>Question pairs are Similar (</a:t>
            </a:r>
            <a:r>
              <a:rPr lang="en-US" dirty="0" err="1"/>
              <a:t>is_duplicate</a:t>
            </a:r>
            <a:r>
              <a:rPr lang="en-US" dirty="0"/>
              <a:t> = 1): 36.92%</a:t>
            </a:r>
          </a:p>
          <a:p>
            <a:r>
              <a:rPr lang="en-US" dirty="0"/>
              <a:t>Total number of  Unique Questions are: 537933</a:t>
            </a:r>
          </a:p>
          <a:p>
            <a:r>
              <a:rPr lang="en-US" dirty="0"/>
              <a:t>Max number of times a single question is repeated: 157</a:t>
            </a:r>
          </a:p>
          <a:p>
            <a:r>
              <a:rPr lang="en-IN" dirty="0"/>
              <a:t>Number of duplicate question pair: 0</a:t>
            </a:r>
          </a:p>
        </p:txBody>
      </p:sp>
    </p:spTree>
    <p:extLst>
      <p:ext uri="{BB962C8B-B14F-4D97-AF65-F5344CB8AC3E}">
        <p14:creationId xmlns:p14="http://schemas.microsoft.com/office/powerpoint/2010/main" val="3561183247"/>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526</TotalTime>
  <Words>2377</Words>
  <Application>Microsoft Office PowerPoint</Application>
  <PresentationFormat>Widescreen</PresentationFormat>
  <Paragraphs>225</Paragraphs>
  <Slides>54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Quora Question Pairs</vt:lpstr>
      <vt:lpstr>Problem Description</vt:lpstr>
      <vt:lpstr>Real world/Business Objectives and Constraints </vt:lpstr>
      <vt:lpstr>Some Examples of duplicate Q pairs</vt:lpstr>
      <vt:lpstr>Some Examples of non-duplicate Q pairs</vt:lpstr>
      <vt:lpstr>What’s so challenging about the task?</vt:lpstr>
      <vt:lpstr> Data Overview </vt:lpstr>
      <vt:lpstr>Type of Machine Learning Problem</vt:lpstr>
      <vt:lpstr>Some Facts about Data</vt:lpstr>
      <vt:lpstr>PowerPoint Presentation</vt:lpstr>
      <vt:lpstr>PowerPoint Presentation</vt:lpstr>
      <vt:lpstr> Basic Feature Extraction (before cleaning)  </vt:lpstr>
      <vt:lpstr>PowerPoint Presentation</vt:lpstr>
      <vt:lpstr>PowerPoint Presentation</vt:lpstr>
      <vt:lpstr> Pre-processing of Text </vt:lpstr>
      <vt:lpstr> Advanced Feature Extraction 1. NLP Features </vt:lpstr>
      <vt:lpstr>2. Fuzzy Features</vt:lpstr>
      <vt:lpstr>PowerPoint Presentation</vt:lpstr>
      <vt:lpstr>Violin Plot and pdf between fuzz_token_sort_ratio and is_duplicate</vt:lpstr>
      <vt:lpstr>Pair plot between different basic and fuzzy features </vt:lpstr>
      <vt:lpstr>Word to Vector</vt:lpstr>
      <vt:lpstr>Example of Word to Vector and similarity between different words</vt:lpstr>
      <vt:lpstr>Word Mover Distance</vt:lpstr>
      <vt:lpstr>PowerPoint Presentation</vt:lpstr>
      <vt:lpstr>PowerPoint Presentation</vt:lpstr>
      <vt:lpstr>PowerPoint Presentation</vt:lpstr>
      <vt:lpstr>PowerPoint Presentation</vt:lpstr>
      <vt:lpstr>PowerPoint Presentation</vt:lpstr>
      <vt:lpstr>Example output of Word Mover Distance</vt:lpstr>
      <vt:lpstr>Distance Metrices</vt:lpstr>
      <vt:lpstr>PowerPoint Presentation</vt:lpstr>
      <vt:lpstr>TF-IDF average Word to Vector</vt:lpstr>
      <vt:lpstr>PowerPoint Presentation</vt:lpstr>
      <vt:lpstr>Total Dimensions</vt:lpstr>
      <vt:lpstr>This is our implementation Model</vt:lpstr>
      <vt:lpstr>Building a Random Model</vt:lpstr>
      <vt:lpstr>Logistic Regression with SGD</vt:lpstr>
      <vt:lpstr>Logistic Regression Confusion Matrix Result</vt:lpstr>
      <vt:lpstr>Linear SVM with SGD</vt:lpstr>
      <vt:lpstr>SVM Confusion Matrix Result</vt:lpstr>
      <vt:lpstr>Random Forest Classifier</vt:lpstr>
      <vt:lpstr>Random Forest Classifier Confusion Matrix Result</vt:lpstr>
      <vt:lpstr>Gradient Boost Decision Tree(XgBoost)</vt:lpstr>
      <vt:lpstr>Gradient Boost Decision Tree(XgBoost) Confusion Matrix Result</vt:lpstr>
      <vt:lpstr>Extra Tree Classifier</vt:lpstr>
      <vt:lpstr>Extra Tree Classifier Confusion Matrix Result</vt:lpstr>
      <vt:lpstr>Stacking Classifier MlExtend</vt:lpstr>
      <vt:lpstr>Stacking Classifier Confusion Matrix Result</vt:lpstr>
      <vt:lpstr>Adaptive Boosting</vt:lpstr>
      <vt:lpstr>Comparison of different ML models</vt:lpstr>
      <vt:lpstr>Challenges</vt:lpstr>
      <vt:lpstr>Future works</vt:lpstr>
      <vt:lpstr> 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Quora Question Pairs</dc:title>
  <dc:creator> </dc:creator>
  <cp:lastModifiedBy> </cp:lastModifiedBy>
  <cp:revision>46</cp:revision>
  <dcterms:created xsi:type="dcterms:W3CDTF">2019-11-28T15:26:43Z</dcterms:created>
  <dcterms:modified xsi:type="dcterms:W3CDTF">2020-05-08T13:20:52Z</dcterms:modified>
</cp:coreProperties>
</file>