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70659-EE5A-4FB0-8FEF-3F1B6E6A34C1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BD93D-133C-4868-ACA5-0E7B60A48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BD93D-133C-4868-ACA5-0E7B60A489C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5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8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6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0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6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5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5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9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5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3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F683-5CCB-43AB-A9CC-5533586CB608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EEC3-991F-4265-8879-9CED1A822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63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5D1F-6E97-443A-B8BA-DBEBCB922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8000" b="1" dirty="0"/>
              <a:t>Quora Question Pairs</a:t>
            </a:r>
            <a:endParaRPr lang="en-IN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E82FD-7200-4AA8-8B55-37C88DB7B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9204" y="3676454"/>
            <a:ext cx="5841476" cy="2526383"/>
          </a:xfrm>
        </p:spPr>
        <p:txBody>
          <a:bodyPr>
            <a:normAutofit/>
          </a:bodyPr>
          <a:lstStyle/>
          <a:p>
            <a:pPr algn="l"/>
            <a:r>
              <a:rPr lang="en-IN" sz="2600" dirty="0"/>
              <a:t>COMPUTER SCIENCE AND ENGINEERING</a:t>
            </a:r>
          </a:p>
          <a:p>
            <a:pPr algn="l"/>
            <a:r>
              <a:rPr lang="en-IN" sz="2600" dirty="0"/>
              <a:t>SUDIPTA HALDER</a:t>
            </a:r>
          </a:p>
          <a:p>
            <a:pPr algn="l"/>
            <a:r>
              <a:rPr lang="en-IN" sz="2600" dirty="0"/>
              <a:t>UNIV ROLL NO – 10400116059</a:t>
            </a:r>
          </a:p>
          <a:p>
            <a:pPr algn="l"/>
            <a:r>
              <a:rPr lang="en-IN" sz="2600" dirty="0"/>
              <a:t>SMITA BANDYOPADHYAY</a:t>
            </a:r>
          </a:p>
          <a:p>
            <a:pPr algn="l"/>
            <a:r>
              <a:rPr lang="en-IN" sz="2600" dirty="0"/>
              <a:t>UNIV ROLL NO - 10400116078</a:t>
            </a:r>
          </a:p>
          <a:p>
            <a:pPr algn="l"/>
            <a:endParaRPr lang="en-IN" sz="2600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64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360DB2-6851-46FA-84B1-262684BBF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648" y="135001"/>
            <a:ext cx="9954704" cy="5012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F3C6C-A20E-4BD5-ADCB-56AFD01AE09E}"/>
              </a:ext>
            </a:extLst>
          </p:cNvPr>
          <p:cNvSpPr txBox="1"/>
          <p:nvPr/>
        </p:nvSpPr>
        <p:spPr>
          <a:xfrm>
            <a:off x="1118648" y="5250730"/>
            <a:ext cx="995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distributions for normalized </a:t>
            </a:r>
            <a:r>
              <a:rPr lang="en-US" sz="2000" b="1" dirty="0" err="1"/>
              <a:t>word_share</a:t>
            </a:r>
            <a:r>
              <a:rPr lang="en-US" sz="2000" b="1" dirty="0"/>
              <a:t> </a:t>
            </a:r>
            <a:r>
              <a:rPr lang="en-US" sz="2000" dirty="0"/>
              <a:t>have some overlap on the far right-hand side, i.e., there are quite a lot of questions with high word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average word share and Common no. of words of qid1 and qid2 is more when they are duplicate(Similar)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8313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C600A-5284-4BC9-9C93-86B5885C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6" r="17578"/>
          <a:stretch/>
        </p:blipFill>
        <p:spPr>
          <a:xfrm>
            <a:off x="1216057" y="254525"/>
            <a:ext cx="9436231" cy="5580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1F6A2-F125-44D3-92BE-DB1967AE16E9}"/>
              </a:ext>
            </a:extLst>
          </p:cNvPr>
          <p:cNvSpPr txBox="1"/>
          <p:nvPr/>
        </p:nvSpPr>
        <p:spPr>
          <a:xfrm>
            <a:off x="1018095" y="6014301"/>
            <a:ext cx="1002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distributions of the </a:t>
            </a:r>
            <a:r>
              <a:rPr lang="en-US" sz="2000" b="1" dirty="0" err="1"/>
              <a:t>word_Common</a:t>
            </a:r>
            <a:r>
              <a:rPr lang="en-US" sz="2000" b="1" dirty="0"/>
              <a:t> </a:t>
            </a:r>
            <a:r>
              <a:rPr lang="en-US" sz="2000" dirty="0"/>
              <a:t>feature in similar and non-similar questions are highly overlapping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932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E581-2F05-423F-BE71-18AC1B69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sz="6000" b="1" dirty="0"/>
              <a:t>Pre-processing of Text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0865-D2DB-46CB-B353-30E0E876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361"/>
            <a:ext cx="10515600" cy="4291602"/>
          </a:xfrm>
        </p:spPr>
        <p:txBody>
          <a:bodyPr/>
          <a:lstStyle/>
          <a:p>
            <a:r>
              <a:rPr lang="en-US" dirty="0"/>
              <a:t>Removing html tags</a:t>
            </a:r>
          </a:p>
          <a:p>
            <a:r>
              <a:rPr lang="en-US" dirty="0"/>
              <a:t>Removing Punctuations</a:t>
            </a:r>
          </a:p>
          <a:p>
            <a:r>
              <a:rPr lang="en-US" dirty="0"/>
              <a:t>Performing stemming</a:t>
            </a:r>
          </a:p>
          <a:p>
            <a:r>
              <a:rPr lang="en-US" dirty="0"/>
              <a:t>Removing 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Expanding contractions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12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2DA2-9724-42A0-B28F-05D895B3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901"/>
            <a:ext cx="10515600" cy="1162787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sz="6000" b="1" dirty="0"/>
              <a:t>Advanced Feature Extraction</a:t>
            </a:r>
            <a:br>
              <a:rPr lang="en-IN" sz="6000" b="1" dirty="0"/>
            </a:br>
            <a:r>
              <a:rPr lang="en-IN" sz="6000" b="1" dirty="0"/>
              <a:t>(NLP and Fuzzy Features)</a:t>
            </a:r>
            <a:br>
              <a:rPr lang="en-IN" sz="6000" b="1" dirty="0"/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A12E-A038-488B-9DDE-AC4A9A77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cwc_min</a:t>
            </a:r>
            <a:r>
              <a:rPr lang="en-US" dirty="0"/>
              <a:t> = </a:t>
            </a:r>
            <a:r>
              <a:rPr lang="en-US" sz="2000" dirty="0" err="1"/>
              <a:t>common_word_count</a:t>
            </a:r>
            <a:r>
              <a:rPr lang="en-US" sz="2000" dirty="0"/>
              <a:t> / (min(</a:t>
            </a:r>
            <a:r>
              <a:rPr lang="en-US" sz="2000" dirty="0" err="1"/>
              <a:t>len</a:t>
            </a:r>
            <a:r>
              <a:rPr lang="en-US" sz="2000" dirty="0"/>
              <a:t>(q1_words), </a:t>
            </a:r>
            <a:r>
              <a:rPr lang="en-US" sz="2000" dirty="0" err="1"/>
              <a:t>len</a:t>
            </a:r>
            <a:r>
              <a:rPr lang="en-US" sz="2000" dirty="0"/>
              <a:t>(q2_words))</a:t>
            </a:r>
            <a:endParaRPr lang="en-US" dirty="0"/>
          </a:p>
          <a:p>
            <a:r>
              <a:rPr lang="en-US" dirty="0" err="1"/>
              <a:t>cwc_max</a:t>
            </a:r>
            <a:r>
              <a:rPr lang="en-US" dirty="0"/>
              <a:t> = </a:t>
            </a:r>
            <a:r>
              <a:rPr lang="en-US" sz="2000" dirty="0" err="1"/>
              <a:t>common_word_count</a:t>
            </a:r>
            <a:r>
              <a:rPr lang="en-US" sz="2000" dirty="0"/>
              <a:t> / (max(</a:t>
            </a:r>
            <a:r>
              <a:rPr lang="en-US" sz="2000" dirty="0" err="1"/>
              <a:t>len</a:t>
            </a:r>
            <a:r>
              <a:rPr lang="en-US" sz="2000" dirty="0"/>
              <a:t>(q1_words), </a:t>
            </a:r>
            <a:r>
              <a:rPr lang="en-US" sz="2000" dirty="0" err="1"/>
              <a:t>len</a:t>
            </a:r>
            <a:r>
              <a:rPr lang="en-US" sz="2000" dirty="0"/>
              <a:t>(q2_words))</a:t>
            </a:r>
            <a:endParaRPr lang="en-US" dirty="0"/>
          </a:p>
          <a:p>
            <a:r>
              <a:rPr lang="en-IN" dirty="0" err="1"/>
              <a:t>csc_min</a:t>
            </a:r>
            <a:r>
              <a:rPr lang="en-IN" dirty="0"/>
              <a:t> = </a:t>
            </a:r>
            <a:r>
              <a:rPr lang="en-US" sz="2000" dirty="0" err="1"/>
              <a:t>common_stop_count</a:t>
            </a:r>
            <a:r>
              <a:rPr lang="en-US" sz="2000" dirty="0"/>
              <a:t> / (min(</a:t>
            </a:r>
            <a:r>
              <a:rPr lang="en-US" sz="2000" dirty="0" err="1"/>
              <a:t>len</a:t>
            </a:r>
            <a:r>
              <a:rPr lang="en-US" sz="2000" dirty="0"/>
              <a:t>(q1_stops), </a:t>
            </a:r>
            <a:r>
              <a:rPr lang="en-US" sz="2000" dirty="0" err="1"/>
              <a:t>len</a:t>
            </a:r>
            <a:r>
              <a:rPr lang="en-US" sz="2000" dirty="0"/>
              <a:t>(q2_stops))</a:t>
            </a:r>
            <a:endParaRPr lang="en-IN" dirty="0"/>
          </a:p>
          <a:p>
            <a:r>
              <a:rPr lang="en-IN" dirty="0" err="1"/>
              <a:t>csc_max</a:t>
            </a:r>
            <a:r>
              <a:rPr lang="en-IN" dirty="0"/>
              <a:t> = </a:t>
            </a:r>
            <a:r>
              <a:rPr lang="en-US" sz="1800" dirty="0" err="1"/>
              <a:t>common_stop_count</a:t>
            </a:r>
            <a:r>
              <a:rPr lang="en-US" sz="1800" dirty="0"/>
              <a:t> / (max(</a:t>
            </a:r>
            <a:r>
              <a:rPr lang="en-US" sz="1800" dirty="0" err="1"/>
              <a:t>len</a:t>
            </a:r>
            <a:r>
              <a:rPr lang="en-US" sz="1800" dirty="0"/>
              <a:t>(q1_stops), </a:t>
            </a:r>
            <a:r>
              <a:rPr lang="en-US" sz="1800" dirty="0" err="1"/>
              <a:t>len</a:t>
            </a:r>
            <a:r>
              <a:rPr lang="en-US" sz="1800" dirty="0"/>
              <a:t>(q2_stops))</a:t>
            </a:r>
            <a:endParaRPr lang="en-IN" sz="1800" dirty="0"/>
          </a:p>
          <a:p>
            <a:r>
              <a:rPr lang="en-IN" dirty="0" err="1"/>
              <a:t>ctc_min</a:t>
            </a:r>
            <a:r>
              <a:rPr lang="en-IN" dirty="0"/>
              <a:t> = </a:t>
            </a:r>
            <a:r>
              <a:rPr lang="en-IN" sz="2000" dirty="0" err="1"/>
              <a:t>common_token_count</a:t>
            </a:r>
            <a:r>
              <a:rPr lang="en-IN" sz="2000" dirty="0"/>
              <a:t> / (min(</a:t>
            </a:r>
            <a:r>
              <a:rPr lang="en-IN" sz="2000" dirty="0" err="1"/>
              <a:t>len</a:t>
            </a:r>
            <a:r>
              <a:rPr lang="en-IN" sz="2000" dirty="0"/>
              <a:t>(q1_tokens), </a:t>
            </a:r>
            <a:r>
              <a:rPr lang="en-IN" sz="2000" dirty="0" err="1"/>
              <a:t>len</a:t>
            </a:r>
            <a:r>
              <a:rPr lang="en-IN" sz="2000" dirty="0"/>
              <a:t>(q2_tokens))</a:t>
            </a:r>
            <a:endParaRPr lang="en-IN" dirty="0"/>
          </a:p>
          <a:p>
            <a:r>
              <a:rPr lang="en-IN" dirty="0" err="1"/>
              <a:t>ctc_max</a:t>
            </a:r>
            <a:r>
              <a:rPr lang="en-IN" dirty="0"/>
              <a:t> = </a:t>
            </a:r>
            <a:r>
              <a:rPr lang="en-US" sz="2000" dirty="0" err="1"/>
              <a:t>common_token_count</a:t>
            </a:r>
            <a:r>
              <a:rPr lang="en-US" sz="2000" dirty="0"/>
              <a:t> / (max(</a:t>
            </a:r>
            <a:r>
              <a:rPr lang="en-US" sz="2000" dirty="0" err="1"/>
              <a:t>len</a:t>
            </a:r>
            <a:r>
              <a:rPr lang="en-US" sz="2000" dirty="0"/>
              <a:t>(q1_tokens), </a:t>
            </a:r>
            <a:r>
              <a:rPr lang="en-US" sz="2000" dirty="0" err="1"/>
              <a:t>len</a:t>
            </a:r>
            <a:r>
              <a:rPr lang="en-US" sz="2000" dirty="0"/>
              <a:t>(q2_tokens))</a:t>
            </a:r>
            <a:endParaRPr lang="en-IN" dirty="0"/>
          </a:p>
          <a:p>
            <a:r>
              <a:rPr lang="en-IN" dirty="0" err="1"/>
              <a:t>Last_word_equivalent</a:t>
            </a:r>
            <a:r>
              <a:rPr lang="en-IN" dirty="0"/>
              <a:t> </a:t>
            </a:r>
          </a:p>
          <a:p>
            <a:r>
              <a:rPr lang="en-IN" dirty="0" err="1"/>
              <a:t>first_word_equivalent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24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C498-6508-47C6-AAB2-94DFC132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Continued…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D9CC-B6B5-4746-AD3C-8DB0C598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Fuzz_ratio</a:t>
            </a:r>
            <a:endParaRPr lang="en-US" dirty="0"/>
          </a:p>
          <a:p>
            <a:r>
              <a:rPr lang="en-US" dirty="0" err="1"/>
              <a:t>Fuzz_partial_ratio</a:t>
            </a:r>
            <a:endParaRPr lang="en-US" dirty="0"/>
          </a:p>
          <a:p>
            <a:r>
              <a:rPr lang="en-US" dirty="0" err="1"/>
              <a:t>Token_sort_ratio</a:t>
            </a:r>
            <a:endParaRPr lang="en-US" dirty="0"/>
          </a:p>
          <a:p>
            <a:r>
              <a:rPr lang="en-US" dirty="0" err="1"/>
              <a:t>Token_set_ratio</a:t>
            </a:r>
            <a:endParaRPr lang="en-US" dirty="0"/>
          </a:p>
          <a:p>
            <a:r>
              <a:rPr lang="en-US" dirty="0" err="1"/>
              <a:t>Longest_substring_ratio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89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84F060-D3B3-41A6-AC6F-B7916A00F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4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D49C-4BF5-40A1-A692-00DD9029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Creating set of independent variables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2FAA-9A0D-4D96-B664-8A694728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basic features and advanced features in hand</a:t>
            </a:r>
          </a:p>
          <a:p>
            <a:r>
              <a:rPr lang="en-US" dirty="0"/>
              <a:t>We’ll also use bag of words model to convert the processes questions into sparse metrices and use as a feature</a:t>
            </a:r>
          </a:p>
          <a:p>
            <a:r>
              <a:rPr lang="en-US" dirty="0"/>
              <a:t>Total we’ll have feature vector of 300+ elements(Xi)</a:t>
            </a:r>
          </a:p>
          <a:p>
            <a:r>
              <a:rPr lang="en-IN" dirty="0"/>
              <a:t>On the basis of this Xi we need to determine Yi(0 or 1).</a:t>
            </a:r>
          </a:p>
        </p:txBody>
      </p:sp>
    </p:spTree>
    <p:extLst>
      <p:ext uri="{BB962C8B-B14F-4D97-AF65-F5344CB8AC3E}">
        <p14:creationId xmlns:p14="http://schemas.microsoft.com/office/powerpoint/2010/main" val="194696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AC33-832E-42CC-AB5C-366219FF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Models tried so far…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E26F-61FE-403E-BDAF-1C83B576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Random Model :-</a:t>
            </a:r>
          </a:p>
          <a:p>
            <a:r>
              <a:rPr lang="en-US" dirty="0"/>
              <a:t>Log loss on Test Data using Random Model 0.887242646958</a:t>
            </a:r>
          </a:p>
          <a:p>
            <a:r>
              <a:rPr lang="en-US" dirty="0"/>
              <a:t>It implies the worst case log loss is 0.88 and all better models should have log loss &lt; 0.88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sz="3600" b="1" dirty="0"/>
              <a:t>Logistic Regression :-</a:t>
            </a:r>
          </a:p>
          <a:p>
            <a:r>
              <a:rPr lang="en-US" dirty="0"/>
              <a:t>For values of alpha =  1e-05 The log loss is: 0.592800211149 </a:t>
            </a:r>
          </a:p>
          <a:p>
            <a:r>
              <a:rPr lang="en-US" dirty="0"/>
              <a:t>For values of alpha =  0.0001 The log loss is: 0.532351700629 </a:t>
            </a:r>
          </a:p>
        </p:txBody>
      </p:sp>
    </p:spTree>
    <p:extLst>
      <p:ext uri="{BB962C8B-B14F-4D97-AF65-F5344CB8AC3E}">
        <p14:creationId xmlns:p14="http://schemas.microsoft.com/office/powerpoint/2010/main" val="387557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E1D5-9DEE-4F91-9462-D99F022A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Future works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1739-B827-4EED-81BD-A6D4F260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more ML models and see the accuracy</a:t>
            </a:r>
          </a:p>
          <a:p>
            <a:r>
              <a:rPr lang="en-IN" dirty="0"/>
              <a:t>Find out more relevant features if possible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04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A757-1B00-4FA3-8EFD-38334530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1151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334888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D627-72D0-45F1-8BA5-2D604CB7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Problem Description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3FD9-13EE-4765-896D-CC16D038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million people visit Quora every month.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People often post the same questions but frame them differently.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want to make content discovery easier, for better search &amp; relevance, recommendations, autocomplete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goal is to discover whether two questions have the same intent!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84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C27-4F1C-40BA-8526-7CB719BD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Real world/Business Objectives and Constraints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6EA8-7512-47D1-BA39-10695162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of a mis-classification can be very high.</a:t>
            </a:r>
          </a:p>
          <a:p>
            <a:endParaRPr lang="en-US" dirty="0"/>
          </a:p>
          <a:p>
            <a:r>
              <a:rPr lang="en-US" dirty="0"/>
              <a:t>You would want a probability of a pair of questions to be duplicates so that you can choose any threshold of choice.</a:t>
            </a:r>
          </a:p>
          <a:p>
            <a:endParaRPr lang="en-US" dirty="0"/>
          </a:p>
          <a:p>
            <a:r>
              <a:rPr lang="en-US" dirty="0"/>
              <a:t>No strict latency concerns.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3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F0ED-6B79-499D-BD9B-E2E4A310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6" y="365125"/>
            <a:ext cx="11010506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Some Examples</a:t>
            </a:r>
            <a:endParaRPr lang="en-IN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98062-E713-47F8-9071-56B730A68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7" y="1904215"/>
            <a:ext cx="10925666" cy="3657600"/>
          </a:xfrm>
        </p:spPr>
      </p:pic>
    </p:spTree>
    <p:extLst>
      <p:ext uri="{BB962C8B-B14F-4D97-AF65-F5344CB8AC3E}">
        <p14:creationId xmlns:p14="http://schemas.microsoft.com/office/powerpoint/2010/main" val="10965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FC90-7F56-4500-A94B-FF1FE39E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5300" b="1" dirty="0"/>
            </a:br>
            <a:r>
              <a:rPr lang="en-IN" sz="6000" b="1" dirty="0"/>
              <a:t>Data Overview</a:t>
            </a:r>
            <a:br>
              <a:rPr lang="en-IN" b="1" dirty="0"/>
            </a:b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9C10-521D-4744-AD0C-A29B9C66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Data will be in a file Train.csv</a:t>
            </a:r>
          </a:p>
          <a:p>
            <a:endParaRPr lang="en-US" dirty="0"/>
          </a:p>
          <a:p>
            <a:r>
              <a:rPr lang="en-US" dirty="0"/>
              <a:t>Train.csv contains 5 columns : qid1, qid2, question1, question2, </a:t>
            </a:r>
            <a:r>
              <a:rPr lang="en-US" dirty="0" err="1"/>
              <a:t>is_duplicate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Size of Train.csv - 60MB</a:t>
            </a:r>
          </a:p>
          <a:p>
            <a:endParaRPr lang="en-US" dirty="0"/>
          </a:p>
          <a:p>
            <a:r>
              <a:rPr lang="en-US" dirty="0"/>
              <a:t> Number of rows in Train.csv = 404,290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91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C0BF-26C4-41F9-8B4F-91418146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Type of Machine Learning Problem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3CD9-E9F6-4017-9C2D-73AFA678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binary classification problem, for a given pair of questions we need to predict if they are duplicate or not.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800" dirty="0"/>
              <a:t>Metric(s):</a:t>
            </a:r>
          </a:p>
          <a:p>
            <a:r>
              <a:rPr lang="en-US" dirty="0"/>
              <a:t>log-loss </a:t>
            </a:r>
          </a:p>
          <a:p>
            <a:r>
              <a:rPr lang="en-US" dirty="0"/>
              <a:t>Binary Confusion Matrix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26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5977-09D1-46FA-8F8E-B2D9DA63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Some Facts about Data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27A2-598F-4A5D-91FC-D4694963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question pairs for training: 404290</a:t>
            </a:r>
          </a:p>
          <a:p>
            <a:r>
              <a:rPr lang="en-US" dirty="0"/>
              <a:t>Question pairs are not Similar (</a:t>
            </a:r>
            <a:r>
              <a:rPr lang="en-US" dirty="0" err="1"/>
              <a:t>is_duplicate</a:t>
            </a:r>
            <a:r>
              <a:rPr lang="en-US" dirty="0"/>
              <a:t> = 0): 63.08%</a:t>
            </a:r>
          </a:p>
          <a:p>
            <a:r>
              <a:rPr lang="en-US" dirty="0"/>
              <a:t>Question pairs are Similar (</a:t>
            </a:r>
            <a:r>
              <a:rPr lang="en-US" dirty="0" err="1"/>
              <a:t>is_duplicate</a:t>
            </a:r>
            <a:r>
              <a:rPr lang="en-US" dirty="0"/>
              <a:t> = 1): 36.92%</a:t>
            </a:r>
          </a:p>
          <a:p>
            <a:r>
              <a:rPr lang="en-US" dirty="0"/>
              <a:t>Total number of  Unique Questions are: 537933</a:t>
            </a:r>
          </a:p>
          <a:p>
            <a:r>
              <a:rPr lang="en-US" dirty="0"/>
              <a:t>Max number of times a single question is repeated: 157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18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94F9E-C8FC-4083-A130-1C6B0F5E5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29" r="32848" b="2881"/>
          <a:stretch/>
        </p:blipFill>
        <p:spPr>
          <a:xfrm>
            <a:off x="235671" y="492551"/>
            <a:ext cx="5316717" cy="5872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03F1A-D27D-4586-B624-455CB5506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5" r="5792" b="3918"/>
          <a:stretch/>
        </p:blipFill>
        <p:spPr>
          <a:xfrm>
            <a:off x="5797486" y="160256"/>
            <a:ext cx="6231116" cy="64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3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1C6D-C3F4-45EA-88CE-13ED864E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5300" b="1" dirty="0"/>
              <a:t>Basic Feature Extraction (before cleaning) </a:t>
            </a:r>
            <a:br>
              <a:rPr lang="en-US" sz="5300" b="1" dirty="0"/>
            </a:br>
            <a:endParaRPr lang="en-IN" sz="5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3B96-2697-423A-8D65-35A3D437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freq_qid1</a:t>
            </a:r>
            <a:r>
              <a:rPr lang="en-US" dirty="0"/>
              <a:t> = Frequency of qid1's</a:t>
            </a:r>
          </a:p>
          <a:p>
            <a:r>
              <a:rPr lang="en-US" b="1" dirty="0"/>
              <a:t>freq_qid2</a:t>
            </a:r>
            <a:r>
              <a:rPr lang="en-US" dirty="0"/>
              <a:t> = Frequency of qid2's</a:t>
            </a:r>
          </a:p>
          <a:p>
            <a:r>
              <a:rPr lang="en-US" b="1" dirty="0"/>
              <a:t>q1len</a:t>
            </a:r>
            <a:r>
              <a:rPr lang="en-US" dirty="0"/>
              <a:t> = Length of q1</a:t>
            </a:r>
          </a:p>
          <a:p>
            <a:r>
              <a:rPr lang="en-US" b="1" dirty="0"/>
              <a:t>q2len</a:t>
            </a:r>
            <a:r>
              <a:rPr lang="en-US" dirty="0"/>
              <a:t> = Length of q2</a:t>
            </a:r>
          </a:p>
          <a:p>
            <a:r>
              <a:rPr lang="en-US" b="1" dirty="0"/>
              <a:t>q1_n_words</a:t>
            </a:r>
            <a:r>
              <a:rPr lang="en-US" dirty="0"/>
              <a:t> = Number of words in Question 1</a:t>
            </a:r>
          </a:p>
          <a:p>
            <a:r>
              <a:rPr lang="en-US" b="1" dirty="0"/>
              <a:t>q2_n_words</a:t>
            </a:r>
            <a:r>
              <a:rPr lang="en-US" dirty="0"/>
              <a:t> = Number of words in Question 2</a:t>
            </a:r>
          </a:p>
          <a:p>
            <a:r>
              <a:rPr lang="en-US" b="1" dirty="0" err="1"/>
              <a:t>word_Common</a:t>
            </a:r>
            <a:r>
              <a:rPr lang="en-US" dirty="0"/>
              <a:t> = (Number of common unique words in Question 1 and Question 2)</a:t>
            </a:r>
          </a:p>
          <a:p>
            <a:r>
              <a:rPr lang="en-US" b="1" dirty="0" err="1"/>
              <a:t>word_Total</a:t>
            </a:r>
            <a:r>
              <a:rPr lang="en-US" dirty="0"/>
              <a:t> =(Total num of words in Question 1 + Total num of words in Question 2)</a:t>
            </a:r>
          </a:p>
          <a:p>
            <a:r>
              <a:rPr lang="en-US" b="1" dirty="0" err="1"/>
              <a:t>word_share</a:t>
            </a:r>
            <a:r>
              <a:rPr lang="en-US" dirty="0"/>
              <a:t> = (</a:t>
            </a:r>
            <a:r>
              <a:rPr lang="en-US" dirty="0" err="1"/>
              <a:t>word_common</a:t>
            </a:r>
            <a:r>
              <a:rPr lang="en-US" dirty="0"/>
              <a:t>)/(</a:t>
            </a:r>
            <a:r>
              <a:rPr lang="en-US" dirty="0" err="1"/>
              <a:t>word_Total</a:t>
            </a:r>
            <a:r>
              <a:rPr lang="en-US" dirty="0"/>
              <a:t>)</a:t>
            </a:r>
          </a:p>
          <a:p>
            <a:r>
              <a:rPr lang="en-US" b="1" dirty="0"/>
              <a:t>freq_q1+freq_q2</a:t>
            </a:r>
            <a:r>
              <a:rPr lang="en-US" dirty="0"/>
              <a:t> = sum total of frequency of qid1 and qid2</a:t>
            </a:r>
          </a:p>
          <a:p>
            <a:r>
              <a:rPr lang="en-US" b="1" dirty="0"/>
              <a:t>freq_q1-freq_q2</a:t>
            </a:r>
            <a:r>
              <a:rPr lang="en-US" dirty="0"/>
              <a:t> = absolute difference of frequency of qid1 and qid2</a:t>
            </a:r>
          </a:p>
        </p:txBody>
      </p:sp>
    </p:spTree>
    <p:extLst>
      <p:ext uri="{BB962C8B-B14F-4D97-AF65-F5344CB8AC3E}">
        <p14:creationId xmlns:p14="http://schemas.microsoft.com/office/powerpoint/2010/main" val="297322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834</Words>
  <Application>Microsoft Office PowerPoint</Application>
  <PresentationFormat>Widescreen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Quora Question Pairs</vt:lpstr>
      <vt:lpstr>Problem Description</vt:lpstr>
      <vt:lpstr>Real world/Business Objectives and Constraints </vt:lpstr>
      <vt:lpstr>Some Examples</vt:lpstr>
      <vt:lpstr> Data Overview </vt:lpstr>
      <vt:lpstr>Type of Machine Learning Problem</vt:lpstr>
      <vt:lpstr>Some Facts about Data</vt:lpstr>
      <vt:lpstr>PowerPoint Presentation</vt:lpstr>
      <vt:lpstr> Basic Feature Extraction (before cleaning)  </vt:lpstr>
      <vt:lpstr>PowerPoint Presentation</vt:lpstr>
      <vt:lpstr>PowerPoint Presentation</vt:lpstr>
      <vt:lpstr> Pre-processing of Text </vt:lpstr>
      <vt:lpstr> Advanced Feature Extraction (NLP and Fuzzy Features) </vt:lpstr>
      <vt:lpstr>Continued…</vt:lpstr>
      <vt:lpstr>PowerPoint Presentation</vt:lpstr>
      <vt:lpstr>Creating set of independent variables</vt:lpstr>
      <vt:lpstr>Models tried so far…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Question Pairs</dc:title>
  <dc:creator> </dc:creator>
  <cp:lastModifiedBy> </cp:lastModifiedBy>
  <cp:revision>24</cp:revision>
  <dcterms:created xsi:type="dcterms:W3CDTF">2019-11-28T15:26:43Z</dcterms:created>
  <dcterms:modified xsi:type="dcterms:W3CDTF">2019-11-28T19:24:28Z</dcterms:modified>
</cp:coreProperties>
</file>