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66" r:id="rId4"/>
    <p:sldId id="258" r:id="rId5"/>
    <p:sldId id="259" r:id="rId6"/>
    <p:sldId id="260" r:id="rId7"/>
    <p:sldId id="261" r:id="rId8"/>
    <p:sldId id="262" r:id="rId9"/>
    <p:sldId id="263" r:id="rId10"/>
    <p:sldId id="267" r:id="rId11"/>
    <p:sldId id="268" r:id="rId12"/>
    <p:sldId id="269" r:id="rId13"/>
    <p:sldId id="270" r:id="rId14"/>
    <p:sldId id="271" r:id="rId15"/>
    <p:sldId id="264" r:id="rId16"/>
    <p:sldId id="26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6" d="100"/>
          <a:sy n="86" d="100"/>
        </p:scale>
        <p:origin x="5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9EA6E8-175F-4A78-BADC-8B36021F456D}" type="datetimeFigureOut">
              <a:rPr lang="en-IN" smtClean="0"/>
              <a:t>28-11-2019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CAE747-4D03-46F1-83CC-BEDB873B1D07}" type="slidenum">
              <a:rPr lang="en-IN" smtClean="0"/>
              <a:t>‹#›</a:t>
            </a:fld>
            <a:endParaRPr lang="en-IN"/>
          </a:p>
        </p:txBody>
      </p:sp>
    </p:spTree>
    <p:extLst>
      <p:ext uri="{BB962C8B-B14F-4D97-AF65-F5344CB8AC3E}">
        <p14:creationId xmlns:p14="http://schemas.microsoft.com/office/powerpoint/2010/main" val="2643072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9EA6E8-175F-4A78-BADC-8B36021F456D}" type="datetimeFigureOut">
              <a:rPr lang="en-IN" smtClean="0"/>
              <a:t>28-11-2019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CAE747-4D03-46F1-83CC-BEDB873B1D07}" type="slidenum">
              <a:rPr lang="en-IN" smtClean="0"/>
              <a:t>‹#›</a:t>
            </a:fld>
            <a:endParaRPr lang="en-IN"/>
          </a:p>
        </p:txBody>
      </p:sp>
    </p:spTree>
    <p:extLst>
      <p:ext uri="{BB962C8B-B14F-4D97-AF65-F5344CB8AC3E}">
        <p14:creationId xmlns:p14="http://schemas.microsoft.com/office/powerpoint/2010/main" val="1143555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A9EA6E8-175F-4A78-BADC-8B36021F456D}" type="datetimeFigureOut">
              <a:rPr lang="en-IN" smtClean="0"/>
              <a:t>28-11-2019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CAE747-4D03-46F1-83CC-BEDB873B1D07}" type="slidenum">
              <a:rPr lang="en-IN" smtClean="0"/>
              <a:t>‹#›</a:t>
            </a:fld>
            <a:endParaRPr lang="en-IN"/>
          </a:p>
        </p:txBody>
      </p:sp>
    </p:spTree>
    <p:extLst>
      <p:ext uri="{BB962C8B-B14F-4D97-AF65-F5344CB8AC3E}">
        <p14:creationId xmlns:p14="http://schemas.microsoft.com/office/powerpoint/2010/main" val="12849810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A9EA6E8-175F-4A78-BADC-8B36021F456D}" type="datetimeFigureOut">
              <a:rPr lang="en-IN" smtClean="0"/>
              <a:t>28-11-2019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CAE747-4D03-46F1-83CC-BEDB873B1D07}"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440905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9EA6E8-175F-4A78-BADC-8B36021F456D}" type="datetimeFigureOut">
              <a:rPr lang="en-IN" smtClean="0"/>
              <a:t>28-11-2019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CAE747-4D03-46F1-83CC-BEDB873B1D07}" type="slidenum">
              <a:rPr lang="en-IN" smtClean="0"/>
              <a:t>‹#›</a:t>
            </a:fld>
            <a:endParaRPr lang="en-IN"/>
          </a:p>
        </p:txBody>
      </p:sp>
    </p:spTree>
    <p:extLst>
      <p:ext uri="{BB962C8B-B14F-4D97-AF65-F5344CB8AC3E}">
        <p14:creationId xmlns:p14="http://schemas.microsoft.com/office/powerpoint/2010/main" val="11048044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A9EA6E8-175F-4A78-BADC-8B36021F456D}" type="datetimeFigureOut">
              <a:rPr lang="en-IN" smtClean="0"/>
              <a:t>28-11-2019</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CAE747-4D03-46F1-83CC-BEDB873B1D07}" type="slidenum">
              <a:rPr lang="en-IN" smtClean="0"/>
              <a:t>‹#›</a:t>
            </a:fld>
            <a:endParaRPr lang="en-IN"/>
          </a:p>
        </p:txBody>
      </p:sp>
    </p:spTree>
    <p:extLst>
      <p:ext uri="{BB962C8B-B14F-4D97-AF65-F5344CB8AC3E}">
        <p14:creationId xmlns:p14="http://schemas.microsoft.com/office/powerpoint/2010/main" val="18257730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A9EA6E8-175F-4A78-BADC-8B36021F456D}" type="datetimeFigureOut">
              <a:rPr lang="en-IN" smtClean="0"/>
              <a:t>28-11-2019</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CAE747-4D03-46F1-83CC-BEDB873B1D07}" type="slidenum">
              <a:rPr lang="en-IN" smtClean="0"/>
              <a:t>‹#›</a:t>
            </a:fld>
            <a:endParaRPr lang="en-IN"/>
          </a:p>
        </p:txBody>
      </p:sp>
    </p:spTree>
    <p:extLst>
      <p:ext uri="{BB962C8B-B14F-4D97-AF65-F5344CB8AC3E}">
        <p14:creationId xmlns:p14="http://schemas.microsoft.com/office/powerpoint/2010/main" val="427210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9EA6E8-175F-4A78-BADC-8B36021F456D}" type="datetimeFigureOut">
              <a:rPr lang="en-IN" smtClean="0"/>
              <a:t>28-11-2019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CAE747-4D03-46F1-83CC-BEDB873B1D07}" type="slidenum">
              <a:rPr lang="en-IN" smtClean="0"/>
              <a:t>‹#›</a:t>
            </a:fld>
            <a:endParaRPr lang="en-IN"/>
          </a:p>
        </p:txBody>
      </p:sp>
    </p:spTree>
    <p:extLst>
      <p:ext uri="{BB962C8B-B14F-4D97-AF65-F5344CB8AC3E}">
        <p14:creationId xmlns:p14="http://schemas.microsoft.com/office/powerpoint/2010/main" val="32390391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9EA6E8-175F-4A78-BADC-8B36021F456D}" type="datetimeFigureOut">
              <a:rPr lang="en-IN" smtClean="0"/>
              <a:t>28-11-2019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CAE747-4D03-46F1-83CC-BEDB873B1D07}" type="slidenum">
              <a:rPr lang="en-IN" smtClean="0"/>
              <a:t>‹#›</a:t>
            </a:fld>
            <a:endParaRPr lang="en-IN"/>
          </a:p>
        </p:txBody>
      </p:sp>
    </p:spTree>
    <p:extLst>
      <p:ext uri="{BB962C8B-B14F-4D97-AF65-F5344CB8AC3E}">
        <p14:creationId xmlns:p14="http://schemas.microsoft.com/office/powerpoint/2010/main" val="3092284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A9EA6E8-175F-4A78-BADC-8B36021F456D}" type="datetimeFigureOut">
              <a:rPr lang="en-IN" smtClean="0"/>
              <a:t>28-11-2019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CAE747-4D03-46F1-83CC-BEDB873B1D07}" type="slidenum">
              <a:rPr lang="en-IN" smtClean="0"/>
              <a:t>‹#›</a:t>
            </a:fld>
            <a:endParaRPr lang="en-IN"/>
          </a:p>
        </p:txBody>
      </p:sp>
    </p:spTree>
    <p:extLst>
      <p:ext uri="{BB962C8B-B14F-4D97-AF65-F5344CB8AC3E}">
        <p14:creationId xmlns:p14="http://schemas.microsoft.com/office/powerpoint/2010/main" val="3141062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9EA6E8-175F-4A78-BADC-8B36021F456D}" type="datetimeFigureOut">
              <a:rPr lang="en-IN" smtClean="0"/>
              <a:t>28-11-2019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CAE747-4D03-46F1-83CC-BEDB873B1D07}" type="slidenum">
              <a:rPr lang="en-IN" smtClean="0"/>
              <a:t>‹#›</a:t>
            </a:fld>
            <a:endParaRPr lang="en-IN"/>
          </a:p>
        </p:txBody>
      </p:sp>
    </p:spTree>
    <p:extLst>
      <p:ext uri="{BB962C8B-B14F-4D97-AF65-F5344CB8AC3E}">
        <p14:creationId xmlns:p14="http://schemas.microsoft.com/office/powerpoint/2010/main" val="1457688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EA6E8-175F-4A78-BADC-8B36021F456D}" type="datetimeFigureOut">
              <a:rPr lang="en-IN" smtClean="0"/>
              <a:t>28-11-2019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CAE747-4D03-46F1-83CC-BEDB873B1D07}" type="slidenum">
              <a:rPr lang="en-IN" smtClean="0"/>
              <a:t>‹#›</a:t>
            </a:fld>
            <a:endParaRPr lang="en-IN"/>
          </a:p>
        </p:txBody>
      </p:sp>
    </p:spTree>
    <p:extLst>
      <p:ext uri="{BB962C8B-B14F-4D97-AF65-F5344CB8AC3E}">
        <p14:creationId xmlns:p14="http://schemas.microsoft.com/office/powerpoint/2010/main" val="583682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9EA6E8-175F-4A78-BADC-8B36021F456D}" type="datetimeFigureOut">
              <a:rPr lang="en-IN" smtClean="0"/>
              <a:t>28-11-2019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ACAE747-4D03-46F1-83CC-BEDB873B1D07}" type="slidenum">
              <a:rPr lang="en-IN" smtClean="0"/>
              <a:t>‹#›</a:t>
            </a:fld>
            <a:endParaRPr lang="en-IN"/>
          </a:p>
        </p:txBody>
      </p:sp>
    </p:spTree>
    <p:extLst>
      <p:ext uri="{BB962C8B-B14F-4D97-AF65-F5344CB8AC3E}">
        <p14:creationId xmlns:p14="http://schemas.microsoft.com/office/powerpoint/2010/main" val="4191854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A9EA6E8-175F-4A78-BADC-8B36021F456D}" type="datetimeFigureOut">
              <a:rPr lang="en-IN" smtClean="0"/>
              <a:t>28-11-2019</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EACAE747-4D03-46F1-83CC-BEDB873B1D07}" type="slidenum">
              <a:rPr lang="en-IN" smtClean="0"/>
              <a:t>‹#›</a:t>
            </a:fld>
            <a:endParaRPr lang="en-IN"/>
          </a:p>
        </p:txBody>
      </p:sp>
    </p:spTree>
    <p:extLst>
      <p:ext uri="{BB962C8B-B14F-4D97-AF65-F5344CB8AC3E}">
        <p14:creationId xmlns:p14="http://schemas.microsoft.com/office/powerpoint/2010/main" val="729803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A9EA6E8-175F-4A78-BADC-8B36021F456D}" type="datetimeFigureOut">
              <a:rPr lang="en-IN" smtClean="0"/>
              <a:t>28-11-2019</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EACAE747-4D03-46F1-83CC-BEDB873B1D07}" type="slidenum">
              <a:rPr lang="en-IN" smtClean="0"/>
              <a:t>‹#›</a:t>
            </a:fld>
            <a:endParaRPr lang="en-IN"/>
          </a:p>
        </p:txBody>
      </p:sp>
    </p:spTree>
    <p:extLst>
      <p:ext uri="{BB962C8B-B14F-4D97-AF65-F5344CB8AC3E}">
        <p14:creationId xmlns:p14="http://schemas.microsoft.com/office/powerpoint/2010/main" val="2203994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A9EA6E8-175F-4A78-BADC-8B36021F456D}" type="datetimeFigureOut">
              <a:rPr lang="en-IN" smtClean="0"/>
              <a:t>28-11-2019</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EACAE747-4D03-46F1-83CC-BEDB873B1D07}" type="slidenum">
              <a:rPr lang="en-IN" smtClean="0"/>
              <a:t>‹#›</a:t>
            </a:fld>
            <a:endParaRPr lang="en-IN"/>
          </a:p>
        </p:txBody>
      </p:sp>
    </p:spTree>
    <p:extLst>
      <p:ext uri="{BB962C8B-B14F-4D97-AF65-F5344CB8AC3E}">
        <p14:creationId xmlns:p14="http://schemas.microsoft.com/office/powerpoint/2010/main" val="792136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9EA6E8-175F-4A78-BADC-8B36021F456D}" type="datetimeFigureOut">
              <a:rPr lang="en-IN" smtClean="0"/>
              <a:t>28-11-2019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CAE747-4D03-46F1-83CC-BEDB873B1D07}" type="slidenum">
              <a:rPr lang="en-IN" smtClean="0"/>
              <a:t>‹#›</a:t>
            </a:fld>
            <a:endParaRPr lang="en-IN"/>
          </a:p>
        </p:txBody>
      </p:sp>
    </p:spTree>
    <p:extLst>
      <p:ext uri="{BB962C8B-B14F-4D97-AF65-F5344CB8AC3E}">
        <p14:creationId xmlns:p14="http://schemas.microsoft.com/office/powerpoint/2010/main" val="1682759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A9EA6E8-175F-4A78-BADC-8B36021F456D}" type="datetimeFigureOut">
              <a:rPr lang="en-IN" smtClean="0"/>
              <a:t>28-11-2019</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ACAE747-4D03-46F1-83CC-BEDB873B1D07}" type="slidenum">
              <a:rPr lang="en-IN" smtClean="0"/>
              <a:t>‹#›</a:t>
            </a:fld>
            <a:endParaRPr lang="en-IN"/>
          </a:p>
        </p:txBody>
      </p:sp>
    </p:spTree>
    <p:extLst>
      <p:ext uri="{BB962C8B-B14F-4D97-AF65-F5344CB8AC3E}">
        <p14:creationId xmlns:p14="http://schemas.microsoft.com/office/powerpoint/2010/main" val="593438389"/>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Logistic_functio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110D8-6071-4857-880B-C87541DF4F56}"/>
              </a:ext>
            </a:extLst>
          </p:cNvPr>
          <p:cNvSpPr>
            <a:spLocks noGrp="1"/>
          </p:cNvSpPr>
          <p:nvPr>
            <p:ph type="ctrTitle"/>
          </p:nvPr>
        </p:nvSpPr>
        <p:spPr>
          <a:xfrm>
            <a:off x="0" y="925689"/>
            <a:ext cx="12192000" cy="1526181"/>
          </a:xfrm>
        </p:spPr>
        <p:txBody>
          <a:bodyPr/>
          <a:lstStyle/>
          <a:p>
            <a:r>
              <a:rPr lang="en-IN" sz="4400" dirty="0">
                <a:latin typeface="Algerian" panose="04020705040A02060702" pitchFamily="82" charset="0"/>
              </a:rPr>
              <a:t>INDUSTRIAL TRAINING ON MACHINE LEARNING</a:t>
            </a:r>
          </a:p>
        </p:txBody>
      </p:sp>
      <p:sp>
        <p:nvSpPr>
          <p:cNvPr id="3" name="Subtitle 2">
            <a:extLst>
              <a:ext uri="{FF2B5EF4-FFF2-40B4-BE49-F238E27FC236}">
                <a16:creationId xmlns:a16="http://schemas.microsoft.com/office/drawing/2014/main" id="{FE35F409-6AEB-41F4-9F86-F5B209E6BD7E}"/>
              </a:ext>
            </a:extLst>
          </p:cNvPr>
          <p:cNvSpPr>
            <a:spLocks noGrp="1"/>
          </p:cNvSpPr>
          <p:nvPr>
            <p:ph type="subTitle" idx="1"/>
          </p:nvPr>
        </p:nvSpPr>
        <p:spPr>
          <a:xfrm>
            <a:off x="6750756" y="3975420"/>
            <a:ext cx="5441244" cy="2075423"/>
          </a:xfrm>
        </p:spPr>
        <p:txBody>
          <a:bodyPr/>
          <a:lstStyle/>
          <a:p>
            <a:r>
              <a:rPr lang="en-IN" dirty="0"/>
              <a:t>SUDIPTA HALDER</a:t>
            </a:r>
          </a:p>
          <a:p>
            <a:r>
              <a:rPr lang="en-IN" dirty="0"/>
              <a:t>ARDENT </a:t>
            </a:r>
            <a:r>
              <a:rPr lang="en-IN" dirty="0" err="1"/>
              <a:t>computech</a:t>
            </a:r>
            <a:r>
              <a:rPr lang="en-IN" dirty="0"/>
              <a:t> PVT. LTD.</a:t>
            </a:r>
          </a:p>
          <a:p>
            <a:r>
              <a:rPr lang="en-IN" dirty="0"/>
              <a:t>COMPUTER SCIENCE AND ENGINEERING</a:t>
            </a:r>
          </a:p>
          <a:p>
            <a:r>
              <a:rPr lang="en-IN" dirty="0"/>
              <a:t>UNIV ROLL NO - 10400116059</a:t>
            </a:r>
          </a:p>
        </p:txBody>
      </p:sp>
    </p:spTree>
    <p:extLst>
      <p:ext uri="{BB962C8B-B14F-4D97-AF65-F5344CB8AC3E}">
        <p14:creationId xmlns:p14="http://schemas.microsoft.com/office/powerpoint/2010/main" val="2251119793"/>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AC1B0B-1C85-448A-952B-19C17FE60060}"/>
              </a:ext>
            </a:extLst>
          </p:cNvPr>
          <p:cNvSpPr>
            <a:spLocks noGrp="1"/>
          </p:cNvSpPr>
          <p:nvPr>
            <p:ph idx="1"/>
          </p:nvPr>
        </p:nvSpPr>
        <p:spPr>
          <a:xfrm>
            <a:off x="180622" y="0"/>
            <a:ext cx="12011378" cy="6858000"/>
          </a:xfrm>
        </p:spPr>
        <p:txBody>
          <a:bodyPr>
            <a:normAutofit/>
          </a:bodyPr>
          <a:lstStyle/>
          <a:p>
            <a:pPr marL="0" indent="0">
              <a:buNone/>
            </a:pPr>
            <a:r>
              <a:rPr lang="en-IN" sz="3600" dirty="0">
                <a:latin typeface="Algerian" panose="04020705040A02060702" pitchFamily="82" charset="0"/>
              </a:rPr>
              <a:t>OBJECTIVE</a:t>
            </a:r>
          </a:p>
          <a:p>
            <a:pPr marL="0" indent="0">
              <a:buNone/>
            </a:pPr>
            <a:r>
              <a:rPr lang="en-IN" sz="3200" dirty="0">
                <a:latin typeface="Arial Rounded MT Bold" panose="020F0704030504030204" pitchFamily="34" charset="0"/>
                <a:cs typeface="Arial" panose="020B0604020202020204" pitchFamily="34" charset="0"/>
              </a:rPr>
              <a:t>PROBLEM:</a:t>
            </a:r>
            <a:r>
              <a:rPr lang="en-IN" sz="3600"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We have the loan application information like applicant’s name ,personal details, financial information and requested loan amount and related details and the outcome(whether the application approved or rejected).Based on this we are going to train a model and predict if a loan will get approved or not.</a:t>
            </a:r>
          </a:p>
          <a:p>
            <a:pPr marL="0" indent="0">
              <a:buNone/>
            </a:pPr>
            <a:r>
              <a:rPr lang="en-IN" sz="3200" b="1" dirty="0">
                <a:latin typeface="Arial Rounded MT Bold" panose="020F0704030504030204" pitchFamily="34" charset="0"/>
                <a:cs typeface="Arial" panose="020B0604020202020204" pitchFamily="34" charset="0"/>
              </a:rPr>
              <a:t>OBJECTIVE</a:t>
            </a:r>
            <a:r>
              <a:rPr lang="en-IN" sz="3200" dirty="0">
                <a:latin typeface="Arial Rounded MT Bold" panose="020F0704030504030204" pitchFamily="34" charset="0"/>
                <a:cs typeface="Arial" panose="020B0604020202020204" pitchFamily="34" charset="0"/>
              </a:rPr>
              <a:t>: </a:t>
            </a:r>
          </a:p>
          <a:p>
            <a:pPr marL="457200" indent="-457200">
              <a:buFont typeface="+mj-lt"/>
              <a:buAutoNum type="arabicPeriod"/>
            </a:pPr>
            <a:r>
              <a:rPr lang="en-IN" dirty="0">
                <a:latin typeface="Arial" panose="020B0604020202020204" pitchFamily="34" charset="0"/>
                <a:cs typeface="Arial" panose="020B0604020202020204" pitchFamily="34" charset="0"/>
              </a:rPr>
              <a:t>Our objective from the project is to make use of pandas, matplotlib and seaborn libraries from python to extract insights from the data and </a:t>
            </a:r>
            <a:r>
              <a:rPr lang="en-IN" dirty="0" err="1">
                <a:latin typeface="Arial" panose="020B0604020202020204" pitchFamily="34" charset="0"/>
                <a:cs typeface="Arial" panose="020B0604020202020204" pitchFamily="34" charset="0"/>
              </a:rPr>
              <a:t>scikit</a:t>
            </a:r>
            <a:r>
              <a:rPr lang="en-IN" dirty="0">
                <a:latin typeface="Arial" panose="020B0604020202020204" pitchFamily="34" charset="0"/>
                <a:cs typeface="Arial" panose="020B0604020202020204" pitchFamily="34" charset="0"/>
              </a:rPr>
              <a:t> learn libraries for machine Learning.</a:t>
            </a:r>
          </a:p>
          <a:p>
            <a:pPr marL="457200" indent="-457200">
              <a:buFont typeface="+mj-lt"/>
              <a:buAutoNum type="arabicPeriod"/>
            </a:pPr>
            <a:r>
              <a:rPr lang="en-IN" dirty="0">
                <a:latin typeface="Arial" panose="020B0604020202020204" pitchFamily="34" charset="0"/>
                <a:cs typeface="Arial" panose="020B0604020202020204" pitchFamily="34" charset="0"/>
              </a:rPr>
              <a:t>Secondly, to learn how to </a:t>
            </a:r>
            <a:r>
              <a:rPr lang="en-IN" dirty="0" err="1">
                <a:latin typeface="Arial" panose="020B0604020202020204" pitchFamily="34" charset="0"/>
                <a:cs typeface="Arial" panose="020B0604020202020204" pitchFamily="34" charset="0"/>
              </a:rPr>
              <a:t>hypertune</a:t>
            </a:r>
            <a:r>
              <a:rPr lang="en-IN" dirty="0">
                <a:latin typeface="Arial" panose="020B0604020202020204" pitchFamily="34" charset="0"/>
                <a:cs typeface="Arial" panose="020B0604020202020204" pitchFamily="34" charset="0"/>
              </a:rPr>
              <a:t> the parameters using grid search cross validation for the machine learning model.</a:t>
            </a:r>
          </a:p>
          <a:p>
            <a:pPr marL="457200" indent="-457200">
              <a:buFont typeface="+mj-lt"/>
              <a:buAutoNum type="arabicPeriod"/>
            </a:pPr>
            <a:r>
              <a:rPr lang="en-IN" dirty="0">
                <a:latin typeface="Arial" panose="020B0604020202020204" pitchFamily="34" charset="0"/>
                <a:cs typeface="Arial" panose="020B0604020202020204" pitchFamily="34" charset="0"/>
              </a:rPr>
              <a:t>In the end to predict whether the loan applicant can replay the loan or not using voting </a:t>
            </a:r>
            <a:r>
              <a:rPr lang="en-IN" dirty="0" err="1">
                <a:latin typeface="Arial" panose="020B0604020202020204" pitchFamily="34" charset="0"/>
                <a:cs typeface="Arial" panose="020B0604020202020204" pitchFamily="34" charset="0"/>
              </a:rPr>
              <a:t>ensembling</a:t>
            </a:r>
            <a:r>
              <a:rPr lang="en-IN" dirty="0">
                <a:latin typeface="Arial" panose="020B0604020202020204" pitchFamily="34" charset="0"/>
                <a:cs typeface="Arial" panose="020B0604020202020204" pitchFamily="34" charset="0"/>
              </a:rPr>
              <a:t> techniques of combining the predictions from multiple machine learning algorithms.</a:t>
            </a:r>
          </a:p>
          <a:p>
            <a:pPr marL="0" indent="0">
              <a:buNone/>
            </a:pPr>
            <a:endParaRPr lang="en-IN" b="1"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77570788"/>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17FD20-B415-46A2-8430-766EE01D2C7F}"/>
              </a:ext>
            </a:extLst>
          </p:cNvPr>
          <p:cNvSpPr>
            <a:spLocks noGrp="1"/>
          </p:cNvSpPr>
          <p:nvPr>
            <p:ph idx="1"/>
          </p:nvPr>
        </p:nvSpPr>
        <p:spPr>
          <a:xfrm>
            <a:off x="251460" y="0"/>
            <a:ext cx="11940540" cy="6858000"/>
          </a:xfrm>
        </p:spPr>
        <p:txBody>
          <a:bodyPr>
            <a:normAutofit/>
          </a:bodyPr>
          <a:lstStyle/>
          <a:p>
            <a:pPr marL="0" indent="0">
              <a:buNone/>
            </a:pPr>
            <a:r>
              <a:rPr lang="en-IN" sz="3200" dirty="0">
                <a:latin typeface="Arial Rounded MT Bold" panose="020F0704030504030204" pitchFamily="34" charset="0"/>
              </a:rPr>
              <a:t>PLANNING:</a:t>
            </a:r>
            <a:r>
              <a:rPr lang="en-IN" sz="3600" dirty="0">
                <a:latin typeface="Algerian" panose="04020705040A02060702" pitchFamily="82" charset="0"/>
              </a:rPr>
              <a:t> </a:t>
            </a:r>
            <a:r>
              <a:rPr lang="en-IN" dirty="0">
                <a:latin typeface="+mn-lt"/>
              </a:rPr>
              <a:t>The first thing we need to do and before jumping to analyse the data is to understand the problem statement and create a objective. The next step is to identify our independent and dependent variables.</a:t>
            </a:r>
          </a:p>
          <a:p>
            <a:pPr marL="0" indent="0">
              <a:buNone/>
            </a:pPr>
            <a:r>
              <a:rPr lang="en-IN" dirty="0">
                <a:latin typeface="+mn-lt"/>
              </a:rPr>
              <a:t>Now its time to make the next big step in our analysis which is splitting the data into training and test sets.</a:t>
            </a:r>
          </a:p>
          <a:p>
            <a:pPr marL="0" indent="0">
              <a:buNone/>
            </a:pPr>
            <a:r>
              <a:rPr lang="en-IN" dirty="0">
                <a:latin typeface="+mn-lt"/>
              </a:rPr>
              <a:t>A training set is the subset of the data that we use to train our models but the test set is a random subset of the data which are derived from the training set. We will use the test set to validate our models as un-</a:t>
            </a:r>
            <a:r>
              <a:rPr lang="en-IN" dirty="0" err="1">
                <a:latin typeface="+mn-lt"/>
              </a:rPr>
              <a:t>forseen</a:t>
            </a:r>
            <a:r>
              <a:rPr lang="en-IN" dirty="0">
                <a:latin typeface="+mn-lt"/>
              </a:rPr>
              <a:t> data.</a:t>
            </a:r>
          </a:p>
          <a:p>
            <a:pPr marL="0" indent="0">
              <a:buNone/>
            </a:pPr>
            <a:r>
              <a:rPr lang="en-IN" dirty="0">
                <a:latin typeface="+mn-lt"/>
              </a:rPr>
              <a:t>In a sparse data like ours, it is easy to overfit the data. Therefore we are going to score the data using our test set. Once we split the data, we will treat the testing set like it no longer exists.</a:t>
            </a:r>
          </a:p>
        </p:txBody>
      </p:sp>
    </p:spTree>
    <p:extLst>
      <p:ext uri="{BB962C8B-B14F-4D97-AF65-F5344CB8AC3E}">
        <p14:creationId xmlns:p14="http://schemas.microsoft.com/office/powerpoint/2010/main" val="3110881149"/>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25B65D-629A-4F2F-A470-D90B1D7607B9}"/>
              </a:ext>
            </a:extLst>
          </p:cNvPr>
          <p:cNvSpPr>
            <a:spLocks noGrp="1"/>
          </p:cNvSpPr>
          <p:nvPr>
            <p:ph idx="1"/>
          </p:nvPr>
        </p:nvSpPr>
        <p:spPr>
          <a:xfrm>
            <a:off x="365760" y="0"/>
            <a:ext cx="11826240" cy="6858000"/>
          </a:xfrm>
        </p:spPr>
        <p:txBody>
          <a:bodyPr>
            <a:normAutofit/>
          </a:bodyPr>
          <a:lstStyle/>
          <a:p>
            <a:pPr marL="0" indent="0">
              <a:buNone/>
            </a:pPr>
            <a:r>
              <a:rPr lang="en-IN" sz="3200" dirty="0">
                <a:latin typeface="Arial Rounded MT Bold" panose="020F0704030504030204" pitchFamily="34" charset="0"/>
              </a:rPr>
              <a:t>PROJECT SCOPE :</a:t>
            </a:r>
            <a:r>
              <a:rPr lang="en-IN" sz="3200" dirty="0">
                <a:latin typeface="Arial Rounded MT Bold" panose="020F0704030504030204" pitchFamily="34" charset="0"/>
                <a:cs typeface="Arial" panose="020B0604020202020204" pitchFamily="34" charset="0"/>
              </a:rPr>
              <a:t> </a:t>
            </a:r>
          </a:p>
          <a:p>
            <a:r>
              <a:rPr lang="en-IN" dirty="0">
                <a:latin typeface="+mn-lt"/>
              </a:rPr>
              <a:t>Loan defaults will cause huge loss for the banks, so they pay much attention on this issue and apply various method to detect and predict default behaviours of their customers.</a:t>
            </a:r>
          </a:p>
          <a:p>
            <a:r>
              <a:rPr lang="en-IN" dirty="0">
                <a:latin typeface="+mn-lt"/>
              </a:rPr>
              <a:t>All the banks are trying to figure out effective business strategies to persuade customers to apply their loans.</a:t>
            </a:r>
          </a:p>
          <a:p>
            <a:r>
              <a:rPr lang="en-IN" dirty="0">
                <a:latin typeface="+mn-lt"/>
              </a:rPr>
              <a:t>To prevent this situation, banks have to use many methods to predict their customers behaviours. Machine Learning algorithms have a pretty good performance on this purpose.</a:t>
            </a:r>
          </a:p>
        </p:txBody>
      </p:sp>
    </p:spTree>
    <p:extLst>
      <p:ext uri="{BB962C8B-B14F-4D97-AF65-F5344CB8AC3E}">
        <p14:creationId xmlns:p14="http://schemas.microsoft.com/office/powerpoint/2010/main" val="1927550399"/>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0D887DA-084F-4AD2-A7A1-D589B7A20E25}"/>
              </a:ext>
            </a:extLst>
          </p:cNvPr>
          <p:cNvSpPr>
            <a:spLocks noGrp="1"/>
          </p:cNvSpPr>
          <p:nvPr>
            <p:ph idx="1"/>
          </p:nvPr>
        </p:nvSpPr>
        <p:spPr>
          <a:xfrm>
            <a:off x="282222" y="0"/>
            <a:ext cx="11909778" cy="6858000"/>
          </a:xfrm>
        </p:spPr>
        <p:txBody>
          <a:bodyPr>
            <a:normAutofit/>
          </a:bodyPr>
          <a:lstStyle/>
          <a:p>
            <a:pPr marL="0" indent="0">
              <a:buNone/>
            </a:pPr>
            <a:r>
              <a:rPr lang="en-IN" sz="3200" dirty="0">
                <a:latin typeface="Arial Rounded MT Bold" panose="020F0704030504030204" pitchFamily="34" charset="0"/>
              </a:rPr>
              <a:t>DATA DESCRIPTION: </a:t>
            </a:r>
          </a:p>
          <a:p>
            <a:pPr marL="0" indent="0">
              <a:buNone/>
            </a:pPr>
            <a:r>
              <a:rPr lang="en-IN" dirty="0">
                <a:latin typeface="+mn-lt"/>
              </a:rPr>
              <a:t>The training data set is now supplied to machine learning model, on the basis of this dataset model is trained. Every new applicant’s details filled at the time of the application form acts as a test data set.</a:t>
            </a:r>
          </a:p>
          <a:p>
            <a:pPr marL="0" indent="0">
              <a:buNone/>
            </a:pPr>
            <a:r>
              <a:rPr lang="en-IN" dirty="0">
                <a:latin typeface="+mn-lt"/>
              </a:rPr>
              <a:t> </a:t>
            </a:r>
          </a:p>
        </p:txBody>
      </p:sp>
      <p:pic>
        <p:nvPicPr>
          <p:cNvPr id="15" name="Picture 14">
            <a:extLst>
              <a:ext uri="{FF2B5EF4-FFF2-40B4-BE49-F238E27FC236}">
                <a16:creationId xmlns:a16="http://schemas.microsoft.com/office/drawing/2014/main" id="{DE6D0737-44B3-4093-9FB4-3CDF57F66F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5023" y="1945944"/>
            <a:ext cx="9239745" cy="4772504"/>
          </a:xfrm>
          <a:prstGeom prst="rect">
            <a:avLst/>
          </a:prstGeom>
        </p:spPr>
      </p:pic>
    </p:spTree>
    <p:extLst>
      <p:ext uri="{BB962C8B-B14F-4D97-AF65-F5344CB8AC3E}">
        <p14:creationId xmlns:p14="http://schemas.microsoft.com/office/powerpoint/2010/main" val="3628268624"/>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D3D2B4-B255-4A08-8E91-3DAB6CE208C7}"/>
              </a:ext>
            </a:extLst>
          </p:cNvPr>
          <p:cNvSpPr>
            <a:spLocks noGrp="1"/>
          </p:cNvSpPr>
          <p:nvPr>
            <p:ph idx="1"/>
          </p:nvPr>
        </p:nvSpPr>
        <p:spPr>
          <a:xfrm>
            <a:off x="395111" y="0"/>
            <a:ext cx="11796889" cy="6858000"/>
          </a:xfrm>
        </p:spPr>
        <p:txBody>
          <a:bodyPr>
            <a:normAutofit/>
          </a:bodyPr>
          <a:lstStyle/>
          <a:p>
            <a:pPr marL="0" indent="0">
              <a:buNone/>
            </a:pPr>
            <a:r>
              <a:rPr lang="en-IN" sz="3200" dirty="0">
                <a:latin typeface="Arial Rounded MT Bold" panose="020F0704030504030204" pitchFamily="34" charset="0"/>
              </a:rPr>
              <a:t>ACCURACY: </a:t>
            </a:r>
          </a:p>
          <a:p>
            <a:pPr marL="0" indent="0">
              <a:buNone/>
            </a:pPr>
            <a:endParaRPr lang="en-IN" sz="3200" dirty="0">
              <a:latin typeface="Arial Rounded MT Bold" panose="020F0704030504030204" pitchFamily="34" charset="0"/>
            </a:endParaRPr>
          </a:p>
          <a:p>
            <a:pPr marL="0" indent="0">
              <a:buNone/>
            </a:pPr>
            <a:endParaRPr lang="en-IN" sz="3200" dirty="0">
              <a:latin typeface="Arial Rounded MT Bold" panose="020F0704030504030204" pitchFamily="34" charset="0"/>
            </a:endParaRPr>
          </a:p>
          <a:p>
            <a:pPr marL="0" indent="0">
              <a:buNone/>
            </a:pPr>
            <a:endParaRPr lang="en-IN" sz="3200" dirty="0">
              <a:latin typeface="Arial Rounded MT Bold" panose="020F0704030504030204" pitchFamily="34" charset="0"/>
            </a:endParaRPr>
          </a:p>
          <a:p>
            <a:pPr marL="0" indent="0">
              <a:buNone/>
            </a:pPr>
            <a:endParaRPr lang="en-IN" sz="3200" dirty="0">
              <a:latin typeface="Arial Rounded MT Bold" panose="020F0704030504030204" pitchFamily="34" charset="0"/>
            </a:endParaRPr>
          </a:p>
          <a:p>
            <a:pPr marL="0" indent="0">
              <a:buNone/>
            </a:pPr>
            <a:endParaRPr lang="en-IN" sz="3200" dirty="0">
              <a:latin typeface="Arial Rounded MT Bold" panose="020F0704030504030204" pitchFamily="34" charset="0"/>
            </a:endParaRPr>
          </a:p>
          <a:p>
            <a:pPr marL="0" indent="0">
              <a:buNone/>
            </a:pPr>
            <a:endParaRPr lang="en-IN" sz="3200" dirty="0">
              <a:latin typeface="Arial Rounded MT Bold" panose="020F0704030504030204" pitchFamily="34" charset="0"/>
            </a:endParaRPr>
          </a:p>
          <a:p>
            <a:pPr marL="0" indent="0">
              <a:buNone/>
            </a:pPr>
            <a:r>
              <a:rPr lang="en-IN" sz="3200" dirty="0">
                <a:latin typeface="Arial Rounded MT Bold" panose="020F0704030504030204" pitchFamily="34" charset="0"/>
              </a:rPr>
              <a:t>FUTURE SCOPE: </a:t>
            </a:r>
          </a:p>
          <a:p>
            <a:r>
              <a:rPr lang="en-IN" dirty="0">
                <a:latin typeface="Arial Rounded MT Bold" panose="020F0704030504030204" pitchFamily="34" charset="0"/>
              </a:rPr>
              <a:t>Time series analysis can be done using the Loan data for several </a:t>
            </a:r>
            <a:r>
              <a:rPr lang="en-IN" dirty="0" err="1">
                <a:latin typeface="Arial Rounded MT Bold" panose="020F0704030504030204" pitchFamily="34" charset="0"/>
              </a:rPr>
              <a:t>years,for</a:t>
            </a:r>
            <a:r>
              <a:rPr lang="en-IN" dirty="0">
                <a:latin typeface="Arial Rounded MT Bold" panose="020F0704030504030204" pitchFamily="34" charset="0"/>
              </a:rPr>
              <a:t> prediction of the approximate time, when the client can default.</a:t>
            </a:r>
          </a:p>
          <a:p>
            <a:r>
              <a:rPr lang="en-IN" dirty="0">
                <a:latin typeface="Arial Rounded MT Bold" panose="020F0704030504030204" pitchFamily="34" charset="0"/>
              </a:rPr>
              <a:t>Future analysis can be done on predicting the approximate interest rates that the loan applicant is expected to get as per his profile if his loan is </a:t>
            </a:r>
            <a:r>
              <a:rPr lang="en-IN" dirty="0" err="1">
                <a:latin typeface="Arial Rounded MT Bold" panose="020F0704030504030204" pitchFamily="34" charset="0"/>
              </a:rPr>
              <a:t>approaved</a:t>
            </a:r>
            <a:r>
              <a:rPr lang="en-IN" dirty="0">
                <a:latin typeface="Arial Rounded MT Bold" panose="020F0704030504030204" pitchFamily="34" charset="0"/>
              </a:rPr>
              <a:t>. </a:t>
            </a:r>
          </a:p>
          <a:p>
            <a:pPr marL="0" indent="0">
              <a:buNone/>
            </a:pPr>
            <a:endParaRPr lang="en-IN" dirty="0">
              <a:latin typeface="Arial Rounded MT Bold" panose="020F0704030504030204" pitchFamily="34" charset="0"/>
            </a:endParaRPr>
          </a:p>
        </p:txBody>
      </p:sp>
      <p:pic>
        <p:nvPicPr>
          <p:cNvPr id="5" name="Picture 4">
            <a:extLst>
              <a:ext uri="{FF2B5EF4-FFF2-40B4-BE49-F238E27FC236}">
                <a16:creationId xmlns:a16="http://schemas.microsoft.com/office/drawing/2014/main" id="{D9AC74A3-33DB-4275-BE21-F7886B3B93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9168" y="584048"/>
            <a:ext cx="6509366" cy="3453838"/>
          </a:xfrm>
          <a:prstGeom prst="rect">
            <a:avLst/>
          </a:prstGeom>
        </p:spPr>
      </p:pic>
    </p:spTree>
    <p:extLst>
      <p:ext uri="{BB962C8B-B14F-4D97-AF65-F5344CB8AC3E}">
        <p14:creationId xmlns:p14="http://schemas.microsoft.com/office/powerpoint/2010/main" val="2223833128"/>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5B076F-0804-44B0-AB60-BD0615B97C0C}"/>
              </a:ext>
            </a:extLst>
          </p:cNvPr>
          <p:cNvSpPr>
            <a:spLocks noGrp="1"/>
          </p:cNvSpPr>
          <p:nvPr>
            <p:ph idx="1"/>
          </p:nvPr>
        </p:nvSpPr>
        <p:spPr>
          <a:xfrm>
            <a:off x="293510" y="0"/>
            <a:ext cx="11898490" cy="6858000"/>
          </a:xfrm>
        </p:spPr>
        <p:txBody>
          <a:bodyPr>
            <a:normAutofit/>
          </a:bodyPr>
          <a:lstStyle/>
          <a:p>
            <a:pPr marL="0" indent="0">
              <a:buNone/>
            </a:pPr>
            <a:r>
              <a:rPr lang="en-IN" sz="3600" dirty="0">
                <a:latin typeface="Algerian" panose="04020705040A02060702" pitchFamily="82" charset="0"/>
              </a:rPr>
              <a:t>CONCLUSION:-</a:t>
            </a:r>
          </a:p>
          <a:p>
            <a:pPr marL="0" indent="0">
              <a:buNone/>
            </a:pPr>
            <a:endParaRPr lang="en-US" sz="3600" dirty="0"/>
          </a:p>
          <a:p>
            <a:pPr marL="0" indent="0">
              <a:buNone/>
            </a:pPr>
            <a:r>
              <a:rPr lang="en-US" sz="2400" dirty="0"/>
              <a:t>I completed my training by completing this project. I declare that the above mentioned report is mine and all data and thing are of my resource and study. The training was really helpful. I learned a lot of things throughout the course .I got motivated to work more in future based on Machine Learning related things. </a:t>
            </a:r>
            <a:endParaRPr lang="en-IN" sz="2400" dirty="0">
              <a:latin typeface="Algerian" panose="04020705040A02060702" pitchFamily="82" charset="0"/>
            </a:endParaRPr>
          </a:p>
        </p:txBody>
      </p:sp>
    </p:spTree>
    <p:extLst>
      <p:ext uri="{BB962C8B-B14F-4D97-AF65-F5344CB8AC3E}">
        <p14:creationId xmlns:p14="http://schemas.microsoft.com/office/powerpoint/2010/main" val="592613133"/>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FB4E1-446B-47E5-BBDC-342A4DF642DF}"/>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59A5D294-4B23-4959-BA02-A5BF8D53C6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222616597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580B3-4A71-4EEB-BBEB-4B83B4F93357}"/>
              </a:ext>
            </a:extLst>
          </p:cNvPr>
          <p:cNvSpPr>
            <a:spLocks noGrp="1"/>
          </p:cNvSpPr>
          <p:nvPr>
            <p:ph type="title"/>
          </p:nvPr>
        </p:nvSpPr>
        <p:spPr>
          <a:xfrm>
            <a:off x="632178" y="192493"/>
            <a:ext cx="8923964" cy="834215"/>
          </a:xfrm>
        </p:spPr>
        <p:txBody>
          <a:bodyPr/>
          <a:lstStyle/>
          <a:p>
            <a:r>
              <a:rPr lang="en-IN" sz="4800" b="1" dirty="0">
                <a:latin typeface="Algerian" panose="04020705040A02060702" pitchFamily="82" charset="0"/>
              </a:rPr>
              <a:t>CONTENTS</a:t>
            </a:r>
          </a:p>
        </p:txBody>
      </p:sp>
      <p:sp>
        <p:nvSpPr>
          <p:cNvPr id="3" name="Content Placeholder 2">
            <a:extLst>
              <a:ext uri="{FF2B5EF4-FFF2-40B4-BE49-F238E27FC236}">
                <a16:creationId xmlns:a16="http://schemas.microsoft.com/office/drawing/2014/main" id="{5C06A901-9BFB-4706-AB04-23E70B93235D}"/>
              </a:ext>
            </a:extLst>
          </p:cNvPr>
          <p:cNvSpPr>
            <a:spLocks noGrp="1"/>
          </p:cNvSpPr>
          <p:nvPr>
            <p:ph idx="1"/>
          </p:nvPr>
        </p:nvSpPr>
        <p:spPr>
          <a:xfrm>
            <a:off x="632178" y="1524000"/>
            <a:ext cx="11559822" cy="4724399"/>
          </a:xfrm>
        </p:spPr>
        <p:txBody>
          <a:bodyPr/>
          <a:lstStyle/>
          <a:p>
            <a:pPr>
              <a:buFont typeface="Wingdings" panose="05000000000000000000" pitchFamily="2" charset="2"/>
              <a:buChar char="q"/>
            </a:pPr>
            <a:r>
              <a:rPr lang="en-IN" sz="2400" dirty="0"/>
              <a:t>ACKNOWLEGEMENT</a:t>
            </a:r>
          </a:p>
          <a:p>
            <a:pPr>
              <a:buFont typeface="Wingdings" panose="05000000000000000000" pitchFamily="2" charset="2"/>
              <a:buChar char="q"/>
            </a:pPr>
            <a:r>
              <a:rPr lang="en-IN" sz="2400" dirty="0"/>
              <a:t>INTRODUCTION</a:t>
            </a:r>
          </a:p>
          <a:p>
            <a:pPr>
              <a:buFont typeface="Wingdings" panose="05000000000000000000" pitchFamily="2" charset="2"/>
              <a:buChar char="q"/>
            </a:pPr>
            <a:r>
              <a:rPr lang="en-IN" sz="2400" dirty="0"/>
              <a:t>ALGORITHMS</a:t>
            </a:r>
          </a:p>
          <a:p>
            <a:pPr>
              <a:buFont typeface="Wingdings" panose="05000000000000000000" pitchFamily="2" charset="2"/>
              <a:buChar char="q"/>
            </a:pPr>
            <a:r>
              <a:rPr lang="en-IN" sz="2400" dirty="0"/>
              <a:t>APPLICATIONS</a:t>
            </a:r>
          </a:p>
          <a:p>
            <a:pPr>
              <a:buFont typeface="Wingdings" panose="05000000000000000000" pitchFamily="2" charset="2"/>
              <a:buChar char="q"/>
            </a:pPr>
            <a:r>
              <a:rPr lang="en-IN" sz="2400" dirty="0"/>
              <a:t>PROJECT</a:t>
            </a:r>
          </a:p>
          <a:p>
            <a:pPr>
              <a:buFont typeface="Wingdings" panose="05000000000000000000" pitchFamily="2" charset="2"/>
              <a:buChar char="q"/>
            </a:pPr>
            <a:r>
              <a:rPr lang="en-IN" sz="2400" dirty="0"/>
              <a:t>CONCLUSION</a:t>
            </a:r>
            <a:endParaRPr lang="en-IN" dirty="0"/>
          </a:p>
        </p:txBody>
      </p:sp>
    </p:spTree>
    <p:extLst>
      <p:ext uri="{BB962C8B-B14F-4D97-AF65-F5344CB8AC3E}">
        <p14:creationId xmlns:p14="http://schemas.microsoft.com/office/powerpoint/2010/main" val="130322779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17FA35-C3AD-4910-AAAD-1051110D2FFB}"/>
              </a:ext>
            </a:extLst>
          </p:cNvPr>
          <p:cNvSpPr>
            <a:spLocks noGrp="1"/>
          </p:cNvSpPr>
          <p:nvPr>
            <p:ph idx="1"/>
          </p:nvPr>
        </p:nvSpPr>
        <p:spPr>
          <a:xfrm>
            <a:off x="1083734" y="440267"/>
            <a:ext cx="9880520" cy="5977466"/>
          </a:xfrm>
        </p:spPr>
        <p:txBody>
          <a:bodyPr>
            <a:normAutofit/>
          </a:bodyPr>
          <a:lstStyle/>
          <a:p>
            <a:pPr marL="0" indent="0" algn="ctr">
              <a:buNone/>
            </a:pPr>
            <a:r>
              <a:rPr lang="en-IN" sz="4400" dirty="0">
                <a:latin typeface="Algerian" panose="04020705040A02060702" pitchFamily="82" charset="0"/>
              </a:rPr>
              <a:t>ACKNOWLEGEMENT</a:t>
            </a:r>
          </a:p>
          <a:p>
            <a:pPr marL="0" indent="0">
              <a:buNone/>
            </a:pPr>
            <a:endParaRPr lang="en-IN" sz="4000" dirty="0">
              <a:latin typeface="Algerian" panose="04020705040A02060702" pitchFamily="82" charset="0"/>
            </a:endParaRPr>
          </a:p>
          <a:p>
            <a:pPr marL="0" indent="0">
              <a:buNone/>
            </a:pPr>
            <a:r>
              <a:rPr lang="en-IN" sz="2400" dirty="0">
                <a:latin typeface="+mn-lt"/>
              </a:rPr>
              <a:t>I would like to express my special thanks of gratitude to my Rafiqul Mallick as well as Ardent </a:t>
            </a:r>
            <a:r>
              <a:rPr lang="en-IN" sz="2400" dirty="0" err="1">
                <a:latin typeface="+mn-lt"/>
              </a:rPr>
              <a:t>Computech</a:t>
            </a:r>
            <a:r>
              <a:rPr lang="en-IN" sz="2400" dirty="0">
                <a:latin typeface="+mn-lt"/>
              </a:rPr>
              <a:t> </a:t>
            </a:r>
            <a:r>
              <a:rPr lang="en-IN" sz="2400" dirty="0" err="1">
                <a:latin typeface="+mn-lt"/>
              </a:rPr>
              <a:t>Pvt.</a:t>
            </a:r>
            <a:r>
              <a:rPr lang="en-IN" sz="2400" dirty="0">
                <a:latin typeface="+mn-lt"/>
              </a:rPr>
              <a:t> Ltd. which gave me the golden opportunity to learn Machine Learning using Python and to do this wonderful project , which also helped me in doing a lot of Research and I came to know about so many new things I am really thankful to them.</a:t>
            </a:r>
          </a:p>
          <a:p>
            <a:pPr marL="0" indent="0" algn="r">
              <a:buNone/>
            </a:pPr>
            <a:r>
              <a:rPr lang="en-IN" sz="2400" dirty="0">
                <a:latin typeface="+mn-lt"/>
              </a:rPr>
              <a:t>- Sudipta Halder</a:t>
            </a:r>
          </a:p>
        </p:txBody>
      </p:sp>
    </p:spTree>
    <p:extLst>
      <p:ext uri="{BB962C8B-B14F-4D97-AF65-F5344CB8AC3E}">
        <p14:creationId xmlns:p14="http://schemas.microsoft.com/office/powerpoint/2010/main" val="210470371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A2C2A2-99DD-43E3-BD65-A338726E0647}"/>
              </a:ext>
            </a:extLst>
          </p:cNvPr>
          <p:cNvSpPr>
            <a:spLocks noGrp="1"/>
          </p:cNvSpPr>
          <p:nvPr>
            <p:ph idx="1"/>
          </p:nvPr>
        </p:nvSpPr>
        <p:spPr>
          <a:xfrm>
            <a:off x="237066" y="0"/>
            <a:ext cx="11954933" cy="6858000"/>
          </a:xfrm>
        </p:spPr>
        <p:txBody>
          <a:bodyPr>
            <a:normAutofit/>
          </a:bodyPr>
          <a:lstStyle/>
          <a:p>
            <a:pPr marL="0" indent="0" algn="ctr">
              <a:buNone/>
            </a:pPr>
            <a:r>
              <a:rPr lang="en-IN" sz="3600" dirty="0">
                <a:latin typeface="Algerian" panose="04020705040A02060702" pitchFamily="82" charset="0"/>
              </a:rPr>
              <a:t> </a:t>
            </a:r>
            <a:r>
              <a:rPr lang="en-IN" sz="4000" dirty="0">
                <a:latin typeface="Algerian" panose="04020705040A02060702" pitchFamily="82" charset="0"/>
              </a:rPr>
              <a:t>INTRODUCTION</a:t>
            </a:r>
            <a:endParaRPr lang="en-IN" sz="3600" dirty="0">
              <a:latin typeface="Algerian" panose="04020705040A02060702" pitchFamily="82" charset="0"/>
            </a:endParaRPr>
          </a:p>
          <a:p>
            <a:r>
              <a:rPr lang="en-IN" dirty="0"/>
              <a:t>Machine learning is an application of artificial intelligence (AI) that provides systems the </a:t>
            </a:r>
            <a:r>
              <a:rPr lang="en-IN" dirty="0">
                <a:latin typeface="+mn-lt"/>
              </a:rPr>
              <a:t>ability to automatically learn and improve from experience without being explicitly programmed</a:t>
            </a:r>
            <a:r>
              <a:rPr lang="en-IN" dirty="0"/>
              <a:t>. </a:t>
            </a:r>
            <a:r>
              <a:rPr lang="en-IN" b="1" dirty="0"/>
              <a:t>Machine learning focuses on the development of computer programs</a:t>
            </a:r>
            <a:r>
              <a:rPr lang="en-IN" dirty="0"/>
              <a:t> that can access data and use it learn for themselves.</a:t>
            </a:r>
          </a:p>
          <a:p>
            <a:r>
              <a:rPr lang="en-IN" dirty="0"/>
              <a:t>The process of learning begins with observations or data, such as examples, direct experience, or instruction, in order to look for patterns in data and make better decisions in the future based on the examples that we provide. </a:t>
            </a:r>
            <a:r>
              <a:rPr lang="en-IN" b="1" dirty="0"/>
              <a:t>The primary aim is to allow the computers learn automatically</a:t>
            </a:r>
            <a:r>
              <a:rPr lang="en-IN" dirty="0"/>
              <a:t> without human intervention or assistance and adjust actions accordingly.</a:t>
            </a:r>
          </a:p>
          <a:p>
            <a:pPr marL="0" indent="0">
              <a:buNone/>
            </a:pPr>
            <a:r>
              <a:rPr lang="en-IN" sz="3600" dirty="0">
                <a:latin typeface="Algerian" panose="04020705040A02060702" pitchFamily="82" charset="0"/>
              </a:rPr>
              <a:t>              </a:t>
            </a:r>
          </a:p>
          <a:p>
            <a:pPr marL="0" indent="0">
              <a:buNone/>
            </a:pPr>
            <a:endParaRPr lang="en-IN" sz="3600" dirty="0">
              <a:latin typeface="Algerian" panose="04020705040A02060702" pitchFamily="82" charset="0"/>
            </a:endParaRPr>
          </a:p>
        </p:txBody>
      </p:sp>
      <p:sp>
        <p:nvSpPr>
          <p:cNvPr id="6" name="文字方塊 12">
            <a:extLst>
              <a:ext uri="{FF2B5EF4-FFF2-40B4-BE49-F238E27FC236}">
                <a16:creationId xmlns:a16="http://schemas.microsoft.com/office/drawing/2014/main" id="{807CDB9F-E866-46D6-8379-6A7AB9C0D793}"/>
              </a:ext>
            </a:extLst>
          </p:cNvPr>
          <p:cNvSpPr txBox="1"/>
          <p:nvPr/>
        </p:nvSpPr>
        <p:spPr>
          <a:xfrm>
            <a:off x="1769212" y="4116868"/>
            <a:ext cx="1224136" cy="646331"/>
          </a:xfrm>
          <a:prstGeom prst="rect">
            <a:avLst/>
          </a:prstGeom>
          <a:solidFill>
            <a:schemeClr val="bg1"/>
          </a:solidFill>
          <a:ln>
            <a:solidFill>
              <a:schemeClr val="tx1"/>
            </a:solidFill>
          </a:ln>
        </p:spPr>
        <p:txBody>
          <a:bodyPr wrap="square" rtlCol="0">
            <a:spAutoFit/>
          </a:bodyPr>
          <a:lstStyle/>
          <a:p>
            <a:r>
              <a:rPr lang="en-US" altLang="zh-TW" dirty="0"/>
              <a:t>Input Samples</a:t>
            </a:r>
            <a:endParaRPr lang="zh-TW" altLang="en-US" dirty="0"/>
          </a:p>
        </p:txBody>
      </p:sp>
      <p:sp>
        <p:nvSpPr>
          <p:cNvPr id="7" name="文字方塊 25">
            <a:extLst>
              <a:ext uri="{FF2B5EF4-FFF2-40B4-BE49-F238E27FC236}">
                <a16:creationId xmlns:a16="http://schemas.microsoft.com/office/drawing/2014/main" id="{71AC6E93-7381-41B8-AEDF-A3D1513C74AD}"/>
              </a:ext>
            </a:extLst>
          </p:cNvPr>
          <p:cNvSpPr txBox="1"/>
          <p:nvPr/>
        </p:nvSpPr>
        <p:spPr>
          <a:xfrm>
            <a:off x="5594451" y="4178140"/>
            <a:ext cx="1296144" cy="707886"/>
          </a:xfrm>
          <a:prstGeom prst="rect">
            <a:avLst/>
          </a:prstGeom>
          <a:solidFill>
            <a:schemeClr val="bg1"/>
          </a:solidFill>
          <a:ln>
            <a:solidFill>
              <a:schemeClr val="tx1"/>
            </a:solidFill>
          </a:ln>
        </p:spPr>
        <p:txBody>
          <a:bodyPr wrap="square" rtlCol="0">
            <a:spAutoFit/>
          </a:bodyPr>
          <a:lstStyle/>
          <a:p>
            <a:r>
              <a:rPr lang="en-US" altLang="zh-TW" sz="2000" dirty="0"/>
              <a:t>Learning Method</a:t>
            </a:r>
            <a:endParaRPr lang="zh-TW" altLang="en-US" sz="2000" dirty="0"/>
          </a:p>
        </p:txBody>
      </p:sp>
      <p:sp>
        <p:nvSpPr>
          <p:cNvPr id="8" name="文字方塊 26">
            <a:extLst>
              <a:ext uri="{FF2B5EF4-FFF2-40B4-BE49-F238E27FC236}">
                <a16:creationId xmlns:a16="http://schemas.microsoft.com/office/drawing/2014/main" id="{D6687532-A164-4B2C-9741-6267B42F79B9}"/>
              </a:ext>
            </a:extLst>
          </p:cNvPr>
          <p:cNvSpPr txBox="1"/>
          <p:nvPr/>
        </p:nvSpPr>
        <p:spPr>
          <a:xfrm>
            <a:off x="4239130" y="5713957"/>
            <a:ext cx="1159053" cy="369332"/>
          </a:xfrm>
          <a:prstGeom prst="rect">
            <a:avLst/>
          </a:prstGeom>
          <a:solidFill>
            <a:schemeClr val="bg1"/>
          </a:solidFill>
          <a:ln>
            <a:solidFill>
              <a:schemeClr val="tx1"/>
            </a:solidFill>
          </a:ln>
        </p:spPr>
        <p:txBody>
          <a:bodyPr wrap="square" rtlCol="0">
            <a:spAutoFit/>
          </a:bodyPr>
          <a:lstStyle/>
          <a:p>
            <a:r>
              <a:rPr lang="en-US" altLang="zh-TW" dirty="0"/>
              <a:t>System</a:t>
            </a:r>
            <a:endParaRPr lang="zh-TW" altLang="en-US" dirty="0"/>
          </a:p>
        </p:txBody>
      </p:sp>
      <p:cxnSp>
        <p:nvCxnSpPr>
          <p:cNvPr id="9" name="肘形接點 15">
            <a:extLst>
              <a:ext uri="{FF2B5EF4-FFF2-40B4-BE49-F238E27FC236}">
                <a16:creationId xmlns:a16="http://schemas.microsoft.com/office/drawing/2014/main" id="{5D83F865-7909-4888-8DFB-589ACB700F25}"/>
              </a:ext>
            </a:extLst>
          </p:cNvPr>
          <p:cNvCxnSpPr>
            <a:cxnSpLocks/>
          </p:cNvCxnSpPr>
          <p:nvPr/>
        </p:nvCxnSpPr>
        <p:spPr>
          <a:xfrm>
            <a:off x="2993348" y="4519329"/>
            <a:ext cx="1217211" cy="1354361"/>
          </a:xfrm>
          <a:prstGeom prst="bent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直線單箭頭接點 19">
            <a:extLst>
              <a:ext uri="{FF2B5EF4-FFF2-40B4-BE49-F238E27FC236}">
                <a16:creationId xmlns:a16="http://schemas.microsoft.com/office/drawing/2014/main" id="{7443C600-4D3E-49C6-B9C1-D35D36415976}"/>
              </a:ext>
            </a:extLst>
          </p:cNvPr>
          <p:cNvCxnSpPr>
            <a:cxnSpLocks/>
            <a:endCxn id="7" idx="1"/>
          </p:cNvCxnSpPr>
          <p:nvPr/>
        </p:nvCxnSpPr>
        <p:spPr>
          <a:xfrm>
            <a:off x="3646311" y="4532083"/>
            <a:ext cx="194814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直線單箭頭接點 32">
            <a:extLst>
              <a:ext uri="{FF2B5EF4-FFF2-40B4-BE49-F238E27FC236}">
                <a16:creationId xmlns:a16="http://schemas.microsoft.com/office/drawing/2014/main" id="{8FD150D3-0306-41BA-ACC0-C5F97B32BC1A}"/>
              </a:ext>
            </a:extLst>
          </p:cNvPr>
          <p:cNvCxnSpPr>
            <a:cxnSpLocks/>
            <a:stCxn id="7" idx="3"/>
          </p:cNvCxnSpPr>
          <p:nvPr/>
        </p:nvCxnSpPr>
        <p:spPr>
          <a:xfrm>
            <a:off x="6890595" y="4532083"/>
            <a:ext cx="808427"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肘形接點 35">
            <a:extLst>
              <a:ext uri="{FF2B5EF4-FFF2-40B4-BE49-F238E27FC236}">
                <a16:creationId xmlns:a16="http://schemas.microsoft.com/office/drawing/2014/main" id="{1A78180C-F0F8-4870-B1BE-AF3327AB64EF}"/>
              </a:ext>
            </a:extLst>
          </p:cNvPr>
          <p:cNvCxnSpPr>
            <a:stCxn id="8" idx="3"/>
            <a:endCxn id="7" idx="2"/>
          </p:cNvCxnSpPr>
          <p:nvPr/>
        </p:nvCxnSpPr>
        <p:spPr>
          <a:xfrm flipV="1">
            <a:off x="5398183" y="4886026"/>
            <a:ext cx="844340" cy="1012597"/>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文字方塊 55">
            <a:extLst>
              <a:ext uri="{FF2B5EF4-FFF2-40B4-BE49-F238E27FC236}">
                <a16:creationId xmlns:a16="http://schemas.microsoft.com/office/drawing/2014/main" id="{AD8E0BEA-A7A1-4C41-A8A9-C358CB3F5EEC}"/>
              </a:ext>
            </a:extLst>
          </p:cNvPr>
          <p:cNvSpPr txBox="1"/>
          <p:nvPr/>
        </p:nvSpPr>
        <p:spPr>
          <a:xfrm>
            <a:off x="4239130" y="6055146"/>
            <a:ext cx="1289713" cy="400110"/>
          </a:xfrm>
          <a:prstGeom prst="rect">
            <a:avLst/>
          </a:prstGeom>
          <a:noFill/>
        </p:spPr>
        <p:txBody>
          <a:bodyPr wrap="square" rtlCol="0">
            <a:spAutoFit/>
          </a:bodyPr>
          <a:lstStyle/>
          <a:p>
            <a:r>
              <a:rPr lang="en-US" altLang="zh-TW" sz="2000" dirty="0"/>
              <a:t>Training</a:t>
            </a:r>
            <a:endParaRPr lang="zh-TW" altLang="en-US" sz="2000" dirty="0"/>
          </a:p>
        </p:txBody>
      </p:sp>
      <p:sp>
        <p:nvSpPr>
          <p:cNvPr id="14" name="文字方塊 58">
            <a:extLst>
              <a:ext uri="{FF2B5EF4-FFF2-40B4-BE49-F238E27FC236}">
                <a16:creationId xmlns:a16="http://schemas.microsoft.com/office/drawing/2014/main" id="{332F71B4-831B-4DD7-B8C4-AB62E98317C5}"/>
              </a:ext>
            </a:extLst>
          </p:cNvPr>
          <p:cNvSpPr txBox="1"/>
          <p:nvPr/>
        </p:nvSpPr>
        <p:spPr>
          <a:xfrm>
            <a:off x="3975524" y="3893446"/>
            <a:ext cx="1289713" cy="461665"/>
          </a:xfrm>
          <a:prstGeom prst="rect">
            <a:avLst/>
          </a:prstGeom>
          <a:noFill/>
        </p:spPr>
        <p:txBody>
          <a:bodyPr wrap="square" rtlCol="0">
            <a:spAutoFit/>
          </a:bodyPr>
          <a:lstStyle/>
          <a:p>
            <a:r>
              <a:rPr lang="en-US" altLang="zh-TW" sz="2400" dirty="0"/>
              <a:t>Testing</a:t>
            </a:r>
            <a:endParaRPr lang="zh-TW" altLang="en-US" sz="2400" dirty="0"/>
          </a:p>
        </p:txBody>
      </p:sp>
    </p:spTree>
    <p:extLst>
      <p:ext uri="{BB962C8B-B14F-4D97-AF65-F5344CB8AC3E}">
        <p14:creationId xmlns:p14="http://schemas.microsoft.com/office/powerpoint/2010/main" val="117263951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688B6D-6BBF-4D0D-A209-582DFC4C7C3D}"/>
              </a:ext>
            </a:extLst>
          </p:cNvPr>
          <p:cNvSpPr>
            <a:spLocks noGrp="1"/>
          </p:cNvSpPr>
          <p:nvPr>
            <p:ph idx="1"/>
          </p:nvPr>
        </p:nvSpPr>
        <p:spPr>
          <a:xfrm>
            <a:off x="101171" y="0"/>
            <a:ext cx="12090829" cy="6661230"/>
          </a:xfrm>
        </p:spPr>
        <p:txBody>
          <a:bodyPr/>
          <a:lstStyle/>
          <a:p>
            <a:endParaRPr lang="en-US" altLang="zh-TW" dirty="0"/>
          </a:p>
          <a:p>
            <a:pPr marL="0" indent="0">
              <a:buNone/>
            </a:pPr>
            <a:r>
              <a:rPr lang="en-US" altLang="zh-TW" sz="3600" dirty="0">
                <a:latin typeface="Algerian" panose="04020705040A02060702" pitchFamily="82" charset="0"/>
              </a:rPr>
              <a:t>ALGORIHMS</a:t>
            </a:r>
          </a:p>
          <a:p>
            <a:endParaRPr lang="en-US" altLang="zh-TW" dirty="0"/>
          </a:p>
          <a:p>
            <a:r>
              <a:rPr lang="en-US" altLang="zh-TW" sz="1800" dirty="0"/>
              <a:t>The success of machine learning system also depends on the algorithms. </a:t>
            </a:r>
          </a:p>
          <a:p>
            <a:endParaRPr lang="en-US" altLang="zh-TW" sz="1800" dirty="0"/>
          </a:p>
          <a:p>
            <a:r>
              <a:rPr lang="en-US" altLang="zh-TW" sz="1800" dirty="0"/>
              <a:t>The algorithms control the search to find and build the knowledge structures.</a:t>
            </a:r>
          </a:p>
          <a:p>
            <a:endParaRPr lang="en-US" altLang="zh-TW" sz="1800" dirty="0"/>
          </a:p>
          <a:p>
            <a:r>
              <a:rPr lang="en-US" altLang="zh-TW" sz="1800" dirty="0"/>
              <a:t>The learning algorithms should extract useful information from training examples</a:t>
            </a:r>
          </a:p>
          <a:p>
            <a:pPr marL="0" indent="0">
              <a:buNone/>
            </a:pPr>
            <a:r>
              <a:rPr lang="en-IN" sz="1800" dirty="0"/>
              <a:t> The main four categories of machine Learning Algorithms are-</a:t>
            </a:r>
          </a:p>
          <a:p>
            <a:pPr marL="0" indent="0">
              <a:buNone/>
            </a:pPr>
            <a:r>
              <a:rPr lang="en-IN" dirty="0"/>
              <a:t>     • Supervised Learning</a:t>
            </a:r>
          </a:p>
          <a:p>
            <a:pPr marL="0" indent="0">
              <a:buNone/>
            </a:pPr>
            <a:r>
              <a:rPr lang="en-IN" dirty="0"/>
              <a:t>     • Unsupervised Learning</a:t>
            </a:r>
          </a:p>
          <a:p>
            <a:pPr marL="0" indent="0">
              <a:buNone/>
            </a:pPr>
            <a:r>
              <a:rPr lang="en-IN" dirty="0"/>
              <a:t>     • Semi-Supervised Learning</a:t>
            </a:r>
          </a:p>
          <a:p>
            <a:pPr marL="0" indent="0">
              <a:buNone/>
            </a:pPr>
            <a:r>
              <a:rPr lang="en-IN" dirty="0"/>
              <a:t>     • Reinforcement Learning</a:t>
            </a:r>
            <a:endParaRPr lang="en-IN" sz="1800" dirty="0"/>
          </a:p>
        </p:txBody>
      </p:sp>
    </p:spTree>
    <p:extLst>
      <p:ext uri="{BB962C8B-B14F-4D97-AF65-F5344CB8AC3E}">
        <p14:creationId xmlns:p14="http://schemas.microsoft.com/office/powerpoint/2010/main" val="156791780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9D30D6-150F-4E11-A776-4FD8C87DA3FA}"/>
              </a:ext>
            </a:extLst>
          </p:cNvPr>
          <p:cNvSpPr>
            <a:spLocks noGrp="1"/>
          </p:cNvSpPr>
          <p:nvPr>
            <p:ph idx="1"/>
          </p:nvPr>
        </p:nvSpPr>
        <p:spPr>
          <a:xfrm>
            <a:off x="0" y="0"/>
            <a:ext cx="12192000" cy="6858000"/>
          </a:xfrm>
        </p:spPr>
        <p:txBody>
          <a:bodyPr>
            <a:normAutofit lnSpcReduction="10000"/>
          </a:bodyPr>
          <a:lstStyle/>
          <a:p>
            <a:r>
              <a:rPr lang="en-IN" b="1" dirty="0"/>
              <a:t>Supervised machine learning algorithms </a:t>
            </a:r>
            <a:r>
              <a:rPr lang="en-IN" dirty="0"/>
              <a:t>can apply what has been learned in the past to new data using labelled examples to predict future events. Starting from the analysis of a known training dataset, the learning algorithm produces an inferred function to make predictions about the output values. The system is able to provide targets for any new input after sufficient training. The learning algorithm can also compare its output with the correct, intended output and find errors in order to modify the model accordingly.</a:t>
            </a:r>
          </a:p>
          <a:p>
            <a:r>
              <a:rPr lang="en-IN" dirty="0"/>
              <a:t>In contrast, </a:t>
            </a:r>
            <a:r>
              <a:rPr lang="en-IN" b="1" dirty="0"/>
              <a:t>unsupervised machine learning algorithms </a:t>
            </a:r>
            <a:r>
              <a:rPr lang="en-IN" dirty="0"/>
              <a:t>are used when the information used to train is neither classified nor labelled. Unsupervised learning studies how systems can infer a function to describe a hidden structure from unlabelled data. The system doesn’t figure out the right output, but it explores the data and can draw inferences from datasets to describe hidden structures from unlabelled data.</a:t>
            </a:r>
          </a:p>
          <a:p>
            <a:r>
              <a:rPr lang="en-IN" b="1" dirty="0"/>
              <a:t>Semi-supervised machine learning algorithms</a:t>
            </a:r>
            <a:r>
              <a:rPr lang="en-IN" dirty="0"/>
              <a:t> fall somewhere in between supervised and unsupervised learning, since they use both labelled and unlabelled data for training – typically a small amount of labelled data and a large amount of unlabelled data. The systems that use this method are able to considerably improve learning accuracy. Usually, semi-supervised learning is chosen when the acquired labelled data requires skilled and relevant resources in order to train it / learn from it. Otherwise, acquiring unlabelled data generally doesn’t require additional resources.</a:t>
            </a:r>
          </a:p>
          <a:p>
            <a:r>
              <a:rPr lang="en-IN" b="1" dirty="0"/>
              <a:t>Reinforcement machine learning algorithms </a:t>
            </a:r>
            <a:r>
              <a:rPr lang="en-IN" dirty="0"/>
              <a:t>is a learning method that interacts with its environment by producing actions and discovers errors or rewards. Trial and error search and delayed reward are the most relevant characteristics of reinforcement learning. This method allows machines and software agents to automatically determine the ideal behaviour within a specific context in order to maximize its performance. Simple reward feedback is required for the agent to learn which action is best; this is known as the reinforcement signal.</a:t>
            </a:r>
          </a:p>
          <a:p>
            <a:pPr marL="0" indent="0">
              <a:buNone/>
            </a:pPr>
            <a:endParaRPr lang="en-IN" dirty="0"/>
          </a:p>
        </p:txBody>
      </p:sp>
    </p:spTree>
    <p:extLst>
      <p:ext uri="{BB962C8B-B14F-4D97-AF65-F5344CB8AC3E}">
        <p14:creationId xmlns:p14="http://schemas.microsoft.com/office/powerpoint/2010/main" val="325164084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488CE1B-23CA-4765-9ACF-CC5B3F757EE2}"/>
              </a:ext>
            </a:extLst>
          </p:cNvPr>
          <p:cNvSpPr>
            <a:spLocks noGrp="1"/>
          </p:cNvSpPr>
          <p:nvPr>
            <p:ph idx="1"/>
          </p:nvPr>
        </p:nvSpPr>
        <p:spPr>
          <a:xfrm>
            <a:off x="0" y="0"/>
            <a:ext cx="12192000" cy="6858000"/>
          </a:xfrm>
        </p:spPr>
        <p:txBody>
          <a:bodyPr>
            <a:normAutofit/>
          </a:bodyPr>
          <a:lstStyle/>
          <a:p>
            <a:pPr marL="0" indent="0">
              <a:buNone/>
            </a:pPr>
            <a:r>
              <a:rPr lang="en-IN" sz="1600" dirty="0">
                <a:latin typeface="Arial Rounded MT Bold" panose="020F0704030504030204" pitchFamily="34" charset="0"/>
              </a:rPr>
              <a:t>Here is the list of commonly used machine learning algorithms. These algorithms can be applied to almost any data problem:</a:t>
            </a:r>
          </a:p>
          <a:p>
            <a:r>
              <a:rPr lang="en-IN" sz="1600" dirty="0"/>
              <a:t>Linear Regression</a:t>
            </a:r>
          </a:p>
          <a:p>
            <a:r>
              <a:rPr lang="en-IN" sz="1600" dirty="0"/>
              <a:t>Logistic Regression</a:t>
            </a:r>
          </a:p>
          <a:p>
            <a:r>
              <a:rPr lang="en-IN" sz="1600" dirty="0"/>
              <a:t>Decision Tree</a:t>
            </a:r>
          </a:p>
          <a:p>
            <a:r>
              <a:rPr lang="en-IN" sz="1600" dirty="0"/>
              <a:t>SVM</a:t>
            </a:r>
          </a:p>
          <a:p>
            <a:r>
              <a:rPr lang="en-IN" sz="1600" dirty="0"/>
              <a:t>Naive Bayes</a:t>
            </a:r>
          </a:p>
          <a:p>
            <a:r>
              <a:rPr lang="en-IN" sz="1600" dirty="0"/>
              <a:t>KNN</a:t>
            </a:r>
          </a:p>
          <a:p>
            <a:r>
              <a:rPr lang="en-IN" sz="1600" dirty="0"/>
              <a:t>K-Means</a:t>
            </a:r>
          </a:p>
          <a:p>
            <a:r>
              <a:rPr lang="en-IN" sz="1600" dirty="0"/>
              <a:t>Random Forest</a:t>
            </a:r>
          </a:p>
          <a:p>
            <a:pPr marL="0" indent="0">
              <a:buNone/>
            </a:pPr>
            <a:r>
              <a:rPr lang="en-IN" dirty="0">
                <a:latin typeface="Arial Rounded MT Bold" panose="020F0704030504030204" pitchFamily="34" charset="0"/>
              </a:rPr>
              <a:t>Linear Regression</a:t>
            </a:r>
            <a:r>
              <a:rPr lang="en-IN" dirty="0"/>
              <a:t>: </a:t>
            </a:r>
            <a:r>
              <a:rPr lang="en-IN" sz="1400" dirty="0"/>
              <a:t>It is used to estimate real values (cost of houses, number of calls, total sales etc.) based on continuous variable(s). Here, we establish relationship between independent and dependent variables by fitting a best line. This best fit line is known as regression line and represented by a linear equation Y= a *X + b.</a:t>
            </a:r>
          </a:p>
          <a:p>
            <a:pPr marL="0" indent="0">
              <a:buNone/>
            </a:pPr>
            <a:r>
              <a:rPr lang="en-IN" dirty="0">
                <a:latin typeface="Arial Rounded MT Bold" panose="020F0704030504030204" pitchFamily="34" charset="0"/>
              </a:rPr>
              <a:t>Logistic Regression: </a:t>
            </a:r>
            <a:r>
              <a:rPr lang="en-IN" sz="1400" dirty="0"/>
              <a:t>It is used to estimate discrete values ( Binary values like 0/1, yes/no, true/false ) based on given set of independent variable(s). In simple words, it predicts the probability of occurrence of an event by fitting data to a </a:t>
            </a:r>
            <a:r>
              <a:rPr lang="en-IN" sz="1400" u="sng" dirty="0">
                <a:hlinkClick r:id="rId2"/>
              </a:rPr>
              <a:t>logit function</a:t>
            </a:r>
            <a:r>
              <a:rPr lang="en-IN" sz="1400" dirty="0"/>
              <a:t>. Hence, it is also known as </a:t>
            </a:r>
            <a:r>
              <a:rPr lang="en-IN" sz="1400" b="1" dirty="0"/>
              <a:t>logit regression</a:t>
            </a:r>
            <a:r>
              <a:rPr lang="en-IN" sz="1400" dirty="0"/>
              <a:t>. Since, it predicts the probability, its output values lies between 0 and 1 (as expected).</a:t>
            </a:r>
          </a:p>
          <a:p>
            <a:pPr marL="0" indent="0">
              <a:buNone/>
            </a:pPr>
            <a:r>
              <a:rPr lang="en-IN" dirty="0">
                <a:latin typeface="Arial Rounded MT Bold" panose="020F0704030504030204" pitchFamily="34" charset="0"/>
              </a:rPr>
              <a:t>Decision Tree:</a:t>
            </a:r>
            <a:r>
              <a:rPr lang="en-IN" dirty="0"/>
              <a:t> </a:t>
            </a:r>
            <a:r>
              <a:rPr lang="en-IN" sz="1400" dirty="0"/>
              <a:t>It is a type of supervised learning algorithm that is mostly used for classification problems. This is done based on most significant attributes/ independent variables to make as distinct groups as possible.</a:t>
            </a:r>
          </a:p>
          <a:p>
            <a:pPr marL="0" indent="0">
              <a:buNone/>
            </a:pPr>
            <a:r>
              <a:rPr lang="en-IN" b="1" dirty="0"/>
              <a:t>KNN (k- Nearest Neighbours):</a:t>
            </a:r>
            <a:r>
              <a:rPr lang="en-IN" sz="1400" dirty="0"/>
              <a:t>K nearest neighbours is a simple algorithm that stores all available cases and classifies new cases by a majority vote of its k neighbours. The case being assigned to the class is most common amongst its K nearest neighbours measured by a distance function.</a:t>
            </a:r>
            <a:endParaRPr lang="en-IN" sz="1400" b="1" dirty="0"/>
          </a:p>
          <a:p>
            <a:pPr marL="0" indent="0">
              <a:buNone/>
            </a:pPr>
            <a:endParaRPr lang="en-IN" sz="1400" dirty="0">
              <a:latin typeface="Arial Rounded MT Bold" panose="020F0704030504030204" pitchFamily="34" charset="0"/>
            </a:endParaRPr>
          </a:p>
        </p:txBody>
      </p:sp>
    </p:spTree>
    <p:extLst>
      <p:ext uri="{BB962C8B-B14F-4D97-AF65-F5344CB8AC3E}">
        <p14:creationId xmlns:p14="http://schemas.microsoft.com/office/powerpoint/2010/main" val="2140850251"/>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5CE36E-ADDB-480C-8C50-38212B141372}"/>
              </a:ext>
            </a:extLst>
          </p:cNvPr>
          <p:cNvSpPr>
            <a:spLocks noGrp="1"/>
          </p:cNvSpPr>
          <p:nvPr>
            <p:ph idx="1"/>
          </p:nvPr>
        </p:nvSpPr>
        <p:spPr>
          <a:xfrm>
            <a:off x="0" y="0"/>
            <a:ext cx="12192000" cy="6858000"/>
          </a:xfrm>
        </p:spPr>
        <p:txBody>
          <a:bodyPr>
            <a:normAutofit/>
          </a:bodyPr>
          <a:lstStyle/>
          <a:p>
            <a:pPr marL="0" indent="0">
              <a:buNone/>
            </a:pPr>
            <a:r>
              <a:rPr lang="en-IN" sz="2800" dirty="0">
                <a:latin typeface="Algerian" panose="04020705040A02060702" pitchFamily="82" charset="0"/>
              </a:rPr>
              <a:t>APPLICATIONS</a:t>
            </a:r>
          </a:p>
          <a:p>
            <a:r>
              <a:rPr lang="en-IN" b="1" dirty="0"/>
              <a:t>Virtual Personal Assistants :- </a:t>
            </a:r>
            <a:r>
              <a:rPr lang="en-IN" dirty="0"/>
              <a:t>Siri, Alexa, Google Now are some of the popular examples of virtual personal assistants. As the name suggests, they assist in finding information, when asked over voice.</a:t>
            </a:r>
          </a:p>
          <a:p>
            <a:r>
              <a:rPr lang="en-IN" b="1" dirty="0"/>
              <a:t>Email Spam and Malware Filtering:-</a:t>
            </a:r>
            <a:r>
              <a:rPr lang="en-IN" dirty="0"/>
              <a:t>There are a number of spam filtering approaches that email clients use. To ascertain that these spam filters are continuously updated, they are powered by machine learning.</a:t>
            </a:r>
          </a:p>
          <a:p>
            <a:r>
              <a:rPr lang="en-IN" b="1" dirty="0"/>
              <a:t>Online Fraud Detection:-</a:t>
            </a:r>
            <a:r>
              <a:rPr lang="en-IN" dirty="0"/>
              <a:t>Machine learning is proving its potential to make cyberspace a secure place and tracking monetary frauds online is one of its examples. For example: </a:t>
            </a:r>
            <a:r>
              <a:rPr lang="en-IN" dirty="0" err="1"/>
              <a:t>Paypal</a:t>
            </a:r>
            <a:r>
              <a:rPr lang="en-IN" dirty="0"/>
              <a:t> is using ML for protection against money laundering.</a:t>
            </a:r>
          </a:p>
          <a:p>
            <a:r>
              <a:rPr lang="en-IN" b="1" dirty="0"/>
              <a:t>Image Recognition:-</a:t>
            </a:r>
            <a:r>
              <a:rPr lang="en-IN" dirty="0"/>
              <a:t>Image recognition is one of the most common uses of machine learning. There are many situations where you can classify the object as a digital image. Machine learning can be used for face detection in an image as well.</a:t>
            </a:r>
            <a:endParaRPr lang="en-IN" b="1" dirty="0"/>
          </a:p>
          <a:p>
            <a:r>
              <a:rPr lang="en-IN" b="1" dirty="0"/>
              <a:t>Medical diagnosis:-</a:t>
            </a:r>
            <a:r>
              <a:rPr lang="en-IN" dirty="0"/>
              <a:t>Machine learning can be used in the techniques and tools that can help in the diagnosis of diseases. It is used for the analysis of the clinical parameters and their combination for the prognosis example prediction of disease progression for the extraction of medical knowledge for the outcome research, for therapy planning and patient monitoring. </a:t>
            </a:r>
          </a:p>
          <a:p>
            <a:endParaRPr lang="en-IN" sz="1600" dirty="0">
              <a:latin typeface="Algerian" panose="04020705040A02060702" pitchFamily="82" charset="0"/>
            </a:endParaRPr>
          </a:p>
        </p:txBody>
      </p:sp>
    </p:spTree>
    <p:extLst>
      <p:ext uri="{BB962C8B-B14F-4D97-AF65-F5344CB8AC3E}">
        <p14:creationId xmlns:p14="http://schemas.microsoft.com/office/powerpoint/2010/main" val="402504356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29C8DC-9737-44AB-828F-6F35C5D5F0BC}"/>
              </a:ext>
            </a:extLst>
          </p:cNvPr>
          <p:cNvSpPr>
            <a:spLocks noGrp="1"/>
          </p:cNvSpPr>
          <p:nvPr>
            <p:ph idx="1"/>
          </p:nvPr>
        </p:nvSpPr>
        <p:spPr>
          <a:xfrm>
            <a:off x="248356" y="0"/>
            <a:ext cx="11943644" cy="6858000"/>
          </a:xfrm>
        </p:spPr>
        <p:txBody>
          <a:bodyPr>
            <a:normAutofit/>
          </a:bodyPr>
          <a:lstStyle/>
          <a:p>
            <a:pPr marL="0" indent="0">
              <a:buNone/>
            </a:pPr>
            <a:r>
              <a:rPr lang="en-IN" sz="3200" dirty="0">
                <a:latin typeface="Algerian" panose="04020705040A02060702" pitchFamily="82" charset="0"/>
              </a:rPr>
              <a:t>PROJECT</a:t>
            </a:r>
          </a:p>
          <a:p>
            <a:pPr marL="0" indent="0">
              <a:buNone/>
            </a:pPr>
            <a:r>
              <a:rPr lang="en-IN" sz="3200" dirty="0">
                <a:latin typeface="Arial Rounded MT Bold" panose="020F0704030504030204" pitchFamily="34" charset="0"/>
              </a:rPr>
              <a:t>Topic:-  </a:t>
            </a:r>
            <a:r>
              <a:rPr lang="en-IN" dirty="0">
                <a:latin typeface="+mn-lt"/>
              </a:rPr>
              <a:t>Predicting Loan application status</a:t>
            </a:r>
            <a:endParaRPr lang="en-IN" dirty="0"/>
          </a:p>
          <a:p>
            <a:r>
              <a:rPr lang="en-US" dirty="0"/>
              <a:t>Requirements:</a:t>
            </a:r>
          </a:p>
          <a:p>
            <a:pPr>
              <a:buFont typeface="+mj-lt"/>
              <a:buAutoNum type="arabicPeriod"/>
            </a:pPr>
            <a:r>
              <a:rPr lang="en-US" dirty="0"/>
              <a:t>Python 3.5 + </a:t>
            </a:r>
          </a:p>
          <a:p>
            <a:pPr>
              <a:buFont typeface="+mj-lt"/>
              <a:buAutoNum type="arabicPeriod"/>
            </a:pPr>
            <a:r>
              <a:rPr lang="en-US" dirty="0"/>
              <a:t> </a:t>
            </a:r>
            <a:r>
              <a:rPr lang="en-US" dirty="0" err="1"/>
              <a:t>Scikit</a:t>
            </a:r>
            <a:r>
              <a:rPr lang="en-US" dirty="0"/>
              <a:t>-Learn (latest version) </a:t>
            </a:r>
          </a:p>
          <a:p>
            <a:pPr>
              <a:buFont typeface="+mj-lt"/>
              <a:buAutoNum type="arabicPeriod"/>
            </a:pPr>
            <a:r>
              <a:rPr lang="en-US" dirty="0"/>
              <a:t> </a:t>
            </a:r>
            <a:r>
              <a:rPr lang="en-US" dirty="0" err="1"/>
              <a:t>Numpy</a:t>
            </a:r>
            <a:r>
              <a:rPr lang="en-US" dirty="0"/>
              <a:t>, Matplotlib. </a:t>
            </a:r>
          </a:p>
          <a:p>
            <a:pPr>
              <a:buFont typeface="+mj-lt"/>
              <a:buAutoNum type="arabicPeriod"/>
            </a:pPr>
            <a:r>
              <a:rPr lang="en-US" dirty="0"/>
              <a:t>Kaggle Dataset</a:t>
            </a:r>
          </a:p>
          <a:p>
            <a:r>
              <a:rPr lang="en-US" dirty="0"/>
              <a:t>Description: </a:t>
            </a:r>
            <a:r>
              <a:rPr lang="en-IN" dirty="0"/>
              <a:t> </a:t>
            </a:r>
            <a:r>
              <a:rPr lang="en-US" dirty="0"/>
              <a:t>The loan is one of the most important products of the banking. All the banks are trying to figure out effective business strategies to persuade customers to apply their loans. However, there are some customers behave negatively after their application are approved. To prevent this situation, banks have to find some methods to predict customers’ </a:t>
            </a:r>
            <a:r>
              <a:rPr lang="en-US" dirty="0" err="1"/>
              <a:t>behaviours</a:t>
            </a:r>
            <a:r>
              <a:rPr lang="en-US" dirty="0"/>
              <a:t>. Machine learning algorithms have a pretty good performance on this purpose, which are widely-used by the banking. Here, I will work on loan </a:t>
            </a:r>
            <a:r>
              <a:rPr lang="en-US" dirty="0" err="1"/>
              <a:t>behaviours</a:t>
            </a:r>
            <a:r>
              <a:rPr lang="en-US" dirty="0"/>
              <a:t> prediction using machine learning models.</a:t>
            </a:r>
          </a:p>
          <a:p>
            <a:pPr marL="0" indent="0">
              <a:buNone/>
            </a:pPr>
            <a:endParaRPr lang="en-IN" dirty="0"/>
          </a:p>
          <a:p>
            <a:pPr marL="0" indent="0">
              <a:buNone/>
            </a:pPr>
            <a:endParaRPr lang="en-IN" sz="3200" dirty="0">
              <a:latin typeface="Arial Rounded MT Bold" panose="020F0704030504030204" pitchFamily="34" charset="0"/>
            </a:endParaRPr>
          </a:p>
        </p:txBody>
      </p:sp>
    </p:spTree>
    <p:extLst>
      <p:ext uri="{BB962C8B-B14F-4D97-AF65-F5344CB8AC3E}">
        <p14:creationId xmlns:p14="http://schemas.microsoft.com/office/powerpoint/2010/main" val="1659419232"/>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294</TotalTime>
  <Words>1786</Words>
  <Application>Microsoft Office PowerPoint</Application>
  <PresentationFormat>Widescreen</PresentationFormat>
  <Paragraphs>99</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Algerian</vt:lpstr>
      <vt:lpstr>Arial</vt:lpstr>
      <vt:lpstr>Arial Rounded MT Bold</vt:lpstr>
      <vt:lpstr>Calibri</vt:lpstr>
      <vt:lpstr>Wingdings</vt:lpstr>
      <vt:lpstr>Wingdings 3</vt:lpstr>
      <vt:lpstr>Ion</vt:lpstr>
      <vt:lpstr>INDUSTRIAL TRAINING ON MACHINE LEARNING</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INDUSTRIAL TRAINING ON MACHINE LEARNING</dc:title>
  <dc:creator>Sumit Banerjee</dc:creator>
  <cp:lastModifiedBy> </cp:lastModifiedBy>
  <cp:revision>45</cp:revision>
  <dcterms:created xsi:type="dcterms:W3CDTF">2019-11-20T15:21:12Z</dcterms:created>
  <dcterms:modified xsi:type="dcterms:W3CDTF">2019-11-28T17:54:45Z</dcterms:modified>
</cp:coreProperties>
</file>