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Average"/>
      <p:regular r:id="rId37"/>
    </p:embeddedFont>
    <p:embeddedFont>
      <p:font typeface="Oswald"/>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57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1B3B79-021F-4F09-AB57-61BDAC89DCD8}">
  <a:tblStyle styleId="{531B3B79-021F-4F09-AB57-61BDAC89DCD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5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Average-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Oswald-bold.fntdata"/><Relationship Id="rId16" Type="http://schemas.openxmlformats.org/officeDocument/2006/relationships/slide" Target="slides/slide10.xml"/><Relationship Id="rId38" Type="http://schemas.openxmlformats.org/officeDocument/2006/relationships/font" Target="fonts/Oswald-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62387ac6b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62387ac6b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62387ac6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62387ac6b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projects must have a risk assessment as it allows us to predict problems and solutions to </a:t>
            </a:r>
            <a:r>
              <a:rPr lang="en"/>
              <a:t>those</a:t>
            </a:r>
            <a:r>
              <a:rPr lang="en"/>
              <a:t> problems before they affect the project. As a result, there is less chance that the project would experience downtime during which work can stop because remedies are available right away when a problem arises.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62387ac6b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62387ac6b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62387ac6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62387ac6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can see some examples from our risk management log that is broken up into two lines for easier viewing. One is an open problem of communication between group members because that can occur until the end of the project. It has a risk impact of high on the project as - if </a:t>
            </a:r>
            <a:r>
              <a:rPr lang="en"/>
              <a:t>there</a:t>
            </a:r>
            <a:r>
              <a:rPr lang="en"/>
              <a:t> is no ideal communication between </a:t>
            </a:r>
            <a:r>
              <a:rPr lang="en"/>
              <a:t>members</a:t>
            </a:r>
            <a:r>
              <a:rPr lang="en"/>
              <a:t> it will </a:t>
            </a:r>
            <a:r>
              <a:rPr lang="en"/>
              <a:t>definitely</a:t>
            </a:r>
            <a:r>
              <a:rPr lang="en"/>
              <a:t> show up in the final project. It also has a medium probabilit</a:t>
            </a:r>
            <a:r>
              <a:rPr lang="en"/>
              <a:t>y of </a:t>
            </a:r>
            <a:r>
              <a:rPr lang="en"/>
              <a:t>occurrence</a:t>
            </a:r>
            <a:r>
              <a:rPr lang="en"/>
              <a:t> as there are seven people in our group - so </a:t>
            </a:r>
            <a:r>
              <a:rPr lang="en"/>
              <a:t>there's</a:t>
            </a:r>
            <a:r>
              <a:rPr lang="en"/>
              <a:t> a possibility that communication between us could not be effective. This gives it a risk map of yellow as it could very well </a:t>
            </a:r>
            <a:r>
              <a:rPr lang="en"/>
              <a:t>affect</a:t>
            </a:r>
            <a:r>
              <a:rPr lang="en"/>
              <a:t> </a:t>
            </a:r>
            <a:r>
              <a:rPr lang="en"/>
              <a:t>the project in a major way.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there a description of the problem as well as impact - if it were to occur - are described and it was categorized under organizational management, because a problem in communication is an organizational problem that must be addressed there. The symptoms of such a problem are described as well where deadlines are not met because of lack of communication. As well as a trigger being given to implement or risk response strategy. Our risk response strategy here is to avoid the problem entirely by having a very open form of communication where everything will be recorded and available for any and all group members to see.</a:t>
            </a:r>
            <a:endParaRPr/>
          </a:p>
          <a:p>
            <a:pPr indent="0" lvl="0" marL="0" rtl="0" algn="l">
              <a:spcBef>
                <a:spcPts val="0"/>
              </a:spcBef>
              <a:spcAft>
                <a:spcPts val="0"/>
              </a:spcAft>
              <a:buNone/>
            </a:pPr>
            <a:r>
              <a:rPr lang="en"/>
              <a:t>We also gave an example of a second risk that actually nearly occurred in our project of being unable to obtain the Twitter API to scrape the website with. This however was closed as the risk stopped after we were given access.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63043a71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63043a7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our earned value analysis report. </a:t>
            </a:r>
            <a:endParaRPr/>
          </a:p>
          <a:p>
            <a:pPr indent="0" lvl="0" marL="0" rtl="0" algn="l">
              <a:spcBef>
                <a:spcPts val="0"/>
              </a:spcBef>
              <a:spcAft>
                <a:spcPts val="0"/>
              </a:spcAft>
              <a:buNone/>
            </a:pPr>
            <a:r>
              <a:rPr lang="en"/>
              <a:t>You can find our total budget cost of $9,640 - this is </a:t>
            </a:r>
            <a:r>
              <a:rPr lang="en"/>
              <a:t>reference</a:t>
            </a:r>
            <a:r>
              <a:rPr lang="en"/>
              <a:t> to the total number of hours each group was expected to work each week. Our first budgeted cost was $1000 for creating a concept which everyone worked on and was completed after the first week. A second </a:t>
            </a:r>
            <a:r>
              <a:rPr lang="en"/>
              <a:t>budget</a:t>
            </a:r>
            <a:r>
              <a:rPr lang="en"/>
              <a:t> cost was developing a process for intel collection and was </a:t>
            </a:r>
            <a:r>
              <a:rPr lang="en"/>
              <a:t>completed</a:t>
            </a:r>
            <a:r>
              <a:rPr lang="en"/>
              <a:t> over five weeks with a </a:t>
            </a:r>
            <a:r>
              <a:rPr lang="en"/>
              <a:t>total</a:t>
            </a:r>
            <a:r>
              <a:rPr lang="en"/>
              <a:t> cost of $1400. Another budgeted item was the creation of our dashboard for the project that ended up with a total budgeted cost of $1,440.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next task was creating the software program that only held a budget of $1200. Then a budget for our generation of report for analysis </a:t>
            </a:r>
            <a:r>
              <a:rPr lang="en"/>
              <a:t>which was budgeted 1600. Then our budget for the presentation of the report for analysis - which had a budget of $1000. Our final budget cost and largest was for project management which occurred throughout the project and had a budget of $2000.</a:t>
            </a:r>
            <a:endParaRPr/>
          </a:p>
          <a:p>
            <a:pPr indent="0" lvl="0" marL="0" rtl="0" algn="l">
              <a:spcBef>
                <a:spcPts val="0"/>
              </a:spcBef>
              <a:spcAft>
                <a:spcPts val="0"/>
              </a:spcAft>
              <a:buNone/>
            </a:pPr>
            <a:r>
              <a:rPr lang="en"/>
              <a:t>Unfortunately we did not follow our budget or time as well as possible in a few areas and much of the project was completed within the last week with some extra unbudgeted hours needed leaving a final actual cost of $10,540.</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13ac06d7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13ac06d7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13ac06d7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13ac06d7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13e81f90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13e81f90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13ac06d7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13ac06d7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66d3e739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66d3e739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62387ac6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62387ac6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62387ac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62387ac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c53d744b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c53d744b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6309ad52d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6309ad52d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three screens of the Front end of the dashboard.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6309ad52d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6309ad52d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3c53d744b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3c53d744b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62387ac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62387ac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213ac06d7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213ac06d7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213ac06d7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213ac06d7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213ac06d7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213ac06d7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213ac06d7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213ac06d7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62387ac6b_2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62387ac6b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fcd9888b45ccd2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fcd9888b45ccd2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62387ac6b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62387ac6b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66d3e739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66d3e739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66d3e739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66d3e739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66d3e739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66d3e739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66d3e739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66d3e739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66d3e739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66d3e739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drive.google.com/drive/u/1/folders/1kFgIugR2UbezCja8LJVTyCE0phcxoPTa" TargetMode="Externa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23.png"/><Relationship Id="rId5"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5.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1701375"/>
            <a:ext cx="7801500" cy="1019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OSINT - Group 2</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Jerin Varghese, Presley George, Raj Abhinandan, Deekshita Siddagoni, Bhargav,Bharath, Michael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Communication Channels</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14" name="Google Shape;114;p22"/>
          <p:cNvPicPr preferRelativeResize="0"/>
          <p:nvPr/>
        </p:nvPicPr>
        <p:blipFill>
          <a:blip r:embed="rId3">
            <a:alphaModFix/>
          </a:blip>
          <a:stretch>
            <a:fillRect/>
          </a:stretch>
        </p:blipFill>
        <p:spPr>
          <a:xfrm>
            <a:off x="506375" y="1510675"/>
            <a:ext cx="2122150" cy="2122150"/>
          </a:xfrm>
          <a:prstGeom prst="rect">
            <a:avLst/>
          </a:prstGeom>
          <a:noFill/>
          <a:ln>
            <a:noFill/>
          </a:ln>
        </p:spPr>
      </p:pic>
      <p:pic>
        <p:nvPicPr>
          <p:cNvPr id="115" name="Google Shape;115;p22"/>
          <p:cNvPicPr preferRelativeResize="0"/>
          <p:nvPr/>
        </p:nvPicPr>
        <p:blipFill>
          <a:blip r:embed="rId4">
            <a:alphaModFix/>
          </a:blip>
          <a:stretch>
            <a:fillRect/>
          </a:stretch>
        </p:blipFill>
        <p:spPr>
          <a:xfrm>
            <a:off x="3552775" y="1736687"/>
            <a:ext cx="1670124" cy="1670124"/>
          </a:xfrm>
          <a:prstGeom prst="rect">
            <a:avLst/>
          </a:prstGeom>
          <a:noFill/>
          <a:ln>
            <a:noFill/>
          </a:ln>
        </p:spPr>
      </p:pic>
      <p:pic>
        <p:nvPicPr>
          <p:cNvPr id="116" name="Google Shape;116;p22"/>
          <p:cNvPicPr preferRelativeResize="0"/>
          <p:nvPr/>
        </p:nvPicPr>
        <p:blipFill>
          <a:blip r:embed="rId5">
            <a:alphaModFix/>
          </a:blip>
          <a:stretch>
            <a:fillRect/>
          </a:stretch>
        </p:blipFill>
        <p:spPr>
          <a:xfrm>
            <a:off x="6321950" y="1736675"/>
            <a:ext cx="1785200" cy="1785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 Assessment</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Any project must include a risk assessment because it enables participants to anticipate potential problems and come up with solutions before they have an impact on the project's outcome. As a result, there is less chance that the project would experience downtime during which work can stop because remedies are available right away when a problem arises.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 Assessment</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It was crucial for our group to recognize the following to establish a foundation for what risks are:</a:t>
            </a:r>
            <a:endParaRPr/>
          </a:p>
          <a:p>
            <a:pPr indent="-342900" lvl="0" marL="457200" rtl="0" algn="l">
              <a:spcBef>
                <a:spcPts val="1200"/>
              </a:spcBef>
              <a:spcAft>
                <a:spcPts val="0"/>
              </a:spcAft>
              <a:buSzPts val="1800"/>
              <a:buChar char="●"/>
            </a:pPr>
            <a:r>
              <a:rPr lang="en"/>
              <a:t>potential stakeholders</a:t>
            </a:r>
            <a:endParaRPr/>
          </a:p>
          <a:p>
            <a:pPr indent="-342900" lvl="0" marL="457200" rtl="0" algn="l">
              <a:spcBef>
                <a:spcPts val="0"/>
              </a:spcBef>
              <a:spcAft>
                <a:spcPts val="0"/>
              </a:spcAft>
              <a:buSzPts val="1800"/>
              <a:buChar char="●"/>
            </a:pPr>
            <a:r>
              <a:rPr lang="en"/>
              <a:t>Task requirements</a:t>
            </a:r>
            <a:endParaRPr/>
          </a:p>
          <a:p>
            <a:pPr indent="-342900" lvl="0" marL="457200" rtl="0" algn="l">
              <a:spcBef>
                <a:spcPts val="0"/>
              </a:spcBef>
              <a:spcAft>
                <a:spcPts val="0"/>
              </a:spcAft>
              <a:buSzPts val="1800"/>
              <a:buChar char="●"/>
            </a:pPr>
            <a:r>
              <a:rPr lang="en"/>
              <a:t>Potential threats and weaknesses, together with their likelihood and effects</a:t>
            </a:r>
            <a:endParaRPr/>
          </a:p>
          <a:p>
            <a:pPr indent="-342900" lvl="0" marL="457200" rtl="0" algn="l">
              <a:spcBef>
                <a:spcPts val="0"/>
              </a:spcBef>
              <a:spcAft>
                <a:spcPts val="0"/>
              </a:spcAft>
              <a:buSzPts val="1800"/>
              <a:buChar char="●"/>
            </a:pPr>
            <a:r>
              <a:rPr lang="en"/>
              <a:t>What challenges certain group members might encounter during the project</a:t>
            </a:r>
            <a:endParaRPr/>
          </a:p>
          <a:p>
            <a:pPr indent="-342900" lvl="0" marL="457200" rtl="0" algn="l">
              <a:spcBef>
                <a:spcPts val="0"/>
              </a:spcBef>
              <a:spcAft>
                <a:spcPts val="0"/>
              </a:spcAft>
              <a:buSzPts val="1800"/>
              <a:buChar char="●"/>
            </a:pPr>
            <a:r>
              <a:rPr lang="en"/>
              <a:t>Technological needs for the project</a:t>
            </a:r>
            <a:endParaRPr/>
          </a:p>
          <a:p>
            <a:pPr indent="-342900" lvl="0" marL="457200" rtl="0" algn="l">
              <a:spcBef>
                <a:spcPts val="0"/>
              </a:spcBef>
              <a:spcAft>
                <a:spcPts val="0"/>
              </a:spcAft>
              <a:buSzPts val="1800"/>
              <a:buChar char="●"/>
            </a:pPr>
            <a:r>
              <a:rPr lang="en"/>
              <a:t>What would be required if a risk materialized to mitigate it?</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 Management Log</a:t>
            </a:r>
            <a:endParaRPr/>
          </a:p>
        </p:txBody>
      </p:sp>
      <p:pic>
        <p:nvPicPr>
          <p:cNvPr id="134" name="Google Shape;134;p25"/>
          <p:cNvPicPr preferRelativeResize="0"/>
          <p:nvPr/>
        </p:nvPicPr>
        <p:blipFill>
          <a:blip r:embed="rId3">
            <a:alphaModFix/>
          </a:blip>
          <a:stretch>
            <a:fillRect/>
          </a:stretch>
        </p:blipFill>
        <p:spPr>
          <a:xfrm>
            <a:off x="776725" y="1211473"/>
            <a:ext cx="7437699" cy="1981775"/>
          </a:xfrm>
          <a:prstGeom prst="rect">
            <a:avLst/>
          </a:prstGeom>
          <a:noFill/>
          <a:ln>
            <a:noFill/>
          </a:ln>
        </p:spPr>
      </p:pic>
      <p:pic>
        <p:nvPicPr>
          <p:cNvPr id="135" name="Google Shape;135;p25"/>
          <p:cNvPicPr preferRelativeResize="0"/>
          <p:nvPr/>
        </p:nvPicPr>
        <p:blipFill>
          <a:blip r:embed="rId4">
            <a:alphaModFix/>
          </a:blip>
          <a:stretch>
            <a:fillRect/>
          </a:stretch>
        </p:blipFill>
        <p:spPr>
          <a:xfrm>
            <a:off x="776725" y="3250923"/>
            <a:ext cx="6210579" cy="16454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Earned Value Analysis Report</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42" name="Google Shape;142;p26"/>
          <p:cNvPicPr preferRelativeResize="0"/>
          <p:nvPr/>
        </p:nvPicPr>
        <p:blipFill>
          <a:blip r:embed="rId3">
            <a:alphaModFix/>
          </a:blip>
          <a:stretch>
            <a:fillRect/>
          </a:stretch>
        </p:blipFill>
        <p:spPr>
          <a:xfrm>
            <a:off x="413950" y="937951"/>
            <a:ext cx="6100125" cy="4010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Project Management Plan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 Overview</a:t>
            </a:r>
            <a:endParaRPr/>
          </a:p>
        </p:txBody>
      </p:sp>
      <p:pic>
        <p:nvPicPr>
          <p:cNvPr id="153" name="Google Shape;153;p28"/>
          <p:cNvPicPr preferRelativeResize="0"/>
          <p:nvPr/>
        </p:nvPicPr>
        <p:blipFill>
          <a:blip r:embed="rId3">
            <a:alphaModFix/>
          </a:blip>
          <a:stretch>
            <a:fillRect/>
          </a:stretch>
        </p:blipFill>
        <p:spPr>
          <a:xfrm>
            <a:off x="1065900" y="1778450"/>
            <a:ext cx="6705600" cy="1838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468575" y="841600"/>
            <a:ext cx="7852200" cy="861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Related OSINT document at</a:t>
            </a:r>
            <a:endParaRPr/>
          </a:p>
          <a:p>
            <a:pPr indent="0" lvl="0" marL="0" rtl="0" algn="ctr">
              <a:spcBef>
                <a:spcPts val="0"/>
              </a:spcBef>
              <a:spcAft>
                <a:spcPts val="0"/>
              </a:spcAft>
              <a:buNone/>
            </a:pPr>
            <a:r>
              <a:rPr lang="en" u="sng">
                <a:solidFill>
                  <a:schemeClr val="hlink"/>
                </a:solidFill>
                <a:hlinkClick r:id="rId3"/>
              </a:rPr>
              <a:t>https://drive.google.com/drive/u/1/folders/1kFgIugR2UbezCja8LJVTyCE0phcxoPTa</a:t>
            </a:r>
            <a:endParaRPr/>
          </a:p>
          <a:p>
            <a:pPr indent="0" lvl="0" marL="0" rtl="0" algn="ctr">
              <a:spcBef>
                <a:spcPts val="0"/>
              </a:spcBef>
              <a:spcAft>
                <a:spcPts val="0"/>
              </a:spcAft>
              <a:buNone/>
            </a:pPr>
            <a:r>
              <a:rPr lang="en"/>
              <a:t> </a:t>
            </a:r>
            <a:endParaRPr/>
          </a:p>
        </p:txBody>
      </p:sp>
      <p:pic>
        <p:nvPicPr>
          <p:cNvPr id="159" name="Google Shape;159;p29"/>
          <p:cNvPicPr preferRelativeResize="0"/>
          <p:nvPr/>
        </p:nvPicPr>
        <p:blipFill>
          <a:blip r:embed="rId4">
            <a:alphaModFix/>
          </a:blip>
          <a:stretch>
            <a:fillRect/>
          </a:stretch>
        </p:blipFill>
        <p:spPr>
          <a:xfrm>
            <a:off x="3679400" y="2154150"/>
            <a:ext cx="1785200" cy="1785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Quality</a:t>
            </a:r>
            <a:r>
              <a:rPr lang="en"/>
              <a:t> Assurance </a:t>
            </a:r>
            <a:endParaRPr/>
          </a:p>
        </p:txBody>
      </p:sp>
      <p:sp>
        <p:nvSpPr>
          <p:cNvPr id="165" name="Google Shape;16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Quality Assurance (QA) Plan details the overall approach to QA activities for a project. The plan documents how the project defines, implements, and assures quality during the software development process. The plan is also a communication vehicle for the entire project team, including the project manager, technical project manager, developers, test analysts, SQA analysts, technical writers, functional analysts, other project teams, and users. Depending on the size and complexity of the project, the PM can determine if a separate document is needed or if the information will be included in this section. If a separate document, refer the reader to its location.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247400" y="509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Checklist</a:t>
            </a:r>
            <a:endParaRPr/>
          </a:p>
        </p:txBody>
      </p:sp>
      <p:pic>
        <p:nvPicPr>
          <p:cNvPr id="171" name="Google Shape;171;p31"/>
          <p:cNvPicPr preferRelativeResize="0"/>
          <p:nvPr/>
        </p:nvPicPr>
        <p:blipFill>
          <a:blip r:embed="rId3">
            <a:alphaModFix/>
          </a:blip>
          <a:stretch>
            <a:fillRect/>
          </a:stretch>
        </p:blipFill>
        <p:spPr>
          <a:xfrm>
            <a:off x="1348500" y="1266213"/>
            <a:ext cx="6447000" cy="2611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PM Slides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026100" y="2141250"/>
            <a:ext cx="30918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Developer Slides</a:t>
            </a:r>
            <a:endParaRPr/>
          </a:p>
        </p:txBody>
      </p:sp>
      <p:sp>
        <p:nvSpPr>
          <p:cNvPr id="177" name="Google Shape;177;p32"/>
          <p:cNvSpPr/>
          <p:nvPr/>
        </p:nvSpPr>
        <p:spPr>
          <a:xfrm>
            <a:off x="-7950" y="0"/>
            <a:ext cx="9159900" cy="5143500"/>
          </a:xfrm>
          <a:prstGeom prst="rect">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100"/>
                                        <p:tgtEl>
                                          <p:spTgt spid="176"/>
                                        </p:tgtEl>
                                        <p:attrNameLst>
                                          <p:attrName>ppt_y</p:attrName>
                                        </p:attrNameLst>
                                      </p:cBhvr>
                                      <p:tavLst>
                                        <p:tav fmla="" tm="0">
                                          <p:val>
                                            <p:strVal val="#ppt_y"/>
                                          </p:val>
                                        </p:tav>
                                        <p:tav fmla="" tm="100000">
                                          <p:val>
                                            <p:strVal val="#ppt_y-1"/>
                                          </p:val>
                                        </p:tav>
                                      </p:tavLst>
                                    </p:anim>
                                    <p:set>
                                      <p:cBhvr>
                                        <p:cTn dur="1" fill="hold">
                                          <p:stCondLst>
                                            <p:cond delay="100"/>
                                          </p:stCondLst>
                                        </p:cTn>
                                        <p:tgtEl>
                                          <p:spTgt spid="176"/>
                                        </p:tgtEl>
                                        <p:attrNameLst>
                                          <p:attrName>style.visibility</p:attrName>
                                        </p:attrNameLst>
                                      </p:cBhvr>
                                      <p:to>
                                        <p:strVal val="hidden"/>
                                      </p:to>
                                    </p:set>
                                  </p:childTnLst>
                                </p:cTn>
                              </p:par>
                              <p:par>
                                <p:cTn fill="hold" nodeType="withEffect" presetClass="entr" presetID="2" presetSubtype="4">
                                  <p:stCondLst>
                                    <p:cond delay="0"/>
                                  </p:stCondLst>
                                  <p:childTnLst>
                                    <p:set>
                                      <p:cBhvr>
                                        <p:cTn dur="1" fill="hold">
                                          <p:stCondLst>
                                            <p:cond delay="0"/>
                                          </p:stCondLst>
                                        </p:cTn>
                                        <p:tgtEl>
                                          <p:spTgt spid="177"/>
                                        </p:tgtEl>
                                        <p:attrNameLst>
                                          <p:attrName>style.visibility</p:attrName>
                                        </p:attrNameLst>
                                      </p:cBhvr>
                                      <p:to>
                                        <p:strVal val="visible"/>
                                      </p:to>
                                    </p:set>
                                    <p:anim calcmode="lin" valueType="num">
                                      <p:cBhvr additive="base">
                                        <p:cTn dur="100"/>
                                        <p:tgtEl>
                                          <p:spTgt spid="17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9138"/>
        </a:solidFill>
      </p:bgPr>
    </p:bg>
    <p:spTree>
      <p:nvGrpSpPr>
        <p:cNvPr id="181" name="Shape 181"/>
        <p:cNvGrpSpPr/>
        <p:nvPr/>
      </p:nvGrpSpPr>
      <p:grpSpPr>
        <a:xfrm>
          <a:off x="0" y="0"/>
          <a:ext cx="0" cy="0"/>
          <a:chOff x="0" y="0"/>
          <a:chExt cx="0" cy="0"/>
        </a:xfrm>
      </p:grpSpPr>
      <p:sp>
        <p:nvSpPr>
          <p:cNvPr id="182" name="Google Shape;182;p33"/>
          <p:cNvSpPr/>
          <p:nvPr/>
        </p:nvSpPr>
        <p:spPr>
          <a:xfrm>
            <a:off x="0" y="-4282500"/>
            <a:ext cx="9144000" cy="5012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3"/>
          <p:cNvSpPr txBox="1"/>
          <p:nvPr>
            <p:ph type="title"/>
          </p:nvPr>
        </p:nvSpPr>
        <p:spPr>
          <a:xfrm>
            <a:off x="3026100" y="-131400"/>
            <a:ext cx="30918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Code</a:t>
            </a:r>
            <a:endParaRPr/>
          </a:p>
        </p:txBody>
      </p:sp>
      <p:pic>
        <p:nvPicPr>
          <p:cNvPr id="184" name="Google Shape;184;p33"/>
          <p:cNvPicPr preferRelativeResize="0"/>
          <p:nvPr/>
        </p:nvPicPr>
        <p:blipFill>
          <a:blip r:embed="rId3">
            <a:alphaModFix/>
          </a:blip>
          <a:stretch>
            <a:fillRect/>
          </a:stretch>
        </p:blipFill>
        <p:spPr>
          <a:xfrm>
            <a:off x="152400" y="882000"/>
            <a:ext cx="4178351" cy="3460950"/>
          </a:xfrm>
          <a:prstGeom prst="rect">
            <a:avLst/>
          </a:prstGeom>
          <a:noFill/>
          <a:ln>
            <a:noFill/>
          </a:ln>
          <a:effectLst>
            <a:outerShdw blurRad="57150" rotWithShape="0" algn="bl" dir="13320000" dist="57150">
              <a:schemeClr val="dk1">
                <a:alpha val="29000"/>
              </a:schemeClr>
            </a:outerShdw>
          </a:effectLst>
        </p:spPr>
      </p:pic>
      <p:pic>
        <p:nvPicPr>
          <p:cNvPr id="185" name="Google Shape;185;p33"/>
          <p:cNvPicPr preferRelativeResize="0"/>
          <p:nvPr/>
        </p:nvPicPr>
        <p:blipFill rotWithShape="1">
          <a:blip r:embed="rId4">
            <a:alphaModFix/>
          </a:blip>
          <a:srcRect b="4315" l="0" r="0" t="0"/>
          <a:stretch/>
        </p:blipFill>
        <p:spPr>
          <a:xfrm>
            <a:off x="723100" y="1250425"/>
            <a:ext cx="4178351" cy="3524649"/>
          </a:xfrm>
          <a:prstGeom prst="rect">
            <a:avLst/>
          </a:prstGeom>
          <a:noFill/>
          <a:ln>
            <a:noFill/>
          </a:ln>
          <a:effectLst>
            <a:outerShdw blurRad="57150" rotWithShape="0" algn="bl" dir="13320000" dist="57150">
              <a:schemeClr val="dk1">
                <a:alpha val="29000"/>
              </a:schemeClr>
            </a:outerShdw>
          </a:effectLst>
        </p:spPr>
      </p:pic>
      <p:sp>
        <p:nvSpPr>
          <p:cNvPr id="186" name="Google Shape;186;p33"/>
          <p:cNvSpPr txBox="1"/>
          <p:nvPr/>
        </p:nvSpPr>
        <p:spPr>
          <a:xfrm>
            <a:off x="6624425" y="1343675"/>
            <a:ext cx="1564800" cy="7389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en" sz="3600">
                <a:solidFill>
                  <a:schemeClr val="dk1"/>
                </a:solidFill>
                <a:latin typeface="Oswald"/>
                <a:ea typeface="Oswald"/>
                <a:cs typeface="Oswald"/>
                <a:sym typeface="Oswald"/>
              </a:rPr>
              <a:t>PYTHON</a:t>
            </a:r>
            <a:endParaRPr sz="3600">
              <a:latin typeface="Average"/>
              <a:ea typeface="Average"/>
              <a:cs typeface="Average"/>
              <a:sym typeface="Average"/>
            </a:endParaRPr>
          </a:p>
        </p:txBody>
      </p:sp>
      <p:pic>
        <p:nvPicPr>
          <p:cNvPr id="187" name="Google Shape;187;p33"/>
          <p:cNvPicPr preferRelativeResize="0"/>
          <p:nvPr/>
        </p:nvPicPr>
        <p:blipFill rotWithShape="1">
          <a:blip r:embed="rId5">
            <a:alphaModFix/>
          </a:blip>
          <a:srcRect b="0" l="24982" r="24013" t="0"/>
          <a:stretch/>
        </p:blipFill>
        <p:spPr>
          <a:xfrm>
            <a:off x="6117900" y="1489650"/>
            <a:ext cx="455951" cy="446950"/>
          </a:xfrm>
          <a:prstGeom prst="rect">
            <a:avLst/>
          </a:prstGeom>
          <a:noFill/>
          <a:ln>
            <a:noFill/>
          </a:ln>
        </p:spPr>
      </p:pic>
      <p:sp>
        <p:nvSpPr>
          <p:cNvPr id="188" name="Google Shape;188;p33"/>
          <p:cNvSpPr txBox="1"/>
          <p:nvPr/>
        </p:nvSpPr>
        <p:spPr>
          <a:xfrm>
            <a:off x="6184225" y="2082575"/>
            <a:ext cx="2127300" cy="16623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Char char="❏"/>
            </a:pPr>
            <a:r>
              <a:rPr lang="en" sz="2400">
                <a:solidFill>
                  <a:schemeClr val="dk1"/>
                </a:solidFill>
              </a:rPr>
              <a:t>T</a:t>
            </a:r>
            <a:r>
              <a:rPr lang="en" sz="2400">
                <a:solidFill>
                  <a:schemeClr val="dk1"/>
                </a:solidFill>
              </a:rPr>
              <a:t>kinter</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Requests</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Json</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Argparse</a:t>
            </a:r>
            <a:endParaRPr sz="2400">
              <a:solidFill>
                <a:schemeClr val="dk1"/>
              </a:solidFill>
            </a:endParaRPr>
          </a:p>
        </p:txBody>
      </p:sp>
      <p:sp>
        <p:nvSpPr>
          <p:cNvPr id="189" name="Google Shape;189;p33"/>
          <p:cNvSpPr/>
          <p:nvPr/>
        </p:nvSpPr>
        <p:spPr>
          <a:xfrm>
            <a:off x="0" y="-131400"/>
            <a:ext cx="9144000" cy="5286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500"/>
                                        <p:tgtEl>
                                          <p:spTgt spid="182"/>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500"/>
                                        <p:tgtEl>
                                          <p:spTgt spid="18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500"/>
                                        <p:tgtEl>
                                          <p:spTgt spid="182"/>
                                        </p:tgtEl>
                                        <p:attrNameLst>
                                          <p:attrName>ppt_y</p:attrName>
                                        </p:attrNameLst>
                                      </p:cBhvr>
                                      <p:tavLst>
                                        <p:tav fmla="" tm="0">
                                          <p:val>
                                            <p:strVal val="#ppt_y"/>
                                          </p:val>
                                        </p:tav>
                                        <p:tav fmla="" tm="100000">
                                          <p:val>
                                            <p:strVal val="#ppt_y-1"/>
                                          </p:val>
                                        </p:tav>
                                      </p:tavLst>
                                    </p:anim>
                                    <p:set>
                                      <p:cBhvr>
                                        <p:cTn dur="1" fill="hold">
                                          <p:stCondLst>
                                            <p:cond delay="500"/>
                                          </p:stCondLst>
                                        </p:cTn>
                                        <p:tgtEl>
                                          <p:spTgt spid="182"/>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500"/>
                                        <p:tgtEl>
                                          <p:spTgt spid="183"/>
                                        </p:tgtEl>
                                        <p:attrNameLst>
                                          <p:attrName>ppt_y</p:attrName>
                                        </p:attrNameLst>
                                      </p:cBhvr>
                                      <p:tavLst>
                                        <p:tav fmla="" tm="0">
                                          <p:val>
                                            <p:strVal val="#ppt_y"/>
                                          </p:val>
                                        </p:tav>
                                        <p:tav fmla="" tm="100000">
                                          <p:val>
                                            <p:strVal val="#ppt_y-1"/>
                                          </p:val>
                                        </p:tav>
                                      </p:tavLst>
                                    </p:anim>
                                    <p:set>
                                      <p:cBhvr>
                                        <p:cTn dur="1" fill="hold">
                                          <p:stCondLst>
                                            <p:cond delay="500"/>
                                          </p:stCondLst>
                                        </p:cTn>
                                        <p:tgtEl>
                                          <p:spTgt spid="183"/>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500"/>
                                        <p:tgtEl>
                                          <p:spTgt spid="184"/>
                                        </p:tgtEl>
                                        <p:attrNameLst>
                                          <p:attrName>ppt_y</p:attrName>
                                        </p:attrNameLst>
                                      </p:cBhvr>
                                      <p:tavLst>
                                        <p:tav fmla="" tm="0">
                                          <p:val>
                                            <p:strVal val="#ppt_y"/>
                                          </p:val>
                                        </p:tav>
                                        <p:tav fmla="" tm="100000">
                                          <p:val>
                                            <p:strVal val="#ppt_y-1"/>
                                          </p:val>
                                        </p:tav>
                                      </p:tavLst>
                                    </p:anim>
                                    <p:set>
                                      <p:cBhvr>
                                        <p:cTn dur="1" fill="hold">
                                          <p:stCondLst>
                                            <p:cond delay="500"/>
                                          </p:stCondLst>
                                        </p:cTn>
                                        <p:tgtEl>
                                          <p:spTgt spid="184"/>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500"/>
                                        <p:tgtEl>
                                          <p:spTgt spid="186"/>
                                        </p:tgtEl>
                                        <p:attrNameLst>
                                          <p:attrName>ppt_y</p:attrName>
                                        </p:attrNameLst>
                                      </p:cBhvr>
                                      <p:tavLst>
                                        <p:tav fmla="" tm="0">
                                          <p:val>
                                            <p:strVal val="#ppt_y"/>
                                          </p:val>
                                        </p:tav>
                                        <p:tav fmla="" tm="100000">
                                          <p:val>
                                            <p:strVal val="#ppt_y-1"/>
                                          </p:val>
                                        </p:tav>
                                      </p:tavLst>
                                    </p:anim>
                                    <p:set>
                                      <p:cBhvr>
                                        <p:cTn dur="1" fill="hold">
                                          <p:stCondLst>
                                            <p:cond delay="500"/>
                                          </p:stCondLst>
                                        </p:cTn>
                                        <p:tgtEl>
                                          <p:spTgt spid="186"/>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500"/>
                                        <p:tgtEl>
                                          <p:spTgt spid="187"/>
                                        </p:tgtEl>
                                        <p:attrNameLst>
                                          <p:attrName>ppt_y</p:attrName>
                                        </p:attrNameLst>
                                      </p:cBhvr>
                                      <p:tavLst>
                                        <p:tav fmla="" tm="0">
                                          <p:val>
                                            <p:strVal val="#ppt_y"/>
                                          </p:val>
                                        </p:tav>
                                        <p:tav fmla="" tm="100000">
                                          <p:val>
                                            <p:strVal val="#ppt_y-1"/>
                                          </p:val>
                                        </p:tav>
                                      </p:tavLst>
                                    </p:anim>
                                    <p:set>
                                      <p:cBhvr>
                                        <p:cTn dur="1" fill="hold">
                                          <p:stCondLst>
                                            <p:cond delay="500"/>
                                          </p:stCondLst>
                                        </p:cTn>
                                        <p:tgtEl>
                                          <p:spTgt spid="187"/>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500"/>
                                        <p:tgtEl>
                                          <p:spTgt spid="188"/>
                                        </p:tgtEl>
                                        <p:attrNameLst>
                                          <p:attrName>ppt_y</p:attrName>
                                        </p:attrNameLst>
                                      </p:cBhvr>
                                      <p:tavLst>
                                        <p:tav fmla="" tm="0">
                                          <p:val>
                                            <p:strVal val="#ppt_y"/>
                                          </p:val>
                                        </p:tav>
                                        <p:tav fmla="" tm="100000">
                                          <p:val>
                                            <p:strVal val="#ppt_y-1"/>
                                          </p:val>
                                        </p:tav>
                                      </p:tavLst>
                                    </p:anim>
                                    <p:set>
                                      <p:cBhvr>
                                        <p:cTn dur="1" fill="hold">
                                          <p:stCondLst>
                                            <p:cond delay="500"/>
                                          </p:stCondLst>
                                        </p:cTn>
                                        <p:tgtEl>
                                          <p:spTgt spid="188"/>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500"/>
                                        <p:tgtEl>
                                          <p:spTgt spid="185"/>
                                        </p:tgtEl>
                                        <p:attrNameLst>
                                          <p:attrName>ppt_y</p:attrName>
                                        </p:attrNameLst>
                                      </p:cBhvr>
                                      <p:tavLst>
                                        <p:tav fmla="" tm="0">
                                          <p:val>
                                            <p:strVal val="#ppt_y"/>
                                          </p:val>
                                        </p:tav>
                                        <p:tav fmla="" tm="100000">
                                          <p:val>
                                            <p:strVal val="#ppt_y-1"/>
                                          </p:val>
                                        </p:tav>
                                      </p:tavLst>
                                    </p:anim>
                                    <p:set>
                                      <p:cBhvr>
                                        <p:cTn dur="1" fill="hold">
                                          <p:stCondLst>
                                            <p:cond delay="500"/>
                                          </p:stCondLst>
                                        </p:cTn>
                                        <p:tgtEl>
                                          <p:spTgt spid="185"/>
                                        </p:tgtEl>
                                        <p:attrNameLst>
                                          <p:attrName>style.visibility</p:attrName>
                                        </p:attrNameLst>
                                      </p:cBhvr>
                                      <p:to>
                                        <p:strVal val="hidden"/>
                                      </p:to>
                                    </p:set>
                                  </p:childTnLst>
                                </p:cTn>
                              </p:par>
                              <p:par>
                                <p:cTn fill="hold" nodeType="withEffect" presetClass="entr" presetID="2" presetSubtype="4">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500"/>
                                        <p:tgtEl>
                                          <p:spTgt spid="18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p:nvPr/>
        </p:nvSpPr>
        <p:spPr>
          <a:xfrm>
            <a:off x="0" y="0"/>
            <a:ext cx="9144000" cy="914400"/>
          </a:xfrm>
          <a:prstGeom prst="rect">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4"/>
          <p:cNvSpPr txBox="1"/>
          <p:nvPr>
            <p:ph idx="1" type="body"/>
          </p:nvPr>
        </p:nvSpPr>
        <p:spPr>
          <a:xfrm>
            <a:off x="2625600" y="4284900"/>
            <a:ext cx="3892800" cy="572700"/>
          </a:xfrm>
          <a:prstGeom prst="rect">
            <a:avLst/>
          </a:prstGeom>
        </p:spPr>
        <p:txBody>
          <a:bodyPr anchorCtr="0" anchor="t" bIns="91425" lIns="91425" spcFirstLastPara="1" rIns="91425" wrap="square" tIns="91425">
            <a:normAutofit/>
          </a:bodyPr>
          <a:lstStyle/>
          <a:p>
            <a:pPr indent="0" lvl="0" marL="0" marR="0" rtl="0" algn="ctr">
              <a:lnSpc>
                <a:spcPct val="80000"/>
              </a:lnSpc>
              <a:spcBef>
                <a:spcPts val="0"/>
              </a:spcBef>
              <a:spcAft>
                <a:spcPts val="0"/>
              </a:spcAft>
              <a:buNone/>
            </a:pPr>
            <a:r>
              <a:rPr lang="en" sz="2600">
                <a:solidFill>
                  <a:schemeClr val="dk1"/>
                </a:solidFill>
                <a:latin typeface="Oswald"/>
                <a:ea typeface="Oswald"/>
                <a:cs typeface="Oswald"/>
                <a:sym typeface="Oswald"/>
              </a:rPr>
              <a:t>OSINT Dashboard</a:t>
            </a:r>
            <a:endParaRPr sz="2600">
              <a:solidFill>
                <a:schemeClr val="dk1"/>
              </a:solidFill>
              <a:latin typeface="Oswald"/>
              <a:ea typeface="Oswald"/>
              <a:cs typeface="Oswald"/>
              <a:sym typeface="Oswald"/>
            </a:endParaRPr>
          </a:p>
        </p:txBody>
      </p:sp>
      <p:pic>
        <p:nvPicPr>
          <p:cNvPr id="196" name="Google Shape;196;p34"/>
          <p:cNvPicPr preferRelativeResize="0"/>
          <p:nvPr/>
        </p:nvPicPr>
        <p:blipFill>
          <a:blip r:embed="rId3">
            <a:alphaModFix/>
          </a:blip>
          <a:stretch>
            <a:fillRect/>
          </a:stretch>
        </p:blipFill>
        <p:spPr>
          <a:xfrm>
            <a:off x="2625600" y="1038850"/>
            <a:ext cx="3892800" cy="3166961"/>
          </a:xfrm>
          <a:prstGeom prst="rect">
            <a:avLst/>
          </a:prstGeom>
          <a:noFill/>
          <a:ln>
            <a:noFill/>
          </a:ln>
        </p:spPr>
      </p:pic>
      <p:sp>
        <p:nvSpPr>
          <p:cNvPr id="197" name="Google Shape;197;p34"/>
          <p:cNvSpPr txBox="1"/>
          <p:nvPr>
            <p:ph type="title"/>
          </p:nvPr>
        </p:nvSpPr>
        <p:spPr>
          <a:xfrm>
            <a:off x="3174750" y="213850"/>
            <a:ext cx="279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Developer-Front End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1000"/>
                                        <p:tgtEl>
                                          <p:spTgt spid="19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1000"/>
                                        <p:tgtEl>
                                          <p:spTgt spid="197"/>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196"/>
                                        </p:tgtEl>
                                        <p:attrNameLst>
                                          <p:attrName>style.visibility</p:attrName>
                                        </p:attrNameLst>
                                      </p:cBhvr>
                                      <p:to>
                                        <p:strVal val="visible"/>
                                      </p:to>
                                    </p:set>
                                    <p:anim calcmode="lin" valueType="num">
                                      <p:cBhvr additive="base">
                                        <p:cTn dur="1000"/>
                                        <p:tgtEl>
                                          <p:spTgt spid="196"/>
                                        </p:tgtEl>
                                        <p:attrNameLst>
                                          <p:attrName>ppt_w</p:attrName>
                                        </p:attrNameLst>
                                      </p:cBhvr>
                                      <p:tavLst>
                                        <p:tav fmla="" tm="0">
                                          <p:val>
                                            <p:strVal val="0"/>
                                          </p:val>
                                        </p:tav>
                                        <p:tav fmla="" tm="100000">
                                          <p:val>
                                            <p:strVal val="#ppt_w"/>
                                          </p:val>
                                        </p:tav>
                                      </p:tavLst>
                                    </p:anim>
                                    <p:anim calcmode="lin" valueType="num">
                                      <p:cBhvr additive="base">
                                        <p:cTn dur="1000"/>
                                        <p:tgtEl>
                                          <p:spTgt spid="196"/>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5"/>
          <p:cNvPicPr preferRelativeResize="0"/>
          <p:nvPr/>
        </p:nvPicPr>
        <p:blipFill>
          <a:blip r:embed="rId3">
            <a:alphaModFix/>
          </a:blip>
          <a:stretch>
            <a:fillRect/>
          </a:stretch>
        </p:blipFill>
        <p:spPr>
          <a:xfrm>
            <a:off x="5664500" y="1430788"/>
            <a:ext cx="3131710" cy="2377400"/>
          </a:xfrm>
          <a:prstGeom prst="rect">
            <a:avLst/>
          </a:prstGeom>
          <a:noFill/>
          <a:ln>
            <a:noFill/>
          </a:ln>
        </p:spPr>
      </p:pic>
      <p:pic>
        <p:nvPicPr>
          <p:cNvPr id="203" name="Google Shape;203;p35"/>
          <p:cNvPicPr preferRelativeResize="0"/>
          <p:nvPr/>
        </p:nvPicPr>
        <p:blipFill>
          <a:blip r:embed="rId4">
            <a:alphaModFix/>
          </a:blip>
          <a:stretch>
            <a:fillRect/>
          </a:stretch>
        </p:blipFill>
        <p:spPr>
          <a:xfrm>
            <a:off x="304500" y="1304488"/>
            <a:ext cx="3190000" cy="2377399"/>
          </a:xfrm>
          <a:prstGeom prst="rect">
            <a:avLst/>
          </a:prstGeom>
          <a:noFill/>
          <a:ln>
            <a:noFill/>
          </a:ln>
        </p:spPr>
      </p:pic>
      <p:pic>
        <p:nvPicPr>
          <p:cNvPr id="204" name="Google Shape;204;p35"/>
          <p:cNvPicPr preferRelativeResize="0"/>
          <p:nvPr/>
        </p:nvPicPr>
        <p:blipFill>
          <a:blip r:embed="rId5">
            <a:alphaModFix/>
          </a:blip>
          <a:stretch>
            <a:fillRect/>
          </a:stretch>
        </p:blipFill>
        <p:spPr>
          <a:xfrm>
            <a:off x="2940900" y="2135438"/>
            <a:ext cx="3189995" cy="2377400"/>
          </a:xfrm>
          <a:prstGeom prst="rect">
            <a:avLst/>
          </a:prstGeom>
          <a:noFill/>
          <a:ln>
            <a:noFill/>
          </a:ln>
        </p:spPr>
      </p:pic>
      <p:sp>
        <p:nvSpPr>
          <p:cNvPr id="205" name="Google Shape;205;p35"/>
          <p:cNvSpPr/>
          <p:nvPr/>
        </p:nvSpPr>
        <p:spPr>
          <a:xfrm>
            <a:off x="0" y="0"/>
            <a:ext cx="9144000" cy="914400"/>
          </a:xfrm>
          <a:prstGeom prst="rect">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5"/>
          <p:cNvSpPr txBox="1"/>
          <p:nvPr>
            <p:ph type="title"/>
          </p:nvPr>
        </p:nvSpPr>
        <p:spPr>
          <a:xfrm>
            <a:off x="3174750" y="213850"/>
            <a:ext cx="279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Developer-Front End</a:t>
            </a:r>
            <a:endParaRPr/>
          </a:p>
        </p:txBody>
      </p:sp>
      <p:sp>
        <p:nvSpPr>
          <p:cNvPr id="207" name="Google Shape;207;p35"/>
          <p:cNvSpPr txBox="1"/>
          <p:nvPr/>
        </p:nvSpPr>
        <p:spPr>
          <a:xfrm>
            <a:off x="1245650" y="3958750"/>
            <a:ext cx="1307700" cy="5541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en" sz="2400">
                <a:solidFill>
                  <a:schemeClr val="dk1"/>
                </a:solidFill>
                <a:latin typeface="Oswald"/>
                <a:ea typeface="Oswald"/>
                <a:cs typeface="Oswald"/>
                <a:sym typeface="Oswald"/>
              </a:rPr>
              <a:t>TWITTER</a:t>
            </a:r>
            <a:endParaRPr sz="2400">
              <a:latin typeface="Average"/>
              <a:ea typeface="Average"/>
              <a:cs typeface="Average"/>
              <a:sym typeface="Average"/>
            </a:endParaRPr>
          </a:p>
        </p:txBody>
      </p:sp>
      <p:sp>
        <p:nvSpPr>
          <p:cNvPr id="208" name="Google Shape;208;p35"/>
          <p:cNvSpPr txBox="1"/>
          <p:nvPr/>
        </p:nvSpPr>
        <p:spPr>
          <a:xfrm>
            <a:off x="6440600" y="3958750"/>
            <a:ext cx="1579500" cy="5541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en" sz="2400">
                <a:solidFill>
                  <a:schemeClr val="dk1"/>
                </a:solidFill>
                <a:latin typeface="Oswald"/>
                <a:ea typeface="Oswald"/>
                <a:cs typeface="Oswald"/>
                <a:sym typeface="Oswald"/>
              </a:rPr>
              <a:t>INSTAGRAM</a:t>
            </a:r>
            <a:endParaRPr sz="2400">
              <a:latin typeface="Average"/>
              <a:ea typeface="Average"/>
              <a:cs typeface="Average"/>
              <a:sym typeface="Average"/>
            </a:endParaRPr>
          </a:p>
        </p:txBody>
      </p:sp>
      <p:sp>
        <p:nvSpPr>
          <p:cNvPr id="209" name="Google Shape;209;p35"/>
          <p:cNvSpPr txBox="1"/>
          <p:nvPr/>
        </p:nvSpPr>
        <p:spPr>
          <a:xfrm>
            <a:off x="3782250" y="4589400"/>
            <a:ext cx="1579500" cy="5541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en" sz="2400">
                <a:solidFill>
                  <a:schemeClr val="dk1"/>
                </a:solidFill>
                <a:latin typeface="Oswald"/>
                <a:ea typeface="Oswald"/>
                <a:cs typeface="Oswald"/>
                <a:sym typeface="Oswald"/>
              </a:rPr>
              <a:t>FACEBOOK</a:t>
            </a:r>
            <a:endParaRPr sz="2400">
              <a:latin typeface="Average"/>
              <a:ea typeface="Average"/>
              <a:cs typeface="Average"/>
              <a:sym typeface="Average"/>
            </a:endParaRPr>
          </a:p>
        </p:txBody>
      </p:sp>
      <p:sp>
        <p:nvSpPr>
          <p:cNvPr id="210" name="Google Shape;210;p35"/>
          <p:cNvSpPr txBox="1"/>
          <p:nvPr>
            <p:ph idx="1" type="body"/>
          </p:nvPr>
        </p:nvSpPr>
        <p:spPr>
          <a:xfrm>
            <a:off x="2625600" y="4284900"/>
            <a:ext cx="3892800" cy="572700"/>
          </a:xfrm>
          <a:prstGeom prst="rect">
            <a:avLst/>
          </a:prstGeom>
        </p:spPr>
        <p:txBody>
          <a:bodyPr anchorCtr="0" anchor="t" bIns="91425" lIns="91425" spcFirstLastPara="1" rIns="91425" wrap="square" tIns="91425">
            <a:normAutofit/>
          </a:bodyPr>
          <a:lstStyle/>
          <a:p>
            <a:pPr indent="0" lvl="0" marL="0" marR="0" rtl="0" algn="ctr">
              <a:lnSpc>
                <a:spcPct val="80000"/>
              </a:lnSpc>
              <a:spcBef>
                <a:spcPts val="0"/>
              </a:spcBef>
              <a:spcAft>
                <a:spcPts val="0"/>
              </a:spcAft>
              <a:buNone/>
            </a:pPr>
            <a:r>
              <a:rPr lang="en" sz="2600">
                <a:solidFill>
                  <a:schemeClr val="dk1"/>
                </a:solidFill>
                <a:latin typeface="Oswald"/>
                <a:ea typeface="Oswald"/>
                <a:cs typeface="Oswald"/>
                <a:sym typeface="Oswald"/>
              </a:rPr>
              <a:t>OSINT Dashboard</a:t>
            </a:r>
            <a:endParaRPr sz="2600">
              <a:solidFill>
                <a:schemeClr val="dk1"/>
              </a:solidFill>
              <a:latin typeface="Oswald"/>
              <a:ea typeface="Oswald"/>
              <a:cs typeface="Oswald"/>
              <a:sym typeface="Oswald"/>
            </a:endParaRPr>
          </a:p>
        </p:txBody>
      </p:sp>
      <p:pic>
        <p:nvPicPr>
          <p:cNvPr id="211" name="Google Shape;211;p35"/>
          <p:cNvPicPr preferRelativeResize="0"/>
          <p:nvPr/>
        </p:nvPicPr>
        <p:blipFill>
          <a:blip r:embed="rId4">
            <a:alphaModFix/>
          </a:blip>
          <a:stretch>
            <a:fillRect/>
          </a:stretch>
        </p:blipFill>
        <p:spPr>
          <a:xfrm>
            <a:off x="2625600" y="1038850"/>
            <a:ext cx="3892800" cy="316696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xit" presetID="10" presetSubtype="0">
                                  <p:stCondLst>
                                    <p:cond delay="0"/>
                                  </p:stCondLst>
                                  <p:childTnLst>
                                    <p:animEffect filter="fade" transition="out">
                                      <p:cBhvr>
                                        <p:cTn dur="1000"/>
                                        <p:tgtEl>
                                          <p:spTgt spid="211"/>
                                        </p:tgtEl>
                                      </p:cBhvr>
                                    </p:animEffect>
                                    <p:set>
                                      <p:cBhvr>
                                        <p:cTn dur="1" fill="hold">
                                          <p:stCondLst>
                                            <p:cond delay="1000"/>
                                          </p:stCondLst>
                                        </p:cTn>
                                        <p:tgtEl>
                                          <p:spTgt spid="21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10"/>
                                        </p:tgtEl>
                                      </p:cBhvr>
                                    </p:animEffect>
                                    <p:set>
                                      <p:cBhvr>
                                        <p:cTn dur="1" fill="hold">
                                          <p:stCondLst>
                                            <p:cond delay="1000"/>
                                          </p:stCondLst>
                                        </p:cTn>
                                        <p:tgtEl>
                                          <p:spTgt spid="210"/>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nvSpPr>
        <p:spPr>
          <a:xfrm>
            <a:off x="2000250" y="2248500"/>
            <a:ext cx="5143500" cy="6465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en" sz="3000">
                <a:solidFill>
                  <a:schemeClr val="dk1"/>
                </a:solidFill>
                <a:latin typeface="Oswald"/>
                <a:ea typeface="Oswald"/>
                <a:cs typeface="Oswald"/>
                <a:sym typeface="Oswald"/>
              </a:rPr>
              <a:t>DEMO</a:t>
            </a:r>
            <a:endParaRPr sz="3000">
              <a:solidFill>
                <a:schemeClr val="dk1"/>
              </a:solidFill>
              <a:latin typeface="Oswald"/>
              <a:ea typeface="Oswald"/>
              <a:cs typeface="Oswald"/>
              <a:sym typeface="Oswa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Analyst Slides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645900" y="2025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Twitter Analysis</a:t>
            </a:r>
            <a:endParaRPr/>
          </a:p>
        </p:txBody>
      </p:sp>
      <p:pic>
        <p:nvPicPr>
          <p:cNvPr id="227" name="Google Shape;227;p38"/>
          <p:cNvPicPr preferRelativeResize="0"/>
          <p:nvPr/>
        </p:nvPicPr>
        <p:blipFill>
          <a:blip r:embed="rId3">
            <a:alphaModFix/>
          </a:blip>
          <a:stretch>
            <a:fillRect/>
          </a:stretch>
        </p:blipFill>
        <p:spPr>
          <a:xfrm>
            <a:off x="0" y="810575"/>
            <a:ext cx="3151701" cy="3873450"/>
          </a:xfrm>
          <a:prstGeom prst="rect">
            <a:avLst/>
          </a:prstGeom>
          <a:noFill/>
          <a:ln>
            <a:noFill/>
          </a:ln>
        </p:spPr>
      </p:pic>
      <p:pic>
        <p:nvPicPr>
          <p:cNvPr id="228" name="Google Shape;228;p38"/>
          <p:cNvPicPr preferRelativeResize="0"/>
          <p:nvPr/>
        </p:nvPicPr>
        <p:blipFill rotWithShape="1">
          <a:blip r:embed="rId4">
            <a:alphaModFix/>
          </a:blip>
          <a:srcRect b="0" l="0" r="32240" t="0"/>
          <a:stretch/>
        </p:blipFill>
        <p:spPr>
          <a:xfrm>
            <a:off x="4510975" y="877375"/>
            <a:ext cx="3029951" cy="2527307"/>
          </a:xfrm>
          <a:prstGeom prst="rect">
            <a:avLst/>
          </a:prstGeom>
          <a:noFill/>
          <a:ln>
            <a:noFill/>
          </a:ln>
        </p:spPr>
      </p:pic>
      <p:pic>
        <p:nvPicPr>
          <p:cNvPr id="229" name="Google Shape;229;p38"/>
          <p:cNvPicPr preferRelativeResize="0"/>
          <p:nvPr/>
        </p:nvPicPr>
        <p:blipFill>
          <a:blip r:embed="rId5">
            <a:alphaModFix/>
          </a:blip>
          <a:stretch>
            <a:fillRect/>
          </a:stretch>
        </p:blipFill>
        <p:spPr>
          <a:xfrm>
            <a:off x="5951149" y="2873800"/>
            <a:ext cx="3029943" cy="2086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9"/>
          <p:cNvPicPr preferRelativeResize="0"/>
          <p:nvPr/>
        </p:nvPicPr>
        <p:blipFill>
          <a:blip r:embed="rId3">
            <a:alphaModFix/>
          </a:blip>
          <a:stretch>
            <a:fillRect/>
          </a:stretch>
        </p:blipFill>
        <p:spPr>
          <a:xfrm>
            <a:off x="598575" y="460525"/>
            <a:ext cx="2770776" cy="3801899"/>
          </a:xfrm>
          <a:prstGeom prst="rect">
            <a:avLst/>
          </a:prstGeom>
          <a:noFill/>
          <a:ln>
            <a:noFill/>
          </a:ln>
        </p:spPr>
      </p:pic>
      <p:pic>
        <p:nvPicPr>
          <p:cNvPr id="235" name="Google Shape;235;p39"/>
          <p:cNvPicPr preferRelativeResize="0"/>
          <p:nvPr/>
        </p:nvPicPr>
        <p:blipFill rotWithShape="1">
          <a:blip r:embed="rId4">
            <a:alphaModFix/>
          </a:blip>
          <a:srcRect b="0" l="0" r="-20120" t="0"/>
          <a:stretch/>
        </p:blipFill>
        <p:spPr>
          <a:xfrm>
            <a:off x="4325850" y="487525"/>
            <a:ext cx="4936774" cy="3849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844350" y="5340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Instagram Analysis</a:t>
            </a:r>
            <a:endParaRPr/>
          </a:p>
        </p:txBody>
      </p:sp>
      <p:pic>
        <p:nvPicPr>
          <p:cNvPr id="241" name="Google Shape;241;p40"/>
          <p:cNvPicPr preferRelativeResize="0"/>
          <p:nvPr/>
        </p:nvPicPr>
        <p:blipFill rotWithShape="1">
          <a:blip r:embed="rId3">
            <a:alphaModFix/>
          </a:blip>
          <a:srcRect b="15397" l="0" r="0" t="0"/>
          <a:stretch/>
        </p:blipFill>
        <p:spPr>
          <a:xfrm>
            <a:off x="451425" y="978900"/>
            <a:ext cx="4875125" cy="3464201"/>
          </a:xfrm>
          <a:prstGeom prst="rect">
            <a:avLst/>
          </a:prstGeom>
          <a:noFill/>
          <a:ln>
            <a:noFill/>
          </a:ln>
        </p:spPr>
      </p:pic>
      <p:pic>
        <p:nvPicPr>
          <p:cNvPr id="242" name="Google Shape;242;p40"/>
          <p:cNvPicPr preferRelativeResize="0"/>
          <p:nvPr/>
        </p:nvPicPr>
        <p:blipFill>
          <a:blip r:embed="rId4">
            <a:alphaModFix/>
          </a:blip>
          <a:stretch>
            <a:fillRect/>
          </a:stretch>
        </p:blipFill>
        <p:spPr>
          <a:xfrm>
            <a:off x="5484850" y="1582288"/>
            <a:ext cx="3067050" cy="2257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878975" y="53400"/>
            <a:ext cx="7852200" cy="6489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Facebook Analysis</a:t>
            </a:r>
            <a:endParaRPr/>
          </a:p>
        </p:txBody>
      </p:sp>
      <p:pic>
        <p:nvPicPr>
          <p:cNvPr id="248" name="Google Shape;248;p41"/>
          <p:cNvPicPr preferRelativeResize="0"/>
          <p:nvPr/>
        </p:nvPicPr>
        <p:blipFill>
          <a:blip r:embed="rId3">
            <a:alphaModFix/>
          </a:blip>
          <a:stretch>
            <a:fillRect/>
          </a:stretch>
        </p:blipFill>
        <p:spPr>
          <a:xfrm>
            <a:off x="322350" y="607225"/>
            <a:ext cx="3923274" cy="2828776"/>
          </a:xfrm>
          <a:prstGeom prst="rect">
            <a:avLst/>
          </a:prstGeom>
          <a:noFill/>
          <a:ln>
            <a:noFill/>
          </a:ln>
        </p:spPr>
      </p:pic>
      <p:pic>
        <p:nvPicPr>
          <p:cNvPr id="249" name="Google Shape;249;p41"/>
          <p:cNvPicPr preferRelativeResize="0"/>
          <p:nvPr/>
        </p:nvPicPr>
        <p:blipFill>
          <a:blip r:embed="rId4">
            <a:alphaModFix/>
          </a:blip>
          <a:stretch>
            <a:fillRect/>
          </a:stretch>
        </p:blipFill>
        <p:spPr>
          <a:xfrm>
            <a:off x="4319675" y="2298898"/>
            <a:ext cx="4740351" cy="2538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project “OSINT dashboard” was tasked with developing a dashboard that will gather intelligence and generate a report for analyzation.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PROCESS:-</a:t>
            </a:r>
            <a:endParaRPr/>
          </a:p>
          <a:p>
            <a:pPr indent="0" lvl="0" marL="0" rtl="0" algn="l">
              <a:spcBef>
                <a:spcPts val="1200"/>
              </a:spcBef>
              <a:spcAft>
                <a:spcPts val="1200"/>
              </a:spcAft>
              <a:buNone/>
            </a:pPr>
            <a:r>
              <a:t/>
            </a:r>
            <a:endParaRPr/>
          </a:p>
        </p:txBody>
      </p:sp>
      <p:pic>
        <p:nvPicPr>
          <p:cNvPr id="72" name="Google Shape;72;p15"/>
          <p:cNvPicPr preferRelativeResize="0"/>
          <p:nvPr/>
        </p:nvPicPr>
        <p:blipFill>
          <a:blip r:embed="rId3">
            <a:alphaModFix/>
          </a:blip>
          <a:stretch>
            <a:fillRect/>
          </a:stretch>
        </p:blipFill>
        <p:spPr>
          <a:xfrm>
            <a:off x="2069663" y="1926198"/>
            <a:ext cx="5354275" cy="30097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nvSpPr>
        <p:spPr>
          <a:xfrm flipH="1">
            <a:off x="0" y="2108695"/>
            <a:ext cx="9144000" cy="9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chemeClr val="dk1"/>
                </a:solidFill>
                <a:latin typeface="Oswald"/>
                <a:ea typeface="Oswald"/>
                <a:cs typeface="Oswald"/>
                <a:sym typeface="Oswald"/>
              </a:rPr>
              <a:t> Thank You</a:t>
            </a:r>
            <a:endParaRPr sz="4800">
              <a:solidFill>
                <a:schemeClr val="dk1"/>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196600" y="279700"/>
            <a:ext cx="8520600" cy="54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Stakeholders and Key Personnel</a:t>
            </a:r>
            <a:endParaRPr/>
          </a:p>
        </p:txBody>
      </p:sp>
      <p:sp>
        <p:nvSpPr>
          <p:cNvPr id="78" name="Google Shape;78;p16"/>
          <p:cNvSpPr txBox="1"/>
          <p:nvPr/>
        </p:nvSpPr>
        <p:spPr>
          <a:xfrm>
            <a:off x="755700" y="1347575"/>
            <a:ext cx="629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graphicFrame>
        <p:nvGraphicFramePr>
          <p:cNvPr id="79" name="Google Shape;79;p16"/>
          <p:cNvGraphicFramePr/>
          <p:nvPr/>
        </p:nvGraphicFramePr>
        <p:xfrm>
          <a:off x="515450" y="825700"/>
          <a:ext cx="3000000" cy="3000000"/>
        </p:xfrm>
        <a:graphic>
          <a:graphicData uri="http://schemas.openxmlformats.org/drawingml/2006/table">
            <a:tbl>
              <a:tblPr>
                <a:noFill/>
                <a:tableStyleId>{531B3B79-021F-4F09-AB57-61BDAC89DCD8}</a:tableStyleId>
              </a:tblPr>
              <a:tblGrid>
                <a:gridCol w="2396250"/>
                <a:gridCol w="2417950"/>
                <a:gridCol w="2374550"/>
              </a:tblGrid>
              <a:tr h="390000">
                <a:tc>
                  <a:txBody>
                    <a:bodyPr/>
                    <a:lstStyle/>
                    <a:p>
                      <a:pPr indent="0" lvl="0" marL="0" rtl="0" algn="l">
                        <a:spcBef>
                          <a:spcPts val="0"/>
                        </a:spcBef>
                        <a:spcAft>
                          <a:spcPts val="0"/>
                        </a:spcAft>
                        <a:buNone/>
                      </a:pPr>
                      <a:r>
                        <a:rPr lang="en">
                          <a:solidFill>
                            <a:schemeClr val="dk1"/>
                          </a:solidFill>
                          <a:highlight>
                            <a:schemeClr val="lt1"/>
                          </a:highlight>
                        </a:rPr>
                        <a:t>STAKEHOLDER</a:t>
                      </a:r>
                      <a:endParaRPr>
                        <a:solidFill>
                          <a:schemeClr val="dk1"/>
                        </a:solidFill>
                        <a:highlight>
                          <a:schemeClr val="lt1"/>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chemeClr val="lt1"/>
                          </a:highlight>
                        </a:rPr>
                        <a:t>NAME OF THE MEMBER</a:t>
                      </a:r>
                      <a:endParaRPr>
                        <a:solidFill>
                          <a:schemeClr val="dk1"/>
                        </a:solidFill>
                        <a:highlight>
                          <a:schemeClr val="lt1"/>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chemeClr val="lt1"/>
                          </a:highlight>
                        </a:rPr>
                        <a:t>RESPONSIBILITIES</a:t>
                      </a:r>
                      <a:endParaRPr>
                        <a:solidFill>
                          <a:schemeClr val="dk1"/>
                        </a:solidFill>
                        <a:highlight>
                          <a:schemeClr val="lt1"/>
                        </a:highlight>
                      </a:endParaRPr>
                    </a:p>
                  </a:txBody>
                  <a:tcPr marT="91425" marB="91425" marR="91425" marL="91425"/>
                </a:tc>
              </a:tr>
              <a:tr h="390000">
                <a:tc>
                  <a:txBody>
                    <a:bodyPr/>
                    <a:lstStyle/>
                    <a:p>
                      <a:pPr indent="0" lvl="0" marL="0" rtl="0" algn="l">
                        <a:spcBef>
                          <a:spcPts val="0"/>
                        </a:spcBef>
                        <a:spcAft>
                          <a:spcPts val="0"/>
                        </a:spcAft>
                        <a:buNone/>
                      </a:pPr>
                      <a:r>
                        <a:rPr lang="en">
                          <a:solidFill>
                            <a:schemeClr val="dk1"/>
                          </a:solidFill>
                          <a:highlight>
                            <a:schemeClr val="lt1"/>
                          </a:highlight>
                        </a:rPr>
                        <a:t>Faculty incharge</a:t>
                      </a:r>
                      <a:endParaRPr>
                        <a:solidFill>
                          <a:schemeClr val="dk1"/>
                        </a:solidFill>
                        <a:highlight>
                          <a:schemeClr val="lt1"/>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chemeClr val="lt1"/>
                          </a:highlight>
                        </a:rPr>
                        <a:t>Dr. Maurice Dawson</a:t>
                      </a:r>
                      <a:endParaRPr>
                        <a:solidFill>
                          <a:schemeClr val="dk1"/>
                        </a:solidFill>
                        <a:highlight>
                          <a:schemeClr val="lt1"/>
                        </a:highlight>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0000">
                <a:tc>
                  <a:txBody>
                    <a:bodyPr/>
                    <a:lstStyle/>
                    <a:p>
                      <a:pPr indent="0" lvl="0" marL="0" rtl="0" algn="l">
                        <a:spcBef>
                          <a:spcPts val="0"/>
                        </a:spcBef>
                        <a:spcAft>
                          <a:spcPts val="0"/>
                        </a:spcAft>
                        <a:buNone/>
                      </a:pPr>
                      <a:r>
                        <a:rPr lang="en">
                          <a:solidFill>
                            <a:schemeClr val="dk1"/>
                          </a:solidFill>
                          <a:highlight>
                            <a:schemeClr val="lt1"/>
                          </a:highlight>
                        </a:rPr>
                        <a:t>Team Member #1</a:t>
                      </a:r>
                      <a:endParaRPr>
                        <a:solidFill>
                          <a:schemeClr val="dk1"/>
                        </a:solidFill>
                        <a:highlight>
                          <a:schemeClr val="lt1"/>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chemeClr val="lt1"/>
                          </a:highlight>
                        </a:rPr>
                        <a:t>Jerin Gige Varghese</a:t>
                      </a:r>
                      <a:endParaRPr>
                        <a:solidFill>
                          <a:schemeClr val="dk1"/>
                        </a:solidFill>
                        <a:highlight>
                          <a:schemeClr val="lt1"/>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chemeClr val="lt1"/>
                          </a:highlight>
                        </a:rPr>
                        <a:t>Project Manager</a:t>
                      </a:r>
                      <a:endParaRPr>
                        <a:solidFill>
                          <a:schemeClr val="dk1"/>
                        </a:solidFill>
                        <a:highlight>
                          <a:schemeClr val="lt1"/>
                        </a:highlight>
                      </a:endParaRPr>
                    </a:p>
                  </a:txBody>
                  <a:tcPr marT="91425" marB="91425" marR="91425" marL="91425"/>
                </a:tc>
              </a:tr>
              <a:tr h="390000">
                <a:tc>
                  <a:txBody>
                    <a:bodyPr/>
                    <a:lstStyle/>
                    <a:p>
                      <a:pPr indent="0" lvl="0" marL="0" rtl="0" algn="l">
                        <a:spcBef>
                          <a:spcPts val="0"/>
                        </a:spcBef>
                        <a:spcAft>
                          <a:spcPts val="0"/>
                        </a:spcAft>
                        <a:buNone/>
                      </a:pPr>
                      <a:r>
                        <a:rPr lang="en">
                          <a:solidFill>
                            <a:schemeClr val="dk1"/>
                          </a:solidFill>
                          <a:highlight>
                            <a:schemeClr val="lt1"/>
                          </a:highlight>
                        </a:rPr>
                        <a:t>Team Member #2</a:t>
                      </a:r>
                      <a:endParaRPr>
                        <a:solidFill>
                          <a:schemeClr val="dk1"/>
                        </a:solidFill>
                        <a:highlight>
                          <a:schemeClr val="lt1"/>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chemeClr val="lt1"/>
                          </a:highlight>
                        </a:rPr>
                        <a:t>Michael Bui</a:t>
                      </a:r>
                      <a:endParaRPr>
                        <a:solidFill>
                          <a:schemeClr val="dk1"/>
                        </a:solidFill>
                        <a:highlight>
                          <a:schemeClr val="lt1"/>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chemeClr val="lt1"/>
                          </a:highlight>
                        </a:rPr>
                        <a:t>Project Manager</a:t>
                      </a:r>
                      <a:endParaRPr>
                        <a:solidFill>
                          <a:schemeClr val="dk1"/>
                        </a:solidFill>
                        <a:highlight>
                          <a:schemeClr val="lt1"/>
                        </a:highlight>
                      </a:endParaRPr>
                    </a:p>
                  </a:txBody>
                  <a:tcPr marT="91425" marB="91425" marR="91425" marL="91425"/>
                </a:tc>
              </a:tr>
              <a:tr h="390000">
                <a:tc>
                  <a:txBody>
                    <a:bodyPr/>
                    <a:lstStyle/>
                    <a:p>
                      <a:pPr indent="0" lvl="0" marL="0" rtl="0" algn="l">
                        <a:spcBef>
                          <a:spcPts val="0"/>
                        </a:spcBef>
                        <a:spcAft>
                          <a:spcPts val="0"/>
                        </a:spcAft>
                        <a:buNone/>
                      </a:pPr>
                      <a:r>
                        <a:rPr lang="en">
                          <a:solidFill>
                            <a:schemeClr val="dk1"/>
                          </a:solidFill>
                          <a:highlight>
                            <a:schemeClr val="lt1"/>
                          </a:highlight>
                        </a:rPr>
                        <a:t>Team Member #3</a:t>
                      </a:r>
                      <a:endParaRPr>
                        <a:solidFill>
                          <a:schemeClr val="dk1"/>
                        </a:solidFill>
                        <a:highlight>
                          <a:schemeClr val="lt1"/>
                        </a:highlight>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highlight>
                            <a:schemeClr val="lt1"/>
                          </a:highlight>
                        </a:rPr>
                        <a:t>Raj Abhinandan</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highlight>
                            <a:schemeClr val="lt1"/>
                          </a:highlight>
                        </a:rPr>
                        <a:t>Project Manager </a:t>
                      </a:r>
                      <a:endParaRPr>
                        <a:solidFill>
                          <a:schemeClr val="dk1"/>
                        </a:solidFill>
                        <a:highlight>
                          <a:schemeClr val="lt1"/>
                        </a:highlight>
                      </a:endParaRPr>
                    </a:p>
                  </a:txBody>
                  <a:tcPr marT="91425" marB="91425" marR="91425" marL="91425">
                    <a:lnB cap="flat" cmpd="sng" w="9525">
                      <a:solidFill>
                        <a:srgbClr val="9E9E9E"/>
                      </a:solidFill>
                      <a:prstDash val="solid"/>
                      <a:round/>
                      <a:headEnd len="sm" w="sm" type="none"/>
                      <a:tailEnd len="sm" w="sm" type="none"/>
                    </a:lnB>
                  </a:tcPr>
                </a:tc>
              </a:tr>
              <a:tr h="390000">
                <a:tc>
                  <a:txBody>
                    <a:bodyPr/>
                    <a:lstStyle/>
                    <a:p>
                      <a:pPr indent="0" lvl="0" marL="0" rtl="0" algn="l">
                        <a:spcBef>
                          <a:spcPts val="0"/>
                        </a:spcBef>
                        <a:spcAft>
                          <a:spcPts val="0"/>
                        </a:spcAft>
                        <a:buNone/>
                      </a:pPr>
                      <a:r>
                        <a:rPr lang="en">
                          <a:solidFill>
                            <a:schemeClr val="dk1"/>
                          </a:solidFill>
                          <a:highlight>
                            <a:schemeClr val="lt1"/>
                          </a:highlight>
                        </a:rPr>
                        <a:t>Team Member #4</a:t>
                      </a:r>
                      <a:endParaRPr>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highlight>
                            <a:schemeClr val="lt1"/>
                          </a:highlight>
                        </a:rPr>
                        <a:t>Presley George</a:t>
                      </a:r>
                      <a:endParaRPr>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highlight>
                            <a:schemeClr val="lt1"/>
                          </a:highlight>
                        </a:rPr>
                        <a:t>Analyst</a:t>
                      </a:r>
                      <a:endParaRPr>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0000">
                <a:tc>
                  <a:txBody>
                    <a:bodyPr/>
                    <a:lstStyle/>
                    <a:p>
                      <a:pPr indent="0" lvl="0" marL="0" rtl="0" algn="l">
                        <a:spcBef>
                          <a:spcPts val="0"/>
                        </a:spcBef>
                        <a:spcAft>
                          <a:spcPts val="0"/>
                        </a:spcAft>
                        <a:buNone/>
                      </a:pPr>
                      <a:r>
                        <a:rPr lang="en">
                          <a:solidFill>
                            <a:schemeClr val="dk1"/>
                          </a:solidFill>
                          <a:highlight>
                            <a:schemeClr val="lt1"/>
                          </a:highlight>
                        </a:rPr>
                        <a:t>Team Member #5</a:t>
                      </a:r>
                      <a:endParaRPr>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highlight>
                            <a:schemeClr val="lt1"/>
                          </a:highlight>
                        </a:rPr>
                        <a:t>Deekshita Siddagoni</a:t>
                      </a:r>
                      <a:endParaRPr>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highlight>
                            <a:schemeClr val="lt1"/>
                          </a:highlight>
                        </a:rPr>
                        <a:t>Analyst</a:t>
                      </a:r>
                      <a:endParaRPr>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5000">
                <a:tc>
                  <a:txBody>
                    <a:bodyPr/>
                    <a:lstStyle/>
                    <a:p>
                      <a:pPr indent="0" lvl="0" marL="0" rtl="0" algn="l">
                        <a:spcBef>
                          <a:spcPts val="0"/>
                        </a:spcBef>
                        <a:spcAft>
                          <a:spcPts val="0"/>
                        </a:spcAft>
                        <a:buNone/>
                      </a:pPr>
                      <a:r>
                        <a:rPr lang="en">
                          <a:solidFill>
                            <a:schemeClr val="dk1"/>
                          </a:solidFill>
                          <a:highlight>
                            <a:schemeClr val="lt1"/>
                          </a:highlight>
                        </a:rPr>
                        <a:t>Team Member #6</a:t>
                      </a:r>
                      <a:endParaRPr>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highlight>
                            <a:schemeClr val="lt1"/>
                          </a:highlight>
                        </a:rPr>
                        <a:t>Bharath</a:t>
                      </a:r>
                      <a:endParaRPr>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highlight>
                            <a:schemeClr val="lt1"/>
                          </a:highlight>
                        </a:rPr>
                        <a:t>Developer</a:t>
                      </a:r>
                      <a:endParaRPr>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5000">
                <a:tc>
                  <a:txBody>
                    <a:bodyPr/>
                    <a:lstStyle/>
                    <a:p>
                      <a:pPr indent="0" lvl="0" marL="0" rtl="0" algn="l">
                        <a:spcBef>
                          <a:spcPts val="0"/>
                        </a:spcBef>
                        <a:spcAft>
                          <a:spcPts val="0"/>
                        </a:spcAft>
                        <a:buNone/>
                      </a:pPr>
                      <a:r>
                        <a:rPr lang="en">
                          <a:solidFill>
                            <a:schemeClr val="dk1"/>
                          </a:solidFill>
                          <a:highlight>
                            <a:schemeClr val="lt1"/>
                          </a:highlight>
                        </a:rPr>
                        <a:t>Team Member #7</a:t>
                      </a:r>
                      <a:endParaRPr>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highlight>
                            <a:schemeClr val="lt1"/>
                          </a:highlight>
                        </a:rPr>
                        <a:t>Bhargava</a:t>
                      </a:r>
                      <a:endParaRPr>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highlight>
                            <a:schemeClr val="lt1"/>
                          </a:highlight>
                        </a:rPr>
                        <a:t>Developer</a:t>
                      </a:r>
                      <a:endParaRPr>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Roles and Responsibilities </a:t>
            </a:r>
            <a:endParaRPr/>
          </a:p>
        </p:txBody>
      </p:sp>
      <p:graphicFrame>
        <p:nvGraphicFramePr>
          <p:cNvPr id="85" name="Google Shape;85;p17"/>
          <p:cNvGraphicFramePr/>
          <p:nvPr/>
        </p:nvGraphicFramePr>
        <p:xfrm>
          <a:off x="952500" y="1063900"/>
          <a:ext cx="3000000" cy="3000000"/>
        </p:xfrm>
        <a:graphic>
          <a:graphicData uri="http://schemas.openxmlformats.org/drawingml/2006/table">
            <a:tbl>
              <a:tblPr>
                <a:noFill/>
                <a:tableStyleId>{531B3B79-021F-4F09-AB57-61BDAC89DCD8}</a:tableStyleId>
              </a:tblPr>
              <a:tblGrid>
                <a:gridCol w="3619500"/>
                <a:gridCol w="3619500"/>
              </a:tblGrid>
              <a:tr h="664375">
                <a:tc>
                  <a:txBody>
                    <a:bodyPr/>
                    <a:lstStyle/>
                    <a:p>
                      <a:pPr indent="0" lvl="0" marL="0" rtl="0" algn="ctr">
                        <a:spcBef>
                          <a:spcPts val="0"/>
                        </a:spcBef>
                        <a:spcAft>
                          <a:spcPts val="0"/>
                        </a:spcAft>
                        <a:buNone/>
                      </a:pPr>
                      <a:r>
                        <a:rPr lang="en">
                          <a:solidFill>
                            <a:schemeClr val="dk1"/>
                          </a:solidFill>
                          <a:highlight>
                            <a:schemeClr val="lt1"/>
                          </a:highlight>
                        </a:rPr>
                        <a:t>ROLES</a:t>
                      </a:r>
                      <a:endParaRPr>
                        <a:solidFill>
                          <a:schemeClr val="dk1"/>
                        </a:solidFill>
                        <a:highlight>
                          <a:schemeClr val="lt1"/>
                        </a:highlight>
                      </a:endParaRPr>
                    </a:p>
                  </a:txBody>
                  <a:tcPr marT="91425" marB="91425" marR="91425" marL="91425"/>
                </a:tc>
                <a:tc>
                  <a:txBody>
                    <a:bodyPr/>
                    <a:lstStyle/>
                    <a:p>
                      <a:pPr indent="0" lvl="0" marL="0" rtl="0" algn="ctr">
                        <a:spcBef>
                          <a:spcPts val="0"/>
                        </a:spcBef>
                        <a:spcAft>
                          <a:spcPts val="0"/>
                        </a:spcAft>
                        <a:buNone/>
                      </a:pPr>
                      <a:r>
                        <a:rPr lang="en">
                          <a:solidFill>
                            <a:schemeClr val="dk1"/>
                          </a:solidFill>
                          <a:highlight>
                            <a:schemeClr val="lt1"/>
                          </a:highlight>
                        </a:rPr>
                        <a:t>DUTIES</a:t>
                      </a:r>
                      <a:endParaRPr>
                        <a:solidFill>
                          <a:schemeClr val="dk1"/>
                        </a:solidFill>
                        <a:highlight>
                          <a:schemeClr val="lt1"/>
                        </a:highlight>
                      </a:endParaRPr>
                    </a:p>
                  </a:txBody>
                  <a:tcPr marT="91425" marB="91425" marR="91425" marL="91425"/>
                </a:tc>
              </a:tr>
              <a:tr h="1572000">
                <a:tc>
                  <a:txBody>
                    <a:bodyPr/>
                    <a:lstStyle/>
                    <a:p>
                      <a:pPr indent="0" lvl="0" marL="0" rtl="0" algn="ctr">
                        <a:spcBef>
                          <a:spcPts val="0"/>
                        </a:spcBef>
                        <a:spcAft>
                          <a:spcPts val="0"/>
                        </a:spcAft>
                        <a:buNone/>
                      </a:pPr>
                      <a:r>
                        <a:rPr lang="en">
                          <a:solidFill>
                            <a:schemeClr val="dk1"/>
                          </a:solidFill>
                          <a:highlight>
                            <a:schemeClr val="lt1"/>
                          </a:highlight>
                        </a:rPr>
                        <a:t>Project Manager</a:t>
                      </a:r>
                      <a:endParaRPr>
                        <a:solidFill>
                          <a:schemeClr val="dk1"/>
                        </a:solidFill>
                        <a:highlight>
                          <a:schemeClr val="lt1"/>
                        </a:highlight>
                      </a:endParaRPr>
                    </a:p>
                  </a:txBody>
                  <a:tcPr marT="91425" marB="91425" marR="91425" marL="91425"/>
                </a:tc>
                <a:tc>
                  <a:txBody>
                    <a:bodyPr/>
                    <a:lstStyle/>
                    <a:p>
                      <a:pPr indent="-317500" lvl="0" marL="457200" rtl="0" algn="l">
                        <a:spcBef>
                          <a:spcPts val="0"/>
                        </a:spcBef>
                        <a:spcAft>
                          <a:spcPts val="0"/>
                        </a:spcAft>
                        <a:buClr>
                          <a:schemeClr val="dk1"/>
                        </a:buClr>
                        <a:buSzPts val="1400"/>
                        <a:buChar char="●"/>
                      </a:pPr>
                      <a:r>
                        <a:rPr lang="en">
                          <a:solidFill>
                            <a:schemeClr val="dk1"/>
                          </a:solidFill>
                          <a:highlight>
                            <a:schemeClr val="lt1"/>
                          </a:highlight>
                        </a:rPr>
                        <a:t>PMP plan</a:t>
                      </a:r>
                      <a:endParaRPr>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a:solidFill>
                            <a:schemeClr val="dk1"/>
                          </a:solidFill>
                          <a:highlight>
                            <a:schemeClr val="lt1"/>
                          </a:highlight>
                        </a:rPr>
                        <a:t>Risk Management Log</a:t>
                      </a:r>
                      <a:endParaRPr>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a:solidFill>
                            <a:schemeClr val="dk1"/>
                          </a:solidFill>
                          <a:highlight>
                            <a:schemeClr val="lt1"/>
                          </a:highlight>
                        </a:rPr>
                        <a:t>EVM Workbook</a:t>
                      </a:r>
                      <a:endParaRPr>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a:solidFill>
                            <a:schemeClr val="dk1"/>
                          </a:solidFill>
                          <a:highlight>
                            <a:schemeClr val="lt1"/>
                          </a:highlight>
                        </a:rPr>
                        <a:t>Presentations</a:t>
                      </a:r>
                      <a:endParaRPr>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a:solidFill>
                            <a:schemeClr val="dk1"/>
                          </a:solidFill>
                          <a:highlight>
                            <a:schemeClr val="lt1"/>
                          </a:highlight>
                        </a:rPr>
                        <a:t>Team Delegations and Planning</a:t>
                      </a:r>
                      <a:endParaRPr>
                        <a:solidFill>
                          <a:schemeClr val="dk1"/>
                        </a:solidFill>
                        <a:highlight>
                          <a:schemeClr val="lt1"/>
                        </a:highlight>
                      </a:endParaRPr>
                    </a:p>
                  </a:txBody>
                  <a:tcPr marT="91425" marB="91425" marR="91425" marL="91425"/>
                </a:tc>
              </a:tr>
              <a:tr h="1280425">
                <a:tc>
                  <a:txBody>
                    <a:bodyPr/>
                    <a:lstStyle/>
                    <a:p>
                      <a:pPr indent="0" lvl="0" marL="0" rtl="0" algn="ctr">
                        <a:spcBef>
                          <a:spcPts val="0"/>
                        </a:spcBef>
                        <a:spcAft>
                          <a:spcPts val="0"/>
                        </a:spcAft>
                        <a:buNone/>
                      </a:pPr>
                      <a:r>
                        <a:rPr lang="en">
                          <a:solidFill>
                            <a:schemeClr val="dk1"/>
                          </a:solidFill>
                          <a:highlight>
                            <a:schemeClr val="lt1"/>
                          </a:highlight>
                        </a:rPr>
                        <a:t>Developers</a:t>
                      </a:r>
                      <a:endParaRPr>
                        <a:solidFill>
                          <a:schemeClr val="dk1"/>
                        </a:solidFill>
                        <a:highlight>
                          <a:schemeClr val="lt1"/>
                        </a:highlight>
                      </a:endParaRPr>
                    </a:p>
                  </a:txBody>
                  <a:tcPr marT="91425" marB="91425" marR="91425" marL="91425"/>
                </a:tc>
                <a:tc>
                  <a:txBody>
                    <a:bodyPr/>
                    <a:lstStyle/>
                    <a:p>
                      <a:pPr indent="-317500" lvl="0" marL="457200" rtl="0" algn="l">
                        <a:spcBef>
                          <a:spcPts val="0"/>
                        </a:spcBef>
                        <a:spcAft>
                          <a:spcPts val="0"/>
                        </a:spcAft>
                        <a:buClr>
                          <a:schemeClr val="dk1"/>
                        </a:buClr>
                        <a:buSzPts val="1400"/>
                        <a:buChar char="●"/>
                      </a:pPr>
                      <a:r>
                        <a:rPr lang="en">
                          <a:solidFill>
                            <a:schemeClr val="dk1"/>
                          </a:solidFill>
                          <a:highlight>
                            <a:schemeClr val="lt1"/>
                          </a:highlight>
                        </a:rPr>
                        <a:t>Complete and submit codes for Twitter</a:t>
                      </a:r>
                      <a:endParaRPr>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a:solidFill>
                            <a:schemeClr val="dk1"/>
                          </a:solidFill>
                          <a:highlight>
                            <a:schemeClr val="lt1"/>
                          </a:highlight>
                        </a:rPr>
                        <a:t>Complete and Submit codes for Instagram and Facebook.</a:t>
                      </a:r>
                      <a:endParaRPr>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a:solidFill>
                            <a:schemeClr val="dk1"/>
                          </a:solidFill>
                          <a:highlight>
                            <a:schemeClr val="lt1"/>
                          </a:highlight>
                        </a:rPr>
                        <a:t>Develop a GUI</a:t>
                      </a:r>
                      <a:endParaRPr>
                        <a:solidFill>
                          <a:schemeClr val="dk1"/>
                        </a:solidFill>
                        <a:highlight>
                          <a:schemeClr val="lt1"/>
                        </a:highlight>
                      </a:endParaRPr>
                    </a:p>
                  </a:txBody>
                  <a:tcPr marT="91425" marB="91425" marR="91425" marL="91425"/>
                </a:tc>
              </a:tr>
              <a:tr h="664375">
                <a:tc>
                  <a:txBody>
                    <a:bodyPr/>
                    <a:lstStyle/>
                    <a:p>
                      <a:pPr indent="0" lvl="0" marL="0" rtl="0" algn="ctr">
                        <a:spcBef>
                          <a:spcPts val="0"/>
                        </a:spcBef>
                        <a:spcAft>
                          <a:spcPts val="0"/>
                        </a:spcAft>
                        <a:buNone/>
                      </a:pPr>
                      <a:r>
                        <a:rPr lang="en">
                          <a:solidFill>
                            <a:schemeClr val="dk1"/>
                          </a:solidFill>
                          <a:highlight>
                            <a:schemeClr val="lt1"/>
                          </a:highlight>
                        </a:rPr>
                        <a:t>Testers</a:t>
                      </a:r>
                      <a:endParaRPr>
                        <a:solidFill>
                          <a:schemeClr val="dk1"/>
                        </a:solidFill>
                        <a:highlight>
                          <a:schemeClr val="lt1"/>
                        </a:highlight>
                      </a:endParaRPr>
                    </a:p>
                  </a:txBody>
                  <a:tcPr marT="91425" marB="91425" marR="91425" marL="91425"/>
                </a:tc>
                <a:tc>
                  <a:txBody>
                    <a:bodyPr/>
                    <a:lstStyle/>
                    <a:p>
                      <a:pPr indent="-317500" lvl="0" marL="457200" rtl="0" algn="l">
                        <a:spcBef>
                          <a:spcPts val="0"/>
                        </a:spcBef>
                        <a:spcAft>
                          <a:spcPts val="0"/>
                        </a:spcAft>
                        <a:buClr>
                          <a:schemeClr val="dk1"/>
                        </a:buClr>
                        <a:buSzPts val="1400"/>
                        <a:buChar char="●"/>
                      </a:pPr>
                      <a:r>
                        <a:rPr lang="en">
                          <a:solidFill>
                            <a:schemeClr val="dk1"/>
                          </a:solidFill>
                          <a:highlight>
                            <a:schemeClr val="lt1"/>
                          </a:highlight>
                        </a:rPr>
                        <a:t>Look on the code for any vulnerability</a:t>
                      </a:r>
                      <a:endParaRPr>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a:solidFill>
                            <a:schemeClr val="dk1"/>
                          </a:solidFill>
                          <a:highlight>
                            <a:schemeClr val="lt1"/>
                          </a:highlight>
                        </a:rPr>
                        <a:t>Provide data analysis </a:t>
                      </a:r>
                      <a:endParaRPr>
                        <a:solidFill>
                          <a:schemeClr val="dk1"/>
                        </a:solidFill>
                        <a:highlight>
                          <a:schemeClr val="lt1"/>
                        </a:highlight>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Objectives and Goals</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latin typeface="Times New Roman"/>
                <a:ea typeface="Times New Roman"/>
                <a:cs typeface="Times New Roman"/>
                <a:sym typeface="Times New Roman"/>
              </a:rPr>
              <a:t>Develop an Open Source Intelligence Application that gathers intelligence by developing a software program using python and generate an analysis report using the tool Gephi. All of which will be delegated by project managers. Then, present the project to either the Professor or TA of Cybersecurity ITMS 548 course with presentation slides either via recording them and submitting on 04/05/2023 by 11:59 pm or schedule an appointment with one of them and present virtually on an assigned date and time. </a:t>
            </a:r>
            <a:endParaRPr sz="23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Deliverables </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1"/>
              </a:buClr>
              <a:buSzPts val="2100"/>
              <a:buFont typeface="Arial"/>
              <a:buChar char="●"/>
            </a:pPr>
            <a:r>
              <a:rPr lang="en" sz="2100">
                <a:solidFill>
                  <a:schemeClr val="dk1"/>
                </a:solidFill>
                <a:latin typeface="Arial"/>
                <a:ea typeface="Arial"/>
                <a:cs typeface="Arial"/>
                <a:sym typeface="Arial"/>
              </a:rPr>
              <a:t>Develop software programs written in python and store the data in different json files. </a:t>
            </a:r>
            <a:endParaRPr sz="2100">
              <a:solidFill>
                <a:schemeClr val="dk1"/>
              </a:solidFill>
              <a:latin typeface="Arial"/>
              <a:ea typeface="Arial"/>
              <a:cs typeface="Arial"/>
              <a:sym typeface="Arial"/>
            </a:endParaRPr>
          </a:p>
          <a:p>
            <a:pPr indent="-361950" lvl="0" marL="457200" rtl="0" algn="l">
              <a:spcBef>
                <a:spcPts val="0"/>
              </a:spcBef>
              <a:spcAft>
                <a:spcPts val="0"/>
              </a:spcAft>
              <a:buClr>
                <a:schemeClr val="dk1"/>
              </a:buClr>
              <a:buSzPts val="2100"/>
              <a:buFont typeface="Arial"/>
              <a:buChar char="●"/>
            </a:pPr>
            <a:r>
              <a:rPr lang="en" sz="2100">
                <a:solidFill>
                  <a:schemeClr val="dk1"/>
                </a:solidFill>
                <a:latin typeface="Arial"/>
                <a:ea typeface="Arial"/>
                <a:cs typeface="Arial"/>
                <a:sym typeface="Arial"/>
              </a:rPr>
              <a:t>Import the data from the json file into an analysis tool called Gephi.</a:t>
            </a:r>
            <a:endParaRPr sz="2100">
              <a:solidFill>
                <a:schemeClr val="dk1"/>
              </a:solidFill>
              <a:latin typeface="Arial"/>
              <a:ea typeface="Arial"/>
              <a:cs typeface="Arial"/>
              <a:sym typeface="Arial"/>
            </a:endParaRPr>
          </a:p>
          <a:p>
            <a:pPr indent="-361950" lvl="0" marL="457200" rtl="0" algn="l">
              <a:spcBef>
                <a:spcPts val="0"/>
              </a:spcBef>
              <a:spcAft>
                <a:spcPts val="0"/>
              </a:spcAft>
              <a:buClr>
                <a:schemeClr val="dk1"/>
              </a:buClr>
              <a:buSzPts val="2100"/>
              <a:buFont typeface="Arial"/>
              <a:buChar char="●"/>
            </a:pPr>
            <a:r>
              <a:rPr lang="en" sz="2100">
                <a:solidFill>
                  <a:schemeClr val="dk1"/>
                </a:solidFill>
                <a:latin typeface="Arial"/>
                <a:ea typeface="Arial"/>
                <a:cs typeface="Arial"/>
                <a:sym typeface="Arial"/>
              </a:rPr>
              <a:t>Generate reports</a:t>
            </a:r>
            <a:endParaRPr sz="2100">
              <a:solidFill>
                <a:schemeClr val="dk1"/>
              </a:solidFill>
              <a:latin typeface="Arial"/>
              <a:ea typeface="Arial"/>
              <a:cs typeface="Arial"/>
              <a:sym typeface="Arial"/>
            </a:endParaRPr>
          </a:p>
          <a:p>
            <a:pPr indent="-361950" lvl="0" marL="457200" rtl="0" algn="l">
              <a:spcBef>
                <a:spcPts val="0"/>
              </a:spcBef>
              <a:spcAft>
                <a:spcPts val="0"/>
              </a:spcAft>
              <a:buClr>
                <a:schemeClr val="dk1"/>
              </a:buClr>
              <a:buSzPts val="2100"/>
              <a:buFont typeface="Arial"/>
              <a:buChar char="●"/>
            </a:pPr>
            <a:r>
              <a:rPr lang="en" sz="2100">
                <a:solidFill>
                  <a:schemeClr val="dk1"/>
                </a:solidFill>
                <a:latin typeface="Arial"/>
                <a:ea typeface="Arial"/>
                <a:cs typeface="Arial"/>
                <a:sym typeface="Arial"/>
              </a:rPr>
              <a:t>Present the findings in the final presentation and in PMP. </a:t>
            </a:r>
            <a:endParaRPr sz="2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152400" y="1294413"/>
            <a:ext cx="8839201" cy="25546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1"/>
          <p:cNvPicPr preferRelativeResize="0"/>
          <p:nvPr/>
        </p:nvPicPr>
        <p:blipFill>
          <a:blip r:embed="rId3">
            <a:alphaModFix/>
          </a:blip>
          <a:stretch>
            <a:fillRect/>
          </a:stretch>
        </p:blipFill>
        <p:spPr>
          <a:xfrm>
            <a:off x="152400" y="152400"/>
            <a:ext cx="8839199" cy="472263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