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53466c4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53466c4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53466c43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53466c43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3466c4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3466c4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53466c4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53466c4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53466c43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53466c43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53466c4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53466c4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53466c43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53466c43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53466c4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53466c4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53466c43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53466c43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53466c43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53466c43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9575" y="1578400"/>
            <a:ext cx="5619600" cy="8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Arial"/>
                <a:ea typeface="Arial"/>
                <a:cs typeface="Arial"/>
                <a:sym typeface="Arial"/>
              </a:rPr>
              <a:t>Secure Data Storage and Encryption using GnuPG</a:t>
            </a:r>
            <a:endParaRPr sz="2400">
              <a:latin typeface="Arial"/>
              <a:ea typeface="Arial"/>
              <a:cs typeface="Arial"/>
              <a:sym typeface="Arial"/>
            </a:endParaRPr>
          </a:p>
        </p:txBody>
      </p:sp>
      <p:sp>
        <p:nvSpPr>
          <p:cNvPr id="135" name="Google Shape;135;p13"/>
          <p:cNvSpPr txBox="1"/>
          <p:nvPr>
            <p:ph idx="1" type="subTitle"/>
          </p:nvPr>
        </p:nvSpPr>
        <p:spPr>
          <a:xfrm>
            <a:off x="3668100" y="2870825"/>
            <a:ext cx="4535700" cy="1588800"/>
          </a:xfrm>
          <a:prstGeom prst="rect">
            <a:avLst/>
          </a:prstGeom>
        </p:spPr>
        <p:txBody>
          <a:bodyPr anchorCtr="0" anchor="t" bIns="91425" lIns="91425" spcFirstLastPara="1" rIns="91425" wrap="square" tIns="91425">
            <a:normAutofit fontScale="25000" lnSpcReduction="20000"/>
          </a:bodyPr>
          <a:lstStyle/>
          <a:p>
            <a:pPr indent="457200" lvl="0" marL="914400" rtl="0" algn="l">
              <a:spcBef>
                <a:spcPts val="0"/>
              </a:spcBef>
              <a:spcAft>
                <a:spcPts val="0"/>
              </a:spcAft>
              <a:buNone/>
            </a:pPr>
            <a:r>
              <a:rPr lang="en" sz="8000">
                <a:latin typeface="Arial"/>
                <a:ea typeface="Arial"/>
                <a:cs typeface="Arial"/>
                <a:sym typeface="Arial"/>
              </a:rPr>
              <a:t>Group By:</a:t>
            </a:r>
            <a:br>
              <a:rPr lang="en" sz="8000">
                <a:latin typeface="Arial"/>
                <a:ea typeface="Arial"/>
                <a:cs typeface="Arial"/>
                <a:sym typeface="Arial"/>
              </a:rPr>
            </a:br>
            <a:br>
              <a:rPr lang="en" sz="8000">
                <a:latin typeface="Arial"/>
                <a:ea typeface="Arial"/>
                <a:cs typeface="Arial"/>
                <a:sym typeface="Arial"/>
              </a:rPr>
            </a:br>
            <a:r>
              <a:rPr lang="en" sz="6000">
                <a:latin typeface="Arial"/>
                <a:ea typeface="Arial"/>
                <a:cs typeface="Arial"/>
                <a:sym typeface="Arial"/>
              </a:rPr>
              <a:t>Bhargava Reddy Kikkura</a:t>
            </a:r>
            <a:endParaRPr sz="6000">
              <a:latin typeface="Arial"/>
              <a:ea typeface="Arial"/>
              <a:cs typeface="Arial"/>
              <a:sym typeface="Arial"/>
            </a:endParaRPr>
          </a:p>
          <a:p>
            <a:pPr indent="0" lvl="0" marL="914400" rtl="0" algn="l">
              <a:spcBef>
                <a:spcPts val="0"/>
              </a:spcBef>
              <a:spcAft>
                <a:spcPts val="0"/>
              </a:spcAft>
              <a:buNone/>
            </a:pPr>
            <a:r>
              <a:rPr lang="en" sz="6000">
                <a:latin typeface="Arial"/>
                <a:ea typeface="Arial"/>
                <a:cs typeface="Arial"/>
                <a:sym typeface="Arial"/>
              </a:rPr>
              <a:t>Bharath Kumar Uppala</a:t>
            </a:r>
            <a:endParaRPr sz="6000">
              <a:latin typeface="Arial"/>
              <a:ea typeface="Arial"/>
              <a:cs typeface="Arial"/>
              <a:sym typeface="Arial"/>
            </a:endParaRPr>
          </a:p>
          <a:p>
            <a:pPr indent="457200" lvl="0" marL="457200" rtl="0" algn="l">
              <a:spcBef>
                <a:spcPts val="0"/>
              </a:spcBef>
              <a:spcAft>
                <a:spcPts val="0"/>
              </a:spcAft>
              <a:buNone/>
            </a:pPr>
            <a:r>
              <a:rPr lang="en" sz="6000">
                <a:latin typeface="Arial"/>
                <a:ea typeface="Arial"/>
                <a:cs typeface="Arial"/>
                <a:sym typeface="Arial"/>
              </a:rPr>
              <a:t>Hari Kiran Gaddam</a:t>
            </a:r>
            <a:endParaRPr sz="6000">
              <a:latin typeface="Arial"/>
              <a:ea typeface="Arial"/>
              <a:cs typeface="Arial"/>
              <a:sym typeface="Arial"/>
            </a:endParaRPr>
          </a:p>
          <a:p>
            <a:pPr indent="0" lvl="0" marL="457200" rtl="0" algn="l">
              <a:spcBef>
                <a:spcPts val="0"/>
              </a:spcBef>
              <a:spcAft>
                <a:spcPts val="0"/>
              </a:spcAft>
              <a:buNone/>
            </a:pPr>
            <a:r>
              <a:rPr lang="en" sz="6000">
                <a:latin typeface="Arial"/>
                <a:ea typeface="Arial"/>
                <a:cs typeface="Arial"/>
                <a:sym typeface="Arial"/>
              </a:rPr>
              <a:t>Bharath Viswa Teja Vidya Charan Maddala</a:t>
            </a:r>
            <a:endParaRPr sz="6000">
              <a:latin typeface="Arial"/>
              <a:ea typeface="Arial"/>
              <a:cs typeface="Arial"/>
              <a:sym typeface="Arial"/>
            </a:endParaRPr>
          </a:p>
          <a:p>
            <a:pPr indent="457200" lvl="0" marL="0" rtl="0" algn="l">
              <a:spcBef>
                <a:spcPts val="0"/>
              </a:spcBef>
              <a:spcAft>
                <a:spcPts val="0"/>
              </a:spcAft>
              <a:buNone/>
            </a:pPr>
            <a:r>
              <a:rPr lang="en" sz="6000">
                <a:latin typeface="Arial"/>
                <a:ea typeface="Arial"/>
                <a:cs typeface="Arial"/>
                <a:sym typeface="Arial"/>
              </a:rPr>
              <a:t>Rajaabinandhan Periyagoundanoor Gopa</a:t>
            </a:r>
            <a:endParaRPr sz="6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br>
              <a:rPr lang="en" sz="2000">
                <a:latin typeface="Arial"/>
                <a:ea typeface="Arial"/>
                <a:cs typeface="Arial"/>
                <a:sym typeface="Arial"/>
              </a:rPr>
            </a:br>
            <a:br>
              <a:rPr lang="en" sz="2000">
                <a:latin typeface="Arial"/>
                <a:ea typeface="Arial"/>
                <a:cs typeface="Arial"/>
                <a:sym typeface="Arial"/>
              </a:rPr>
            </a:b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53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 &amp; Decryption Implementation: </a:t>
            </a:r>
            <a:endParaRPr/>
          </a:p>
        </p:txBody>
      </p:sp>
      <p:pic>
        <p:nvPicPr>
          <p:cNvPr id="198" name="Google Shape;198;p22"/>
          <p:cNvPicPr preferRelativeResize="0"/>
          <p:nvPr/>
        </p:nvPicPr>
        <p:blipFill>
          <a:blip r:embed="rId3">
            <a:alphaModFix/>
          </a:blip>
          <a:stretch>
            <a:fillRect/>
          </a:stretch>
        </p:blipFill>
        <p:spPr>
          <a:xfrm>
            <a:off x="1297500" y="1019175"/>
            <a:ext cx="5962650" cy="847725"/>
          </a:xfrm>
          <a:prstGeom prst="rect">
            <a:avLst/>
          </a:prstGeom>
          <a:noFill/>
          <a:ln>
            <a:noFill/>
          </a:ln>
        </p:spPr>
      </p:pic>
      <p:pic>
        <p:nvPicPr>
          <p:cNvPr id="199" name="Google Shape;199;p22"/>
          <p:cNvPicPr preferRelativeResize="0"/>
          <p:nvPr/>
        </p:nvPicPr>
        <p:blipFill rotWithShape="1">
          <a:blip r:embed="rId4">
            <a:alphaModFix/>
          </a:blip>
          <a:srcRect b="0" l="0" r="52061" t="0"/>
          <a:stretch/>
        </p:blipFill>
        <p:spPr>
          <a:xfrm>
            <a:off x="1412100" y="2237413"/>
            <a:ext cx="5733449" cy="66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49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Role of Encryption &amp; Decryption:</a:t>
            </a:r>
            <a:endParaRPr/>
          </a:p>
        </p:txBody>
      </p:sp>
      <p:sp>
        <p:nvSpPr>
          <p:cNvPr id="205" name="Google Shape;205;p23"/>
          <p:cNvSpPr txBox="1"/>
          <p:nvPr>
            <p:ph idx="1" type="body"/>
          </p:nvPr>
        </p:nvSpPr>
        <p:spPr>
          <a:xfrm>
            <a:off x="1297500" y="1011575"/>
            <a:ext cx="7038900" cy="34671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000">
                <a:latin typeface="Arial"/>
                <a:ea typeface="Arial"/>
                <a:cs typeface="Arial"/>
                <a:sym typeface="Arial"/>
              </a:rPr>
              <a:t>Encryption: </a:t>
            </a:r>
            <a:endParaRPr sz="4000">
              <a:latin typeface="Arial"/>
              <a:ea typeface="Arial"/>
              <a:cs typeface="Arial"/>
              <a:sym typeface="Arial"/>
            </a:endParaRPr>
          </a:p>
          <a:p>
            <a:pPr indent="-311150" lvl="0" marL="457200" rtl="0" algn="l">
              <a:spcBef>
                <a:spcPts val="1200"/>
              </a:spcBef>
              <a:spcAft>
                <a:spcPts val="0"/>
              </a:spcAft>
              <a:buSzPct val="100000"/>
              <a:buFont typeface="Arial"/>
              <a:buChar char="●"/>
            </a:pPr>
            <a:r>
              <a:rPr lang="en" sz="4000">
                <a:latin typeface="Arial"/>
                <a:ea typeface="Arial"/>
                <a:cs typeface="Arial"/>
                <a:sym typeface="Arial"/>
              </a:rPr>
              <a:t>Most Databases security techniques focus on controlling access passwords,, </a:t>
            </a:r>
            <a:r>
              <a:rPr lang="en" sz="4000">
                <a:latin typeface="Arial"/>
                <a:ea typeface="Arial"/>
                <a:cs typeface="Arial"/>
                <a:sym typeface="Arial"/>
              </a:rPr>
              <a:t>privileges</a:t>
            </a:r>
            <a:r>
              <a:rPr lang="en" sz="4000">
                <a:latin typeface="Arial"/>
                <a:ea typeface="Arial"/>
                <a:cs typeface="Arial"/>
                <a:sym typeface="Arial"/>
              </a:rPr>
              <a:t>, encryption Data.</a:t>
            </a:r>
            <a:endParaRPr sz="4000">
              <a:latin typeface="Arial"/>
              <a:ea typeface="Arial"/>
              <a:cs typeface="Arial"/>
              <a:sym typeface="Arial"/>
            </a:endParaRPr>
          </a:p>
          <a:p>
            <a:pPr indent="-311150" lvl="0" marL="457200" rtl="0" algn="l">
              <a:spcBef>
                <a:spcPts val="0"/>
              </a:spcBef>
              <a:spcAft>
                <a:spcPts val="0"/>
              </a:spcAft>
              <a:buSzPct val="100000"/>
              <a:buFont typeface="Arial"/>
              <a:buChar char="●"/>
            </a:pPr>
            <a:r>
              <a:rPr lang="en" sz="4000">
                <a:latin typeface="Arial"/>
                <a:ea typeface="Arial"/>
                <a:cs typeface="Arial"/>
                <a:sym typeface="Arial"/>
              </a:rPr>
              <a:t>There is much less focus on protecting Data.</a:t>
            </a:r>
            <a:endParaRPr sz="4000">
              <a:latin typeface="Arial"/>
              <a:ea typeface="Arial"/>
              <a:cs typeface="Arial"/>
              <a:sym typeface="Arial"/>
            </a:endParaRPr>
          </a:p>
          <a:p>
            <a:pPr indent="-311150" lvl="0" marL="457200" rtl="0" algn="l">
              <a:spcBef>
                <a:spcPts val="0"/>
              </a:spcBef>
              <a:spcAft>
                <a:spcPts val="0"/>
              </a:spcAft>
              <a:buSzPct val="100000"/>
              <a:buFont typeface="Arial"/>
              <a:buChar char="●"/>
            </a:pPr>
            <a:r>
              <a:rPr lang="en" sz="4000">
                <a:latin typeface="Arial"/>
                <a:ea typeface="Arial"/>
                <a:cs typeface="Arial"/>
                <a:sym typeface="Arial"/>
              </a:rPr>
              <a:t>Encryption is Increasingly being used to protect Data like Backups and Any </a:t>
            </a:r>
            <a:r>
              <a:rPr lang="en" sz="4000">
                <a:latin typeface="Arial"/>
                <a:ea typeface="Arial"/>
                <a:cs typeface="Arial"/>
                <a:sym typeface="Arial"/>
              </a:rPr>
              <a:t>Hard Drives</a:t>
            </a:r>
            <a:r>
              <a:rPr lang="en" sz="4000">
                <a:latin typeface="Arial"/>
                <a:ea typeface="Arial"/>
                <a:cs typeface="Arial"/>
                <a:sym typeface="Arial"/>
              </a:rPr>
              <a:t> which get stolen or lost.</a:t>
            </a:r>
            <a:endParaRPr sz="4000">
              <a:latin typeface="Arial"/>
              <a:ea typeface="Arial"/>
              <a:cs typeface="Arial"/>
              <a:sym typeface="Arial"/>
            </a:endParaRPr>
          </a:p>
          <a:p>
            <a:pPr indent="0" lvl="0" marL="0" rtl="0" algn="l">
              <a:spcBef>
                <a:spcPts val="1200"/>
              </a:spcBef>
              <a:spcAft>
                <a:spcPts val="0"/>
              </a:spcAft>
              <a:buNone/>
            </a:pPr>
            <a:r>
              <a:rPr lang="en" sz="4000">
                <a:latin typeface="Arial"/>
                <a:ea typeface="Arial"/>
                <a:cs typeface="Arial"/>
                <a:sym typeface="Arial"/>
              </a:rPr>
              <a:t>Decryption:</a:t>
            </a:r>
            <a:endParaRPr sz="4000">
              <a:latin typeface="Arial"/>
              <a:ea typeface="Arial"/>
              <a:cs typeface="Arial"/>
              <a:sym typeface="Arial"/>
            </a:endParaRPr>
          </a:p>
          <a:p>
            <a:pPr indent="-311150" lvl="0" marL="457200" rtl="0" algn="l">
              <a:spcBef>
                <a:spcPts val="1200"/>
              </a:spcBef>
              <a:spcAft>
                <a:spcPts val="0"/>
              </a:spcAft>
              <a:buSzPct val="100000"/>
              <a:buFont typeface="Arial"/>
              <a:buChar char="●"/>
            </a:pPr>
            <a:r>
              <a:rPr lang="en" sz="4000">
                <a:latin typeface="Arial"/>
                <a:ea typeface="Arial"/>
                <a:cs typeface="Arial"/>
                <a:sym typeface="Arial"/>
              </a:rPr>
              <a:t>Authorized users cannot access, view, or manipulate encrypted data without decryption. This is essential in many fields, including finance, healthcare, secure communication.</a:t>
            </a:r>
            <a:endParaRPr sz="4000">
              <a:latin typeface="Arial"/>
              <a:ea typeface="Arial"/>
              <a:cs typeface="Arial"/>
              <a:sym typeface="Arial"/>
            </a:endParaRPr>
          </a:p>
          <a:p>
            <a:pPr indent="-311150" lvl="0" marL="457200" rtl="0" algn="l">
              <a:spcBef>
                <a:spcPts val="0"/>
              </a:spcBef>
              <a:spcAft>
                <a:spcPts val="0"/>
              </a:spcAft>
              <a:buSzPct val="100000"/>
              <a:buFont typeface="Arial"/>
              <a:buChar char="●"/>
            </a:pPr>
            <a:r>
              <a:rPr lang="en" sz="4000">
                <a:latin typeface="Arial"/>
                <a:ea typeface="Arial"/>
                <a:cs typeface="Arial"/>
                <a:sym typeface="Arial"/>
              </a:rPr>
              <a:t>Sensitive data is kept private through decryption. Only those with the appropriate decryption keys (e.g., private keys) can unlock and read the protected data.</a:t>
            </a:r>
            <a:endParaRPr sz="4000">
              <a:latin typeface="Arial"/>
              <a:ea typeface="Arial"/>
              <a:cs typeface="Arial"/>
              <a:sym typeface="Arial"/>
            </a:endParaRPr>
          </a:p>
          <a:p>
            <a:pPr indent="-311150" lvl="0" marL="457200" rtl="0" algn="l">
              <a:spcBef>
                <a:spcPts val="0"/>
              </a:spcBef>
              <a:spcAft>
                <a:spcPts val="0"/>
              </a:spcAft>
              <a:buSzPct val="100000"/>
              <a:buFont typeface="Arial"/>
              <a:buChar char="●"/>
            </a:pPr>
            <a:r>
              <a:rPr lang="en" sz="4000">
                <a:latin typeface="Arial"/>
                <a:ea typeface="Arial"/>
                <a:cs typeface="Arial"/>
                <a:sym typeface="Arial"/>
              </a:rPr>
              <a:t>Certain encryption techniques, such as digital signatures, encrypt a data hash. In order to confirm that the data has not been altered during transmission, decryption is necessary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3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on Database &amp; MySql:</a:t>
            </a:r>
            <a:endParaRPr/>
          </a:p>
        </p:txBody>
      </p:sp>
      <p:sp>
        <p:nvSpPr>
          <p:cNvPr id="141" name="Google Shape;141;p14"/>
          <p:cNvSpPr txBox="1"/>
          <p:nvPr>
            <p:ph idx="1" type="body"/>
          </p:nvPr>
        </p:nvSpPr>
        <p:spPr>
          <a:xfrm>
            <a:off x="1297500" y="1116350"/>
            <a:ext cx="7038900" cy="336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a </a:t>
            </a:r>
            <a:r>
              <a:rPr lang="en"/>
              <a:t>collection of data that is organized and stored for efficient retrieval and management. It acts as a central repository for information, allowing users to store, manage, and retrieve data easily.</a:t>
            </a:r>
            <a:endParaRPr/>
          </a:p>
          <a:p>
            <a:pPr indent="-311150" lvl="0" marL="457200" rtl="0" algn="l">
              <a:spcBef>
                <a:spcPts val="0"/>
              </a:spcBef>
              <a:spcAft>
                <a:spcPts val="0"/>
              </a:spcAft>
              <a:buSzPts val="1300"/>
              <a:buChar char="●"/>
            </a:pPr>
            <a:r>
              <a:rPr lang="en"/>
              <a:t>MySQL is one of the most popular and widely used relational database management systems (RDBMS). It is an open-source solution known for its speed, reliability, and ease of use.</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6135075" y="2630825"/>
            <a:ext cx="1752600" cy="184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351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1600">
                <a:latin typeface="Arial"/>
                <a:ea typeface="Arial"/>
                <a:cs typeface="Arial"/>
                <a:sym typeface="Arial"/>
              </a:rPr>
              <a:t>Logging into the root user in MySQL and creating a database:</a:t>
            </a:r>
            <a:r>
              <a:rPr lang="en" sz="1100">
                <a:solidFill>
                  <a:srgbClr val="000000"/>
                </a:solidFill>
                <a:latin typeface="Arial"/>
                <a:ea typeface="Arial"/>
                <a:cs typeface="Arial"/>
                <a:sym typeface="Arial"/>
              </a:rPr>
              <a:t> :</a:t>
            </a:r>
            <a:endParaRPr/>
          </a:p>
        </p:txBody>
      </p:sp>
      <p:sp>
        <p:nvSpPr>
          <p:cNvPr id="148" name="Google Shape;148;p15"/>
          <p:cNvSpPr txBox="1"/>
          <p:nvPr>
            <p:ph idx="1" type="body"/>
          </p:nvPr>
        </p:nvSpPr>
        <p:spPr>
          <a:xfrm>
            <a:off x="1297500" y="1567550"/>
            <a:ext cx="6771000" cy="19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297500" y="885825"/>
            <a:ext cx="7038900" cy="33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50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Creating a Tables in Database: </a:t>
            </a:r>
            <a:endParaRPr/>
          </a:p>
        </p:txBody>
      </p:sp>
      <p:sp>
        <p:nvSpPr>
          <p:cNvPr id="155" name="Google Shape;155;p16"/>
          <p:cNvSpPr txBox="1"/>
          <p:nvPr>
            <p:ph idx="1" type="body"/>
          </p:nvPr>
        </p:nvSpPr>
        <p:spPr>
          <a:xfrm>
            <a:off x="2519850" y="1002050"/>
            <a:ext cx="4104300" cy="3905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56" name="Google Shape;156;p16"/>
          <p:cNvPicPr preferRelativeResize="0"/>
          <p:nvPr/>
        </p:nvPicPr>
        <p:blipFill rotWithShape="1">
          <a:blip r:embed="rId3">
            <a:alphaModFix/>
          </a:blip>
          <a:srcRect b="1205" l="0" r="0" t="0"/>
          <a:stretch/>
        </p:blipFill>
        <p:spPr>
          <a:xfrm>
            <a:off x="2519925" y="1001975"/>
            <a:ext cx="4104150" cy="390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398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1640">
                <a:latin typeface="Arial"/>
                <a:ea typeface="Arial"/>
                <a:cs typeface="Arial"/>
                <a:sym typeface="Arial"/>
              </a:rPr>
              <a:t>Inserting the data:</a:t>
            </a:r>
            <a:endParaRPr sz="2810"/>
          </a:p>
        </p:txBody>
      </p:sp>
      <p:sp>
        <p:nvSpPr>
          <p:cNvPr id="162" name="Google Shape;162;p17"/>
          <p:cNvSpPr txBox="1"/>
          <p:nvPr>
            <p:ph idx="1" type="body"/>
          </p:nvPr>
        </p:nvSpPr>
        <p:spPr>
          <a:xfrm>
            <a:off x="1297500" y="878225"/>
            <a:ext cx="7038900" cy="396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297500" y="878225"/>
            <a:ext cx="3446925" cy="3962400"/>
          </a:xfrm>
          <a:prstGeom prst="rect">
            <a:avLst/>
          </a:prstGeom>
          <a:noFill/>
          <a:ln>
            <a:noFill/>
          </a:ln>
        </p:spPr>
      </p:pic>
      <p:pic>
        <p:nvPicPr>
          <p:cNvPr id="164" name="Google Shape;164;p17"/>
          <p:cNvPicPr preferRelativeResize="0"/>
          <p:nvPr/>
        </p:nvPicPr>
        <p:blipFill>
          <a:blip r:embed="rId4">
            <a:alphaModFix/>
          </a:blip>
          <a:stretch>
            <a:fillRect/>
          </a:stretch>
        </p:blipFill>
        <p:spPr>
          <a:xfrm>
            <a:off x="4744425" y="1097300"/>
            <a:ext cx="3591975" cy="374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53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Creating User to School Database:</a:t>
            </a:r>
            <a:endParaRPr/>
          </a:p>
        </p:txBody>
      </p:sp>
      <p:sp>
        <p:nvSpPr>
          <p:cNvPr id="170" name="Google Shape;170;p18"/>
          <p:cNvSpPr txBox="1"/>
          <p:nvPr>
            <p:ph idx="1" type="body"/>
          </p:nvPr>
        </p:nvSpPr>
        <p:spPr>
          <a:xfrm>
            <a:off x="1297500" y="1011575"/>
            <a:ext cx="7038900" cy="31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br>
              <a:rPr lang="en"/>
            </a:br>
            <a:r>
              <a:rPr lang="en"/>
              <a:t>InInFFFBBBHBHJNNNN</a:t>
            </a:r>
            <a:endParaRPr>
              <a:latin typeface="Arial"/>
              <a:ea typeface="Arial"/>
              <a:cs typeface="Arial"/>
              <a:sym typeface="Arial"/>
            </a:endParaRPr>
          </a:p>
        </p:txBody>
      </p:sp>
      <p:pic>
        <p:nvPicPr>
          <p:cNvPr id="171" name="Google Shape;171;p18"/>
          <p:cNvPicPr preferRelativeResize="0"/>
          <p:nvPr/>
        </p:nvPicPr>
        <p:blipFill>
          <a:blip r:embed="rId3">
            <a:alphaModFix/>
          </a:blip>
          <a:stretch>
            <a:fillRect/>
          </a:stretch>
        </p:blipFill>
        <p:spPr>
          <a:xfrm>
            <a:off x="1297500" y="1011575"/>
            <a:ext cx="7038900" cy="981075"/>
          </a:xfrm>
          <a:prstGeom prst="rect">
            <a:avLst/>
          </a:prstGeom>
          <a:noFill/>
          <a:ln>
            <a:noFill/>
          </a:ln>
        </p:spPr>
      </p:pic>
      <p:pic>
        <p:nvPicPr>
          <p:cNvPr id="172" name="Google Shape;172;p18"/>
          <p:cNvPicPr preferRelativeResize="0"/>
          <p:nvPr/>
        </p:nvPicPr>
        <p:blipFill>
          <a:blip r:embed="rId4">
            <a:alphaModFix/>
          </a:blip>
          <a:stretch>
            <a:fillRect/>
          </a:stretch>
        </p:blipFill>
        <p:spPr>
          <a:xfrm>
            <a:off x="1297500" y="2287925"/>
            <a:ext cx="7038900" cy="71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56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GPG Encryption Keys:</a:t>
            </a:r>
            <a:endParaRPr/>
          </a:p>
        </p:txBody>
      </p:sp>
      <p:sp>
        <p:nvSpPr>
          <p:cNvPr id="178" name="Google Shape;178;p19"/>
          <p:cNvSpPr txBox="1"/>
          <p:nvPr>
            <p:ph idx="1" type="body"/>
          </p:nvPr>
        </p:nvSpPr>
        <p:spPr>
          <a:xfrm>
            <a:off x="1297500" y="1116350"/>
            <a:ext cx="7614000" cy="354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Securing and private digital communication starts with the creation of GPG encryption keys. A pair of keys can be created by users of GPG, or GNU Privacy Guard: a public key for encrypting communications and a private key for decrypting them. </a:t>
            </a:r>
            <a:endParaRPr/>
          </a:p>
          <a:p>
            <a:pPr indent="-311150" lvl="0" marL="457200" rtl="0" algn="l">
              <a:spcBef>
                <a:spcPts val="0"/>
              </a:spcBef>
              <a:spcAft>
                <a:spcPts val="0"/>
              </a:spcAft>
              <a:buSzPts val="1300"/>
              <a:buChar char="●"/>
            </a:pPr>
            <a:r>
              <a:rPr lang="en"/>
              <a:t>Users must choose the key type and size, enter personal data, and create a passphrase to secure their private keys in order to produce GPG keys. After it is generated, the private key should be kept private, while the public key can be shared publicly. </a:t>
            </a:r>
            <a:endParaRPr/>
          </a:p>
          <a:p>
            <a:pPr indent="-311150" lvl="0" marL="457200" rtl="0" algn="l">
              <a:spcBef>
                <a:spcPts val="0"/>
              </a:spcBef>
              <a:spcAft>
                <a:spcPts val="0"/>
              </a:spcAft>
              <a:buSzPts val="1300"/>
              <a:buChar char="●"/>
            </a:pPr>
            <a:r>
              <a:rPr lang="en"/>
              <a:t>These keys protect data in an increasingly linked and data-centric society by enabling digital signatures, encrypted email, and secure file sharing.</a:t>
            </a:r>
            <a:endParaRPr/>
          </a:p>
        </p:txBody>
      </p:sp>
      <p:pic>
        <p:nvPicPr>
          <p:cNvPr id="179" name="Google Shape;179;p19"/>
          <p:cNvPicPr preferRelativeResize="0"/>
          <p:nvPr/>
        </p:nvPicPr>
        <p:blipFill>
          <a:blip r:embed="rId3">
            <a:alphaModFix/>
          </a:blip>
          <a:stretch>
            <a:fillRect/>
          </a:stretch>
        </p:blipFill>
        <p:spPr>
          <a:xfrm>
            <a:off x="5639775" y="2819400"/>
            <a:ext cx="3271726"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052550" y="393750"/>
            <a:ext cx="7038900" cy="56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Setting up GPG</a:t>
            </a:r>
            <a:endParaRPr/>
          </a:p>
        </p:txBody>
      </p:sp>
      <p:pic>
        <p:nvPicPr>
          <p:cNvPr id="185" name="Google Shape;185;p20"/>
          <p:cNvPicPr preferRelativeResize="0"/>
          <p:nvPr/>
        </p:nvPicPr>
        <p:blipFill>
          <a:blip r:embed="rId3">
            <a:alphaModFix/>
          </a:blip>
          <a:stretch>
            <a:fillRect/>
          </a:stretch>
        </p:blipFill>
        <p:spPr>
          <a:xfrm>
            <a:off x="1543613" y="1068725"/>
            <a:ext cx="6056775" cy="34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474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latin typeface="Arial"/>
                <a:ea typeface="Arial"/>
                <a:cs typeface="Arial"/>
                <a:sym typeface="Arial"/>
              </a:rPr>
              <a:t>Exporting keys into different ASCII files.</a:t>
            </a:r>
            <a:endParaRPr sz="1800">
              <a:latin typeface="Arial"/>
              <a:ea typeface="Arial"/>
              <a:cs typeface="Arial"/>
              <a:sym typeface="Arial"/>
            </a:endParaRPr>
          </a:p>
        </p:txBody>
      </p:sp>
      <p:sp>
        <p:nvSpPr>
          <p:cNvPr id="191" name="Google Shape;191;p21"/>
          <p:cNvSpPr txBox="1"/>
          <p:nvPr>
            <p:ph idx="1" type="body"/>
          </p:nvPr>
        </p:nvSpPr>
        <p:spPr>
          <a:xfrm>
            <a:off x="1297500" y="954425"/>
            <a:ext cx="7038900" cy="357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Export </a:t>
            </a:r>
            <a:r>
              <a:rPr lang="en"/>
              <a:t>by</a:t>
            </a:r>
            <a:r>
              <a:rPr lang="en"/>
              <a:t> Using Public : Your public key is exported by this command and piped into a file called public_key.asc. By using the --armor option, you may be guaranteed that the output will be in ASCII armored format, which is a shareable plain text format.</a:t>
            </a:r>
            <a:br>
              <a:rPr lang="en"/>
            </a:br>
            <a:br>
              <a:rPr lang="en"/>
            </a:br>
            <a:r>
              <a:rPr lang="en">
                <a:solidFill>
                  <a:srgbClr val="FFFF00"/>
                </a:solidFill>
              </a:rPr>
              <a:t>Command Used for Public</a:t>
            </a:r>
            <a:r>
              <a:rPr lang="en"/>
              <a:t>: </a:t>
            </a:r>
            <a:r>
              <a:rPr lang="en">
                <a:solidFill>
                  <a:srgbClr val="00FF00"/>
                </a:solidFill>
              </a:rPr>
              <a:t>gpg --export --armor &gt; public_key.asc</a:t>
            </a:r>
            <a:br>
              <a:rPr lang="en"/>
            </a:br>
            <a:br>
              <a:rPr lang="en"/>
            </a:br>
            <a:br>
              <a:rPr lang="en"/>
            </a:br>
            <a:br>
              <a:rPr lang="en"/>
            </a:br>
            <a:br>
              <a:rPr lang="en"/>
            </a:br>
            <a:r>
              <a:rPr lang="en"/>
              <a:t>Export by Using </a:t>
            </a:r>
            <a:r>
              <a:rPr lang="en"/>
              <a:t>Secret</a:t>
            </a:r>
            <a:r>
              <a:rPr lang="en"/>
              <a:t> Key: Exporting the secret key requires additional steps for security reasons. You should export your secret key to a separate file and protect it.</a:t>
            </a:r>
            <a:br>
              <a:rPr lang="en"/>
            </a:br>
            <a:br>
              <a:rPr lang="en"/>
            </a:br>
            <a:r>
              <a:rPr lang="en">
                <a:solidFill>
                  <a:srgbClr val="FFFF00"/>
                </a:solidFill>
              </a:rPr>
              <a:t>Command Used for </a:t>
            </a:r>
            <a:r>
              <a:rPr lang="en">
                <a:solidFill>
                  <a:srgbClr val="FFFF00"/>
                </a:solidFill>
              </a:rPr>
              <a:t>Secret</a:t>
            </a:r>
            <a:r>
              <a:rPr lang="en">
                <a:solidFill>
                  <a:srgbClr val="FFFF00"/>
                </a:solidFill>
              </a:rPr>
              <a:t> Key</a:t>
            </a:r>
            <a:r>
              <a:rPr lang="en"/>
              <a:t>: </a:t>
            </a:r>
            <a:r>
              <a:rPr lang="en">
                <a:solidFill>
                  <a:srgbClr val="00FF00"/>
                </a:solidFill>
              </a:rPr>
              <a:t>gpg --list-secret-keys</a:t>
            </a:r>
            <a:endParaRPr>
              <a:solidFill>
                <a:srgbClr val="00FF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2" name="Google Shape;192;p21"/>
          <p:cNvPicPr preferRelativeResize="0"/>
          <p:nvPr/>
        </p:nvPicPr>
        <p:blipFill>
          <a:blip r:embed="rId3">
            <a:alphaModFix/>
          </a:blip>
          <a:stretch>
            <a:fillRect/>
          </a:stretch>
        </p:blipFill>
        <p:spPr>
          <a:xfrm>
            <a:off x="1409700" y="2133675"/>
            <a:ext cx="6582750" cy="52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