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8" autoAdjust="0"/>
    <p:restoredTop sz="94660"/>
  </p:normalViewPr>
  <p:slideViewPr>
    <p:cSldViewPr>
      <p:cViewPr varScale="1">
        <p:scale>
          <a:sx n="86" d="100"/>
          <a:sy n="86" d="100"/>
        </p:scale>
        <p:origin x="-28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609600"/>
            <a:ext cx="10591799" cy="1066958"/>
          </a:xfrm>
          <a:prstGeom prst="rect">
            <a:avLst/>
          </a:prstGeom>
        </p:spPr>
        <p:txBody>
          <a:bodyPr vert="horz" wrap="square" lIns="0" tIns="568959" rIns="0" bIns="0" rtlCol="0">
            <a:spAutoFit/>
          </a:bodyPr>
          <a:lstStyle/>
          <a:p>
            <a:pPr marL="3264535">
              <a:lnSpc>
                <a:spcPct val="100000"/>
              </a:lnSpc>
              <a:spcBef>
                <a:spcPts val="130"/>
              </a:spcBef>
            </a:pPr>
            <a:r>
              <a:rPr sz="3200" smtClean="0">
                <a:solidFill>
                  <a:srgbClr val="1382AC"/>
                </a:solidFill>
              </a:rPr>
              <a:t>CAPSTONE</a:t>
            </a:r>
            <a:r>
              <a:rPr lang="en-US" sz="3200" dirty="0" smtClean="0">
                <a:solidFill>
                  <a:srgbClr val="1382AC"/>
                </a:solidFill>
              </a:rPr>
              <a:t> </a:t>
            </a:r>
            <a:r>
              <a:rPr sz="3200" spc="-204" smtClean="0">
                <a:solidFill>
                  <a:srgbClr val="1382AC"/>
                </a:solidFill>
              </a:rPr>
              <a:t> </a:t>
            </a:r>
            <a:r>
              <a:rPr sz="3200" spc="-10" dirty="0">
                <a:solidFill>
                  <a:srgbClr val="1382AC"/>
                </a:solidFill>
              </a:rPr>
              <a:t>PROJECT</a:t>
            </a:r>
            <a:endParaRPr sz="3200"/>
          </a:p>
        </p:txBody>
      </p:sp>
      <p:sp>
        <p:nvSpPr>
          <p:cNvPr id="4" name="object 4"/>
          <p:cNvSpPr txBox="1"/>
          <p:nvPr/>
        </p:nvSpPr>
        <p:spPr>
          <a:xfrm>
            <a:off x="457200" y="3429000"/>
            <a:ext cx="11296650" cy="3167534"/>
          </a:xfrm>
          <a:prstGeom prst="rect">
            <a:avLst/>
          </a:prstGeom>
          <a:solidFill>
            <a:srgbClr val="465258"/>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675"/>
              </a:spcBef>
            </a:pPr>
            <a:endParaRPr sz="2000">
              <a:latin typeface="Times New Roman"/>
              <a:cs typeface="Times New Roman"/>
            </a:endParaRPr>
          </a:p>
          <a:p>
            <a:pPr marL="2763520">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dirty="0">
                <a:solidFill>
                  <a:srgbClr val="1382AC"/>
                </a:solidFill>
                <a:latin typeface="Arial"/>
                <a:cs typeface="Arial"/>
              </a:rPr>
              <a:t>By:</a:t>
            </a:r>
            <a:endParaRPr sz="2000">
              <a:latin typeface="Arial"/>
              <a:cs typeface="Arial"/>
            </a:endParaRPr>
          </a:p>
          <a:p>
            <a:pPr marL="2763520">
              <a:lnSpc>
                <a:spcPct val="100000"/>
              </a:lnSpc>
              <a:spcBef>
                <a:spcPts val="5"/>
              </a:spcBef>
            </a:pPr>
            <a:r>
              <a:rPr lang="en-US" sz="2000" b="1" spc="140" dirty="0" smtClean="0">
                <a:solidFill>
                  <a:srgbClr val="1382AC"/>
                </a:solidFill>
                <a:latin typeface="Arial"/>
                <a:cs typeface="Arial"/>
              </a:rPr>
              <a:t>Rajabunisha M</a:t>
            </a:r>
          </a:p>
          <a:p>
            <a:pPr marL="2763520">
              <a:lnSpc>
                <a:spcPct val="100000"/>
              </a:lnSpc>
              <a:spcBef>
                <a:spcPts val="5"/>
              </a:spcBef>
            </a:pPr>
            <a:r>
              <a:rPr lang="en-US" sz="2000" b="1" spc="140" dirty="0" smtClean="0">
                <a:solidFill>
                  <a:srgbClr val="1382AC"/>
                </a:solidFill>
                <a:latin typeface="Arial"/>
                <a:cs typeface="Arial"/>
              </a:rPr>
              <a:t>B.Tech Agricultural Engineering</a:t>
            </a:r>
          </a:p>
          <a:p>
            <a:pPr marL="2763520">
              <a:lnSpc>
                <a:spcPct val="100000"/>
              </a:lnSpc>
              <a:spcBef>
                <a:spcPts val="5"/>
              </a:spcBef>
            </a:pPr>
            <a:r>
              <a:rPr lang="en-US" sz="2000" b="1" spc="140" dirty="0" smtClean="0">
                <a:solidFill>
                  <a:srgbClr val="1382AC"/>
                </a:solidFill>
                <a:latin typeface="Arial"/>
                <a:cs typeface="Arial"/>
              </a:rPr>
              <a:t>Indra Ganesan College Of Engineering</a:t>
            </a:r>
          </a:p>
          <a:p>
            <a:pPr marL="2763520">
              <a:lnSpc>
                <a:spcPct val="100000"/>
              </a:lnSpc>
              <a:spcBef>
                <a:spcPts val="5"/>
              </a:spcBef>
            </a:pPr>
            <a:endParaRPr sz="2000">
              <a:latin typeface="Arial"/>
              <a:cs typeface="Arial"/>
            </a:endParaRPr>
          </a:p>
        </p:txBody>
      </p:sp>
      <p:sp>
        <p:nvSpPr>
          <p:cNvPr id="7" name="TextBox 6"/>
          <p:cNvSpPr txBox="1"/>
          <p:nvPr/>
        </p:nvSpPr>
        <p:spPr>
          <a:xfrm>
            <a:off x="3962400" y="1828800"/>
            <a:ext cx="7239000" cy="646331"/>
          </a:xfrm>
          <a:prstGeom prst="rect">
            <a:avLst/>
          </a:prstGeom>
          <a:solidFill>
            <a:schemeClr val="bg1"/>
          </a:solidFill>
        </p:spPr>
        <p:txBody>
          <a:bodyPr wrap="square" rtlCol="0">
            <a:spAutoFit/>
          </a:bodyPr>
          <a:lstStyle/>
          <a:p>
            <a:r>
              <a:rPr lang="en-US" sz="3600" b="1" dirty="0" smtClean="0"/>
              <a:t>DATA  ANALYSIS</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Rectangle 2"/>
          <p:cNvSpPr/>
          <p:nvPr/>
        </p:nvSpPr>
        <p:spPr>
          <a:xfrm>
            <a:off x="950913" y="2161828"/>
            <a:ext cx="10707688" cy="1477328"/>
          </a:xfrm>
          <a:prstGeom prst="rect">
            <a:avLst/>
          </a:prstGeom>
        </p:spPr>
        <p:txBody>
          <a:bodyPr wrap="square">
            <a:spAutoFit/>
          </a:bodyPr>
          <a:lstStyle/>
          <a:p>
            <a:pPr algn="l">
              <a:buFont typeface="+mj-lt"/>
              <a:buAutoNum type="arabicPeriod"/>
            </a:pPr>
            <a:r>
              <a:rPr lang="en-US" b="1" i="0" dirty="0" smtClean="0">
                <a:solidFill>
                  <a:srgbClr val="0D0D0D"/>
                </a:solidFill>
                <a:latin typeface="Söhne"/>
              </a:rPr>
              <a:t>"Credit Risk Analytics: Measurement Techniques, Applications, and Examples in SAS" by Bart Baesens, Daniel Roesch, and Harald Scheule</a:t>
            </a:r>
            <a:r>
              <a:rPr lang="en-US" b="0" i="0" dirty="0" smtClean="0">
                <a:solidFill>
                  <a:srgbClr val="0D0D0D"/>
                </a:solidFill>
                <a:latin typeface="Söhne"/>
              </a:rPr>
              <a:t>: This book provides a comprehensive overview of credit risk analytics, including statistical techniques, machine learning algorithms, and practical applications using SAS software.</a:t>
            </a:r>
          </a:p>
          <a:p>
            <a:pPr algn="l"/>
            <a:endParaRPr lang="en-US" b="0" i="0" dirty="0">
              <a:solidFill>
                <a:srgbClr val="0D0D0D"/>
              </a:solidFill>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Cambria"/>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Rectangle 2"/>
          <p:cNvSpPr/>
          <p:nvPr/>
        </p:nvSpPr>
        <p:spPr>
          <a:xfrm>
            <a:off x="1219200" y="2514600"/>
            <a:ext cx="9677400" cy="1384995"/>
          </a:xfrm>
          <a:prstGeom prst="rect">
            <a:avLst/>
          </a:prstGeom>
        </p:spPr>
        <p:txBody>
          <a:bodyPr wrap="square">
            <a:spAutoFit/>
          </a:bodyPr>
          <a:lstStyle/>
          <a:p>
            <a:r>
              <a:rPr lang="en-US" sz="2800" dirty="0" smtClean="0"/>
              <a:t>Analyzing Bank Loan Payments:A Comprehensive EvaluationAnalyzing Bank Loan Payments:A Comprehensive Evaluation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Rectangle 2"/>
          <p:cNvSpPr/>
          <p:nvPr/>
        </p:nvSpPr>
        <p:spPr>
          <a:xfrm>
            <a:off x="457200" y="1905000"/>
            <a:ext cx="11506200" cy="1384995"/>
          </a:xfrm>
          <a:prstGeom prst="rect">
            <a:avLst/>
          </a:prstGeom>
        </p:spPr>
        <p:txBody>
          <a:bodyPr wrap="square">
            <a:spAutoFit/>
          </a:bodyPr>
          <a:lstStyle/>
          <a:p>
            <a:r>
              <a:rPr lang="en-US" sz="2800" dirty="0" smtClean="0"/>
              <a:t>This presentation provides a comprehensive evaluation of bank loan payments,analyzing key factors inﬂuencing repayment. We will delve into the ﬁnancialimplications and strategies for effective management.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5" name="Rectangle 4"/>
          <p:cNvSpPr/>
          <p:nvPr/>
        </p:nvSpPr>
        <p:spPr>
          <a:xfrm>
            <a:off x="381000" y="1447800"/>
            <a:ext cx="8610600" cy="461665"/>
          </a:xfrm>
          <a:prstGeom prst="rect">
            <a:avLst/>
          </a:prstGeom>
        </p:spPr>
        <p:txBody>
          <a:bodyPr wrap="square">
            <a:spAutoFit/>
          </a:bodyPr>
          <a:lstStyle/>
          <a:p>
            <a:r>
              <a:rPr lang="en-US" sz="2400" b="1" dirty="0" smtClean="0"/>
              <a:t>Understanding Loan Structures</a:t>
            </a:r>
            <a:endParaRPr lang="en-US" sz="2400" b="1" dirty="0"/>
          </a:p>
        </p:txBody>
      </p:sp>
      <p:sp>
        <p:nvSpPr>
          <p:cNvPr id="7" name="Rectangle 6"/>
          <p:cNvSpPr/>
          <p:nvPr/>
        </p:nvSpPr>
        <p:spPr>
          <a:xfrm>
            <a:off x="457200" y="2667000"/>
            <a:ext cx="11353800" cy="830997"/>
          </a:xfrm>
          <a:prstGeom prst="rect">
            <a:avLst/>
          </a:prstGeom>
        </p:spPr>
        <p:txBody>
          <a:bodyPr wrap="square">
            <a:spAutoFit/>
          </a:bodyPr>
          <a:lstStyle/>
          <a:p>
            <a:r>
              <a:rPr lang="en-US" sz="2400" dirty="0" smtClean="0"/>
              <a:t>Loan structures vary widely, impacting interest rates and repayment schedules.We will examine the inﬂuence ofamortization and the implications forborrowers.</a:t>
            </a:r>
            <a:endParaRPr lang="en-US" sz="2400" dirty="0"/>
          </a:p>
        </p:txBody>
      </p:sp>
      <p:sp>
        <p:nvSpPr>
          <p:cNvPr id="8" name="Rectangle 7"/>
          <p:cNvSpPr/>
          <p:nvPr/>
        </p:nvSpPr>
        <p:spPr>
          <a:xfrm>
            <a:off x="304800" y="3733800"/>
            <a:ext cx="11887200" cy="369332"/>
          </a:xfrm>
          <a:prstGeom prst="rect">
            <a:avLst/>
          </a:prstGeom>
        </p:spPr>
        <p:txBody>
          <a:bodyPr wrap="square">
            <a:spAutoFit/>
          </a:bodyPr>
          <a:lstStyle/>
          <a:p>
            <a:r>
              <a:rPr lang="en-US" dirty="0" smtClean="0"/>
              <a:t>.</a:t>
            </a:r>
            <a:endParaRPr lang="en-US" dirty="0"/>
          </a:p>
        </p:txBody>
      </p:sp>
      <p:sp>
        <p:nvSpPr>
          <p:cNvPr id="9" name="Rectangle 8"/>
          <p:cNvSpPr/>
          <p:nvPr/>
        </p:nvSpPr>
        <p:spPr>
          <a:xfrm>
            <a:off x="457200" y="3733800"/>
            <a:ext cx="11353800" cy="830997"/>
          </a:xfrm>
          <a:prstGeom prst="rect">
            <a:avLst/>
          </a:prstGeom>
        </p:spPr>
        <p:txBody>
          <a:bodyPr wrap="square">
            <a:spAutoFit/>
          </a:bodyPr>
          <a:lstStyle/>
          <a:p>
            <a:r>
              <a:rPr lang="en-US" sz="2400" dirty="0" smtClean="0"/>
              <a:t>Multiple factors, including interest rates,loan duration, and credit scores, inﬂuenceloan payments. We will analyze the impact of these factors on repayment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Rectangle 2"/>
          <p:cNvSpPr/>
          <p:nvPr/>
        </p:nvSpPr>
        <p:spPr>
          <a:xfrm>
            <a:off x="620712" y="1945839"/>
            <a:ext cx="10961687" cy="1015663"/>
          </a:xfrm>
          <a:prstGeom prst="rect">
            <a:avLst/>
          </a:prstGeom>
        </p:spPr>
        <p:txBody>
          <a:bodyPr wrap="square">
            <a:spAutoFit/>
          </a:bodyPr>
          <a:lstStyle/>
          <a:p>
            <a:r>
              <a:rPr lang="en-US" sz="2000" b="1" i="0" dirty="0" smtClean="0">
                <a:solidFill>
                  <a:srgbClr val="0D0D0D"/>
                </a:solidFill>
                <a:latin typeface="Söhne"/>
              </a:rPr>
              <a:t>Data Collection</a:t>
            </a:r>
            <a:r>
              <a:rPr lang="en-US" sz="2000" b="0" i="0" dirty="0" smtClean="0">
                <a:solidFill>
                  <a:srgbClr val="0D0D0D"/>
                </a:solidFill>
                <a:latin typeface="Söhne"/>
              </a:rPr>
              <a:t>: Gather relevant data sources including historical loan performance data, borrower information, financial statements, credit scores, economic indicators, and any other relevant variables</a:t>
            </a:r>
            <a:r>
              <a:rPr lang="en-US" b="0" i="0" dirty="0" smtClean="0">
                <a:solidFill>
                  <a:srgbClr val="0D0D0D"/>
                </a:solidFill>
                <a:latin typeface="Söhne"/>
              </a:rPr>
              <a:t>.</a:t>
            </a:r>
            <a:endParaRPr lang="en-US" dirty="0"/>
          </a:p>
        </p:txBody>
      </p:sp>
      <p:sp>
        <p:nvSpPr>
          <p:cNvPr id="5" name="Rectangle 4"/>
          <p:cNvSpPr/>
          <p:nvPr/>
        </p:nvSpPr>
        <p:spPr>
          <a:xfrm>
            <a:off x="609600" y="3200400"/>
            <a:ext cx="11303000" cy="1323439"/>
          </a:xfrm>
          <a:prstGeom prst="rect">
            <a:avLst/>
          </a:prstGeom>
        </p:spPr>
        <p:txBody>
          <a:bodyPr wrap="square">
            <a:spAutoFit/>
          </a:bodyPr>
          <a:lstStyle/>
          <a:p>
            <a:r>
              <a:rPr lang="en-US" sz="2000" b="1" i="0" dirty="0" smtClean="0">
                <a:solidFill>
                  <a:srgbClr val="0D0D0D"/>
                </a:solidFill>
                <a:latin typeface="Söhne"/>
              </a:rPr>
              <a:t>Model Selection</a:t>
            </a:r>
            <a:r>
              <a:rPr lang="en-US" sz="2000" b="0" i="0" dirty="0" smtClean="0">
                <a:solidFill>
                  <a:srgbClr val="0D0D0D"/>
                </a:solidFill>
                <a:latin typeface="Söhne"/>
              </a:rPr>
              <a:t>: Choose appropriate machine learning algorithms for loan analysis. Commonly used models include logistic regression, decision trees, random forests, gradient boosting machines, and neural networks. Consider the interpretability, scalability, and performance of each model</a:t>
            </a:r>
            <a:r>
              <a:rPr lang="en-US" b="0" i="0" dirty="0" smtClean="0">
                <a:solidFill>
                  <a:srgbClr val="0D0D0D"/>
                </a:solidFill>
                <a:latin typeface="Söhne"/>
              </a:rPr>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4" name="Rectangle 3"/>
          <p:cNvSpPr/>
          <p:nvPr/>
        </p:nvSpPr>
        <p:spPr>
          <a:xfrm>
            <a:off x="533400" y="1828800"/>
            <a:ext cx="11430000" cy="1200329"/>
          </a:xfrm>
          <a:prstGeom prst="rect">
            <a:avLst/>
          </a:prstGeom>
        </p:spPr>
        <p:txBody>
          <a:bodyPr wrap="square">
            <a:spAutoFit/>
          </a:bodyPr>
          <a:lstStyle/>
          <a:p>
            <a:r>
              <a:rPr lang="en-US" sz="2400" dirty="0" smtClean="0"/>
              <a:t>We will explore emerging trends in the banking industry that may impact loan payments, such as digital lending and alternative credit scoring. Understanding these trends is crucial for borrowers and lenders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Rectangle 2"/>
          <p:cNvSpPr/>
          <p:nvPr/>
        </p:nvSpPr>
        <p:spPr>
          <a:xfrm>
            <a:off x="609600" y="2274838"/>
            <a:ext cx="11277600" cy="1200329"/>
          </a:xfrm>
          <a:prstGeom prst="rect">
            <a:avLst/>
          </a:prstGeom>
        </p:spPr>
        <p:txBody>
          <a:bodyPr wrap="square">
            <a:spAutoFit/>
          </a:bodyPr>
          <a:lstStyle/>
          <a:p>
            <a:r>
              <a:rPr lang="en-US" sz="2400" dirty="0" smtClean="0"/>
              <a:t>This comprehensive evaluation has shed light on the complexities of bank loan payments. Understanding the factors inﬂuencing repayment and implementing effective strategies is essential forborrowers and lenders alike.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Rectangle 2"/>
          <p:cNvSpPr/>
          <p:nvPr/>
        </p:nvSpPr>
        <p:spPr>
          <a:xfrm>
            <a:off x="685800" y="1582341"/>
            <a:ext cx="11125200" cy="3785652"/>
          </a:xfrm>
          <a:prstGeom prst="rect">
            <a:avLst/>
          </a:prstGeom>
        </p:spPr>
        <p:txBody>
          <a:bodyPr wrap="square">
            <a:spAutoFit/>
          </a:bodyPr>
          <a:lstStyle/>
          <a:p>
            <a:r>
              <a:rPr lang="en-US" sz="2400" b="1" dirty="0"/>
              <a:t>Credit Risk Management</a:t>
            </a:r>
            <a:r>
              <a:rPr lang="en-US" sz="2400" dirty="0"/>
              <a:t>: As economic conditions evolve, credit risk assessment becomes paramount. Banks must leverage data analytics, machine learning, and alternative data sources for robust credit risk modeling. Proactive risk management practices will be essential for maintaining loan quality and profitability.</a:t>
            </a:r>
          </a:p>
          <a:p>
            <a:r>
              <a:rPr lang="en-US" sz="2400" b="1" dirty="0"/>
              <a:t>Customer Experience Enhancement</a:t>
            </a:r>
            <a:r>
              <a:rPr lang="en-US" sz="2400" dirty="0"/>
              <a:t>: Enhancing the customer experience is critical for retaining clients and attracting new borrowers. Personalized digital experiences, seamless application processes, and quick loan approvals are becoming standard expectations. Banks should invest in digital transformation initiatives to meet customer demands.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423</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EEE</dc:creator>
  <cp:lastModifiedBy>EEE</cp:lastModifiedBy>
  <cp:revision>6</cp:revision>
  <dcterms:created xsi:type="dcterms:W3CDTF">2024-04-05T09:14:35Z</dcterms:created>
  <dcterms:modified xsi:type="dcterms:W3CDTF">2024-04-05T10:11:48Z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