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p:cViewPr varScale="1">
        <p:scale>
          <a:sx n="67" d="100"/>
          <a:sy n="67" d="100"/>
        </p:scale>
        <p:origin x="85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2Colzvtzv-I"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80993" y="1700212"/>
            <a:ext cx="7972425" cy="1493999"/>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anose="02020603050405020304" pitchFamily="18" charset="0"/>
                <a:cs typeface="Times New Roman" panose="02020603050405020304" pitchFamily="18" charset="0"/>
              </a:rPr>
              <a:t> Rajadurai M</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715521104307</a:t>
            </a:r>
            <a:br>
              <a:rPr lang="en-US" spc="15" dirty="0">
                <a:latin typeface="Times New Roman" panose="02020603050405020304" pitchFamily="18" charset="0"/>
                <a:cs typeface="Times New Roman" panose="02020603050405020304" pitchFamily="18" charset="0"/>
              </a:rPr>
            </a:br>
            <a:r>
              <a:rPr lang="en-US" spc="15" dirty="0">
                <a:latin typeface="Times New Roman" panose="02020603050405020304" pitchFamily="18" charset="0"/>
                <a:cs typeface="Times New Roman" panose="02020603050405020304" pitchFamily="18" charset="0"/>
              </a:rPr>
              <a:t>PSG I Tech</a:t>
            </a:r>
            <a:endParaRPr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a:extLst>
              <a:ext uri="{FF2B5EF4-FFF2-40B4-BE49-F238E27FC236}">
                <a16:creationId xmlns:a16="http://schemas.microsoft.com/office/drawing/2014/main" id="{3CADC931-2EE8-9557-28B8-B7DEDB45C4F6}"/>
              </a:ext>
            </a:extLst>
          </p:cNvPr>
          <p:cNvSpPr txBox="1"/>
          <p:nvPr/>
        </p:nvSpPr>
        <p:spPr>
          <a:xfrm>
            <a:off x="6705600" y="3320101"/>
            <a:ext cx="1859280" cy="391795"/>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5" dirty="0">
                <a:solidFill>
                  <a:srgbClr val="006FC0"/>
                </a:solidFill>
                <a:uFill>
                  <a:solidFill>
                    <a:srgbClr val="006FC0"/>
                  </a:solidFill>
                </a:uFill>
                <a:latin typeface="Trebuchet MS"/>
                <a:cs typeface="Trebuchet MS"/>
                <a:hlinkClick r:id="rId3"/>
              </a:rPr>
              <a:t>Demo Link</a:t>
            </a:r>
            <a:endParaRPr sz="2000" dirty="0">
              <a:latin typeface="Trebuchet MS"/>
              <a:cs typeface="Trebuchet MS"/>
            </a:endParaRPr>
          </a:p>
        </p:txBody>
      </p:sp>
      <p:pic>
        <p:nvPicPr>
          <p:cNvPr id="10" name="Picture 9">
            <a:extLst>
              <a:ext uri="{FF2B5EF4-FFF2-40B4-BE49-F238E27FC236}">
                <a16:creationId xmlns:a16="http://schemas.microsoft.com/office/drawing/2014/main" id="{04E5E2C2-8AD6-C2FB-5827-D78DF3EFCA1A}"/>
              </a:ext>
            </a:extLst>
          </p:cNvPr>
          <p:cNvPicPr>
            <a:picLocks noChangeAspect="1"/>
          </p:cNvPicPr>
          <p:nvPr/>
        </p:nvPicPr>
        <p:blipFill>
          <a:blip r:embed="rId4"/>
          <a:stretch>
            <a:fillRect/>
          </a:stretch>
        </p:blipFill>
        <p:spPr>
          <a:xfrm>
            <a:off x="1298574" y="1257519"/>
            <a:ext cx="4702749" cy="45300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441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5A90935-7F1A-3D54-CB12-03256735C690}"/>
              </a:ext>
            </a:extLst>
          </p:cNvPr>
          <p:cNvSpPr txBox="1"/>
          <p:nvPr/>
        </p:nvSpPr>
        <p:spPr>
          <a:xfrm>
            <a:off x="647874" y="2009775"/>
            <a:ext cx="969610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Number Classification using CNN over the MNIST dataset</a:t>
            </a:r>
            <a:endParaRPr lang="en-IN" sz="2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801BFD8-E210-4563-C32C-EBEA61BE48B3}"/>
              </a:ext>
            </a:extLst>
          </p:cNvPr>
          <p:cNvSpPr txBox="1"/>
          <p:nvPr/>
        </p:nvSpPr>
        <p:spPr>
          <a:xfrm>
            <a:off x="647874" y="2759219"/>
            <a:ext cx="78390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Creating a Deep Learning Model and Training it such that it is able to identify the numbers using pixel values of the Image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051B2CE-4F7C-5056-989A-B39FF53DF46B}"/>
              </a:ext>
            </a:extLst>
          </p:cNvPr>
          <p:cNvSpPr txBox="1"/>
          <p:nvPr/>
        </p:nvSpPr>
        <p:spPr>
          <a:xfrm>
            <a:off x="1852246" y="1477997"/>
            <a:ext cx="4995353" cy="369331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Project Overview</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End Users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Solution and Value Proposition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Unique Aspects of the Solution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Modelling</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EF6D169-206C-8432-EE5E-3A72E402B52C}"/>
              </a:ext>
            </a:extLst>
          </p:cNvPr>
          <p:cNvSpPr txBox="1"/>
          <p:nvPr/>
        </p:nvSpPr>
        <p:spPr>
          <a:xfrm>
            <a:off x="834072" y="1695450"/>
            <a:ext cx="5862003"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task involves developing an efficient convolutional neural network (CNN) model to accurately classify handwritten digits from the MNIST dataset. With a training set of 60,000 images and a test set of 10,000 images, the model will be trained using CNN architecture, comprising convolutional and pooling layers followed by fully connected layers. Preprocessing steps include resizing, normalization, and possibly data augmentation. Training involves optimizing parameters using stochastic gradient descent and minimizing categorical cross-entropy loss. Evaluation metrics such as accuracy, precision, recall, and F1-score will assess the model's performance, with hyperparameter tuning, regularization, and cross-validation ensuring robustness. Ultimately, the goal is to deploy a reliable model for digit recognition tasks, including optical character recognition systems and automated form processing.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7CE446F-037C-F909-FD9B-4251F19679A4}"/>
              </a:ext>
            </a:extLst>
          </p:cNvPr>
          <p:cNvSpPr txBox="1"/>
          <p:nvPr/>
        </p:nvSpPr>
        <p:spPr>
          <a:xfrm>
            <a:off x="838200" y="1905000"/>
            <a:ext cx="516255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objective of this project is to design and train a CNN architecture capable of accurately recognizing handwritten digits. Specifically, the model should be able to:</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Successfully classify each digit image into one of the ten categories (0-9).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Achieve high accuracy on both training and testing datasets.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Generalize well to new, unseen digit images.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F28551D-37AE-BA8A-CDCB-1FECAB44587A}"/>
              </a:ext>
            </a:extLst>
          </p:cNvPr>
          <p:cNvSpPr txBox="1"/>
          <p:nvPr/>
        </p:nvSpPr>
        <p:spPr>
          <a:xfrm>
            <a:off x="1600200" y="1859339"/>
            <a:ext cx="49149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kind of system is majorly used in the identification of data (classification) into various categories such that the image/element can be matched.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Places and Situations such as: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Paper Form Scanning</a:t>
            </a:r>
          </a:p>
          <a:p>
            <a:r>
              <a:rPr lang="en-IN" dirty="0">
                <a:latin typeface="Times New Roman" panose="02020603050405020304" pitchFamily="18" charset="0"/>
                <a:cs typeface="Times New Roman" panose="02020603050405020304" pitchFamily="18" charset="0"/>
              </a:rPr>
              <a:t>License Plate Detection</a:t>
            </a:r>
          </a:p>
          <a:p>
            <a:r>
              <a:rPr lang="en-US" dirty="0">
                <a:latin typeface="Times New Roman" panose="02020603050405020304" pitchFamily="18" charset="0"/>
                <a:cs typeface="Times New Roman" panose="02020603050405020304" pitchFamily="18" charset="0"/>
              </a:rPr>
              <a:t>ID Card Scanning</a:t>
            </a:r>
          </a:p>
          <a:p>
            <a:r>
              <a:rPr lang="en-US" dirty="0">
                <a:latin typeface="Times New Roman" panose="02020603050405020304" pitchFamily="18" charset="0"/>
                <a:cs typeface="Times New Roman" panose="02020603050405020304" pitchFamily="18" charset="0"/>
              </a:rPr>
              <a:t>Notebook to E-Book Conversion and so 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580310"/>
            <a:ext cx="10820018" cy="567463"/>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B648BF4E-2D22-2580-F318-8CA07E40DF44}"/>
              </a:ext>
            </a:extLst>
          </p:cNvPr>
          <p:cNvSpPr txBox="1"/>
          <p:nvPr/>
        </p:nvSpPr>
        <p:spPr>
          <a:xfrm>
            <a:off x="2828925" y="1476376"/>
            <a:ext cx="719709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image classification solution harnesses cutting-edge machine learning and deep learning techniques to accurately identify handwritten numerical data. With a focus on precision and efficiency, our system automates data extraction and processing, reducing manual effort and minimizing errors. Its versatility enables adaptation to various applications and industries, while seamless integration ensures easy deployment into existing workflows. Scalability allows our solution to handle large volumes of data, catering to growing organizational needs. Prioritizing data privacy and compliance, we ensure robust security measures and adherence to relevant regulations. Ultimately, our solution delivers enhanced accuracy, efficiency, versatility, integration, scalability, and compliance, empowering organizations to optimize data identification and categorization processes with confidence.</a:t>
            </a:r>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3280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E5AAB3-5861-007C-1937-9F434AE5FFEB}"/>
              </a:ext>
            </a:extLst>
          </p:cNvPr>
          <p:cNvSpPr txBox="1"/>
          <p:nvPr/>
        </p:nvSpPr>
        <p:spPr>
          <a:xfrm>
            <a:off x="2971800" y="1981200"/>
            <a:ext cx="637413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dataset comprises grayscale pixel values representing handwritten numbers, fed into a CNN model for classification. By analyzing these pixel values, the model accurately identifies the corresponding numbers. Additionally, the pixel values enable recreation of the original handwritten images, providing visual representation of the classified numbers. This capability allows users to visually inspect the handwritten numbers that the model recognizes, enhancing interpretability and understanding of the classification process. Overall, the combination of pixel analysis and image recreation empowers comprehensive exploration and validation of the model's classification outcomes.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049337"/>
            <a:ext cx="8404225" cy="5552802"/>
          </a:xfrm>
          <a:prstGeom prst="rect">
            <a:avLst/>
          </a:prstGeom>
        </p:spPr>
        <p:txBody>
          <a:bodyPr vert="horz" wrap="square" lIns="0" tIns="12700" rIns="0" bIns="0" rtlCol="0">
            <a:spAutoFit/>
          </a:bodyPr>
          <a:lstStyle/>
          <a:p>
            <a:pPr algn="l"/>
            <a:r>
              <a:rPr lang="en-US" b="0" i="0" dirty="0">
                <a:effectLst/>
                <a:latin typeface="Times New Roman" panose="02020603050405020304" pitchFamily="18" charset="0"/>
                <a:cs typeface="Times New Roman" panose="02020603050405020304" pitchFamily="18" charset="0"/>
              </a:rPr>
              <a:t>This model is a Convolutional Neural Network (CNN) designed for handwritten digit classification using the MNIST dataset. Here's a breakdown of its architecture: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Input Layer (Conv2D):</a:t>
            </a:r>
            <a:r>
              <a:rPr lang="en-US" b="0" i="0" dirty="0">
                <a:effectLst/>
                <a:latin typeface="Times New Roman" panose="02020603050405020304" pitchFamily="18" charset="0"/>
                <a:cs typeface="Times New Roman" panose="02020603050405020304" pitchFamily="18" charset="0"/>
              </a:rPr>
              <a:t> The input layer consists of a 2D convolutional operation with 8 filters, each with a kernel size of 5x5. This layer processes the input images, which are grayscale and of size 28x28 pixels.</a:t>
            </a:r>
          </a:p>
          <a:p>
            <a:pPr algn="l">
              <a:buFont typeface="+mj-lt"/>
              <a:buAutoNum type="arabicPeriod"/>
            </a:pPr>
            <a:r>
              <a:rPr lang="en-US" b="1" i="0" dirty="0" err="1">
                <a:effectLst/>
                <a:latin typeface="Times New Roman" panose="02020603050405020304" pitchFamily="18" charset="0"/>
                <a:cs typeface="Times New Roman" panose="02020603050405020304" pitchFamily="18" charset="0"/>
              </a:rPr>
              <a:t>MaxPooling</a:t>
            </a:r>
            <a:r>
              <a:rPr lang="en-US" b="1" i="0" dirty="0">
                <a:effectLst/>
                <a:latin typeface="Times New Roman" panose="02020603050405020304" pitchFamily="18" charset="0"/>
                <a:cs typeface="Times New Roman" panose="02020603050405020304" pitchFamily="18" charset="0"/>
              </a:rPr>
              <a:t> Layer:</a:t>
            </a:r>
            <a:r>
              <a:rPr lang="en-US" b="0" i="0" dirty="0">
                <a:effectLst/>
                <a:latin typeface="Times New Roman" panose="02020603050405020304" pitchFamily="18" charset="0"/>
                <a:cs typeface="Times New Roman" panose="02020603050405020304" pitchFamily="18" charset="0"/>
              </a:rPr>
              <a:t> After each convolutional layer, a max-pooling operation is applied with a pool size of 2x2. This helps reduce the spatial dimensions of the feature maps while retaining the most important information.</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Dropout:</a:t>
            </a:r>
            <a:r>
              <a:rPr lang="en-US" b="0" i="0" dirty="0">
                <a:effectLst/>
                <a:latin typeface="Times New Roman" panose="02020603050405020304" pitchFamily="18" charset="0"/>
                <a:cs typeface="Times New Roman" panose="02020603050405020304" pitchFamily="18" charset="0"/>
              </a:rPr>
              <a:t> Dropout layers with a dropout rate of 0.25 are added after each max-pooling layer to prevent overfitting by randomly dropping a fraction of the neurons during training.</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Convolutional Layer:</a:t>
            </a:r>
            <a:r>
              <a:rPr lang="en-US" b="0" i="0" dirty="0">
                <a:effectLst/>
                <a:latin typeface="Times New Roman" panose="02020603050405020304" pitchFamily="18" charset="0"/>
                <a:cs typeface="Times New Roman" panose="02020603050405020304" pitchFamily="18" charset="0"/>
              </a:rPr>
              <a:t> Another convolutional layer is added with 16 filters and a kernel size of 3x3, followed by max-pooling and dropout layers similar to the previous layers.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Flatten Layer:</a:t>
            </a:r>
            <a:r>
              <a:rPr lang="en-US" b="0" i="0" dirty="0">
                <a:effectLst/>
                <a:latin typeface="Times New Roman" panose="02020603050405020304" pitchFamily="18" charset="0"/>
                <a:cs typeface="Times New Roman" panose="02020603050405020304" pitchFamily="18" charset="0"/>
              </a:rPr>
              <a:t> After the final convolutional layer, the feature maps are flattened into a one-dimensional vector to be fed into the fully connected layers.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Fully Connected Layers:</a:t>
            </a:r>
            <a:r>
              <a:rPr lang="en-US" b="0" i="0" dirty="0">
                <a:effectLst/>
                <a:latin typeface="Times New Roman" panose="02020603050405020304" pitchFamily="18" charset="0"/>
                <a:cs typeface="Times New Roman" panose="02020603050405020304" pitchFamily="18" charset="0"/>
              </a:rPr>
              <a:t> Two fully connected (dense) layers are added with 256 and 10 neurons, respectively. The first dense layer uses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 (Rectified Linear Unit) activation function to introduce non-linearity, while the second layer uses </a:t>
            </a:r>
            <a:r>
              <a:rPr lang="en-US" b="0" i="0" dirty="0" err="1">
                <a:effectLst/>
                <a:latin typeface="Times New Roman" panose="02020603050405020304" pitchFamily="18" charset="0"/>
                <a:cs typeface="Times New Roman" panose="02020603050405020304" pitchFamily="18" charset="0"/>
              </a:rPr>
              <a:t>softmax</a:t>
            </a:r>
            <a:r>
              <a:rPr lang="en-US" b="0" i="0" dirty="0">
                <a:effectLst/>
                <a:latin typeface="Times New Roman" panose="02020603050405020304" pitchFamily="18" charset="0"/>
                <a:cs typeface="Times New Roman" panose="02020603050405020304" pitchFamily="18" charset="0"/>
              </a:rPr>
              <a:t> activation function to output probabilities for each class (0-9).</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Dropout:</a:t>
            </a:r>
            <a:r>
              <a:rPr lang="en-US" b="0" i="0" dirty="0">
                <a:effectLst/>
                <a:latin typeface="Times New Roman" panose="02020603050405020304" pitchFamily="18" charset="0"/>
                <a:cs typeface="Times New Roman" panose="02020603050405020304" pitchFamily="18" charset="0"/>
              </a:rPr>
              <a:t> Another dropout layer with a dropout rate of 0.5 is added before the final dense layer to further prevent overfitting.</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406082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852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 Rajadurai M 715521104307 PSG I Tech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Harshavardan K K 715521104015 PSG Institute of Technology and Applied Research</dc:title>
  <dc:creator>Rajadurai M</dc:creator>
  <cp:lastModifiedBy>Rajadurai M</cp:lastModifiedBy>
  <cp:revision>7</cp:revision>
  <dcterms:created xsi:type="dcterms:W3CDTF">2024-04-03T05:33:38Z</dcterms:created>
  <dcterms:modified xsi:type="dcterms:W3CDTF">2024-04-04T16:28:58Z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