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4661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4661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86126"/>
            <a:ext cx="12192000" cy="35718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4661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6293" y="941984"/>
            <a:ext cx="5819411" cy="1091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4661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0707" y="1900"/>
            <a:ext cx="12191998" cy="6856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772400" y="2590800"/>
            <a:ext cx="4617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INSTACART MARKET BASKET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 ANALYSIS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39400" y="3962400"/>
            <a:ext cx="1721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Lucida Calligraphy" panose="03010101010101010101" pitchFamily="66" charset="0"/>
              </a:rPr>
              <a:t>By – </a:t>
            </a:r>
            <a:r>
              <a:rPr lang="en-US" sz="1100" b="1" dirty="0" err="1" smtClean="0">
                <a:latin typeface="Lucida Calligraphy" panose="03010101010101010101" pitchFamily="66" charset="0"/>
              </a:rPr>
              <a:t>Rajadurai</a:t>
            </a:r>
            <a:r>
              <a:rPr lang="en-US" sz="1100" b="1" dirty="0" smtClean="0">
                <a:latin typeface="Lucida Calligraphy" panose="03010101010101010101" pitchFamily="66" charset="0"/>
              </a:rPr>
              <a:t> DJ</a:t>
            </a:r>
            <a:endParaRPr lang="en-IN" sz="1100" b="1" dirty="0">
              <a:latin typeface="Lucida Calligraphy" panose="03010101010101010101" pitchFamily="66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" t="26743" r="3799" b="24420"/>
          <a:stretch/>
        </p:blipFill>
        <p:spPr>
          <a:xfrm>
            <a:off x="-30707" y="0"/>
            <a:ext cx="7054067" cy="358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184"/>
            <a:ext cx="12191999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6081" y="3479710"/>
            <a:ext cx="138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41166" y="1231514"/>
            <a:ext cx="620395" cy="1664086"/>
            <a:chOff x="5576480" y="1158544"/>
            <a:chExt cx="620395" cy="15144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480" y="1160957"/>
              <a:ext cx="357212" cy="2676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58319" y="1158544"/>
              <a:ext cx="38100" cy="495300"/>
            </a:xfrm>
            <a:custGeom>
              <a:avLst/>
              <a:gdLst/>
              <a:ahLst/>
              <a:cxnLst/>
              <a:rect l="l" t="t" r="r" b="b"/>
              <a:pathLst>
                <a:path w="38100" h="495300">
                  <a:moveTo>
                    <a:pt x="38100" y="457200"/>
                  </a:moveTo>
                  <a:lnTo>
                    <a:pt x="0" y="4572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457200"/>
                  </a:lnTo>
                  <a:close/>
                </a:path>
                <a:path w="38100" h="495300">
                  <a:moveTo>
                    <a:pt x="38100" y="381000"/>
                  </a:moveTo>
                  <a:lnTo>
                    <a:pt x="0" y="3810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381000"/>
                  </a:lnTo>
                  <a:close/>
                </a:path>
                <a:path w="38100" h="495300">
                  <a:moveTo>
                    <a:pt x="38100" y="304800"/>
                  </a:moveTo>
                  <a:lnTo>
                    <a:pt x="0" y="304800"/>
                  </a:lnTo>
                  <a:lnTo>
                    <a:pt x="0" y="342900"/>
                  </a:lnTo>
                  <a:lnTo>
                    <a:pt x="38100" y="342900"/>
                  </a:lnTo>
                  <a:lnTo>
                    <a:pt x="38100" y="304800"/>
                  </a:lnTo>
                  <a:close/>
                </a:path>
                <a:path w="38100" h="495300">
                  <a:moveTo>
                    <a:pt x="381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8100" y="266700"/>
                  </a:lnTo>
                  <a:lnTo>
                    <a:pt x="38100" y="228600"/>
                  </a:lnTo>
                  <a:close/>
                </a:path>
                <a:path w="38100" h="495300">
                  <a:moveTo>
                    <a:pt x="38100" y="152400"/>
                  </a:moveTo>
                  <a:lnTo>
                    <a:pt x="0" y="152400"/>
                  </a:lnTo>
                  <a:lnTo>
                    <a:pt x="0" y="190500"/>
                  </a:lnTo>
                  <a:lnTo>
                    <a:pt x="38100" y="190500"/>
                  </a:lnTo>
                  <a:lnTo>
                    <a:pt x="38100" y="152400"/>
                  </a:lnTo>
                  <a:close/>
                </a:path>
                <a:path w="38100" h="495300">
                  <a:moveTo>
                    <a:pt x="381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76200"/>
                  </a:lnTo>
                  <a:close/>
                </a:path>
                <a:path w="38100" h="4953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6480" y="2197608"/>
              <a:ext cx="359117" cy="2676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8319" y="2177694"/>
              <a:ext cx="38100" cy="495300"/>
            </a:xfrm>
            <a:custGeom>
              <a:avLst/>
              <a:gdLst/>
              <a:ahLst/>
              <a:cxnLst/>
              <a:rect l="l" t="t" r="r" b="b"/>
              <a:pathLst>
                <a:path w="38100" h="495300">
                  <a:moveTo>
                    <a:pt x="38100" y="457200"/>
                  </a:moveTo>
                  <a:lnTo>
                    <a:pt x="0" y="4572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457200"/>
                  </a:lnTo>
                  <a:close/>
                </a:path>
                <a:path w="38100" h="495300">
                  <a:moveTo>
                    <a:pt x="38100" y="381000"/>
                  </a:moveTo>
                  <a:lnTo>
                    <a:pt x="0" y="3810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381000"/>
                  </a:lnTo>
                  <a:close/>
                </a:path>
                <a:path w="38100" h="495300">
                  <a:moveTo>
                    <a:pt x="38100" y="304800"/>
                  </a:moveTo>
                  <a:lnTo>
                    <a:pt x="0" y="304800"/>
                  </a:lnTo>
                  <a:lnTo>
                    <a:pt x="0" y="342900"/>
                  </a:lnTo>
                  <a:lnTo>
                    <a:pt x="38100" y="342900"/>
                  </a:lnTo>
                  <a:lnTo>
                    <a:pt x="38100" y="304800"/>
                  </a:lnTo>
                  <a:close/>
                </a:path>
                <a:path w="38100" h="495300">
                  <a:moveTo>
                    <a:pt x="381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8100" y="266700"/>
                  </a:lnTo>
                  <a:lnTo>
                    <a:pt x="38100" y="228600"/>
                  </a:lnTo>
                  <a:close/>
                </a:path>
                <a:path w="38100" h="495300">
                  <a:moveTo>
                    <a:pt x="38100" y="152400"/>
                  </a:moveTo>
                  <a:lnTo>
                    <a:pt x="0" y="152400"/>
                  </a:lnTo>
                  <a:lnTo>
                    <a:pt x="0" y="190500"/>
                  </a:lnTo>
                  <a:lnTo>
                    <a:pt x="38100" y="190500"/>
                  </a:lnTo>
                  <a:lnTo>
                    <a:pt x="38100" y="152400"/>
                  </a:lnTo>
                  <a:close/>
                </a:path>
                <a:path w="38100" h="495300">
                  <a:moveTo>
                    <a:pt x="381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76200"/>
                  </a:lnTo>
                  <a:close/>
                </a:path>
                <a:path w="38100" h="4953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99758" y="1001021"/>
            <a:ext cx="3954691" cy="226408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spcBef>
                <a:spcPts val="1095"/>
              </a:spcBef>
            </a:pPr>
            <a:r>
              <a:rPr lang="en-IN" sz="1600" b="1" u="sng" dirty="0">
                <a:solidFill>
                  <a:schemeClr val="bg1"/>
                </a:solidFill>
              </a:rPr>
              <a:t>Customer </a:t>
            </a:r>
            <a:r>
              <a:rPr lang="en-IN" sz="1600" b="1" u="sng" dirty="0" err="1">
                <a:solidFill>
                  <a:schemeClr val="bg1"/>
                </a:solidFill>
              </a:rPr>
              <a:t>Behavior</a:t>
            </a:r>
            <a:r>
              <a:rPr lang="en-IN" sz="1600" b="1" u="sng" dirty="0">
                <a:solidFill>
                  <a:schemeClr val="bg1"/>
                </a:solidFill>
              </a:rPr>
              <a:t> </a:t>
            </a:r>
            <a:endParaRPr lang="en-IN" sz="1600" b="1" u="sng" dirty="0" smtClean="0">
              <a:solidFill>
                <a:schemeClr val="bg1"/>
              </a:solidFill>
            </a:endParaRPr>
          </a:p>
          <a:p>
            <a:r>
              <a:rPr lang="en-IN" sz="1400" dirty="0" err="1">
                <a:solidFill>
                  <a:schemeClr val="bg1"/>
                </a:solidFill>
              </a:rPr>
              <a:t>Analyze</a:t>
            </a:r>
            <a:r>
              <a:rPr lang="en-IN" sz="1400" dirty="0">
                <a:solidFill>
                  <a:schemeClr val="bg1"/>
                </a:solidFill>
              </a:rPr>
              <a:t> ordering patterns to identify</a:t>
            </a:r>
          </a:p>
          <a:p>
            <a:r>
              <a:rPr lang="en-US" sz="1400" dirty="0">
                <a:solidFill>
                  <a:schemeClr val="bg1"/>
                </a:solidFill>
              </a:rPr>
              <a:t>customer preferences and frequency of reorders.</a:t>
            </a:r>
            <a:endParaRPr sz="14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400" dirty="0">
              <a:latin typeface="Calibri"/>
              <a:cs typeface="Calibri"/>
            </a:endParaRPr>
          </a:p>
          <a:p>
            <a:pPr marL="12700"/>
            <a:r>
              <a:rPr lang="en-IN" sz="1600" b="1" u="sng" dirty="0">
                <a:solidFill>
                  <a:schemeClr val="bg1"/>
                </a:solidFill>
              </a:rPr>
              <a:t>Product </a:t>
            </a:r>
            <a:r>
              <a:rPr lang="en-IN" sz="1600" b="1" u="sng" dirty="0" smtClean="0">
                <a:solidFill>
                  <a:schemeClr val="bg1"/>
                </a:solidFill>
              </a:rPr>
              <a:t>Analysis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Determine which products are most popular,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frequently reordered, and identify trends in product sales </a:t>
            </a:r>
            <a:r>
              <a:rPr lang="en-US" sz="1600" dirty="0" smtClean="0">
                <a:solidFill>
                  <a:schemeClr val="bg1"/>
                </a:solidFill>
              </a:rPr>
              <a:t>across </a:t>
            </a:r>
            <a:r>
              <a:rPr lang="en-IN" sz="1600" dirty="0" smtClean="0">
                <a:solidFill>
                  <a:schemeClr val="bg1"/>
                </a:solidFill>
              </a:rPr>
              <a:t>different </a:t>
            </a:r>
            <a:r>
              <a:rPr lang="en-IN" sz="1600" dirty="0">
                <a:solidFill>
                  <a:schemeClr val="bg1"/>
                </a:solidFill>
              </a:rPr>
              <a:t>departments and aisles</a:t>
            </a:r>
            <a:r>
              <a:rPr lang="en-IN" sz="1600" dirty="0" smtClean="0">
                <a:solidFill>
                  <a:schemeClr val="bg1"/>
                </a:solidFill>
              </a:rPr>
              <a:t>.</a:t>
            </a:r>
            <a:endParaRPr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2509" y="3439591"/>
            <a:ext cx="3726091" cy="732828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4"/>
              </a:spcBef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12700" marR="5080">
              <a:lnSpc>
                <a:spcPts val="1200"/>
              </a:lnSpc>
              <a:spcBef>
                <a:spcPts val="244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 marL="12700" marR="5080">
              <a:lnSpc>
                <a:spcPts val="1200"/>
              </a:lnSpc>
              <a:spcBef>
                <a:spcPts val="244"/>
              </a:spcBef>
            </a:pPr>
            <a:endParaRPr lang="en-US" sz="1400" b="1" dirty="0" smtClean="0">
              <a:solidFill>
                <a:schemeClr val="bg1"/>
              </a:solidFill>
            </a:endParaRPr>
          </a:p>
          <a:p>
            <a:pPr marL="12700" marR="5080">
              <a:lnSpc>
                <a:spcPts val="1200"/>
              </a:lnSpc>
              <a:spcBef>
                <a:spcPts val="244"/>
              </a:spcBef>
            </a:pPr>
            <a:endParaRPr sz="1400" b="1" dirty="0">
              <a:solidFill>
                <a:schemeClr val="bg1"/>
              </a:solidFill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70439" y="3422816"/>
            <a:ext cx="620395" cy="1987384"/>
            <a:chOff x="5576480" y="3176904"/>
            <a:chExt cx="620395" cy="15468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6480" y="3234258"/>
              <a:ext cx="358482" cy="2676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58319" y="3176904"/>
              <a:ext cx="38100" cy="495300"/>
            </a:xfrm>
            <a:custGeom>
              <a:avLst/>
              <a:gdLst/>
              <a:ahLst/>
              <a:cxnLst/>
              <a:rect l="l" t="t" r="r" b="b"/>
              <a:pathLst>
                <a:path w="38100" h="495300">
                  <a:moveTo>
                    <a:pt x="38100" y="457200"/>
                  </a:moveTo>
                  <a:lnTo>
                    <a:pt x="0" y="4572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457200"/>
                  </a:lnTo>
                  <a:close/>
                </a:path>
                <a:path w="38100" h="495300">
                  <a:moveTo>
                    <a:pt x="38100" y="381000"/>
                  </a:moveTo>
                  <a:lnTo>
                    <a:pt x="0" y="3810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381000"/>
                  </a:lnTo>
                  <a:close/>
                </a:path>
                <a:path w="38100" h="495300">
                  <a:moveTo>
                    <a:pt x="38100" y="304800"/>
                  </a:moveTo>
                  <a:lnTo>
                    <a:pt x="0" y="304800"/>
                  </a:lnTo>
                  <a:lnTo>
                    <a:pt x="0" y="342900"/>
                  </a:lnTo>
                  <a:lnTo>
                    <a:pt x="38100" y="342900"/>
                  </a:lnTo>
                  <a:lnTo>
                    <a:pt x="38100" y="304800"/>
                  </a:lnTo>
                  <a:close/>
                </a:path>
                <a:path w="38100" h="495300">
                  <a:moveTo>
                    <a:pt x="381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8100" y="266700"/>
                  </a:lnTo>
                  <a:lnTo>
                    <a:pt x="38100" y="228600"/>
                  </a:lnTo>
                  <a:close/>
                </a:path>
                <a:path w="38100" h="495300">
                  <a:moveTo>
                    <a:pt x="38100" y="152400"/>
                  </a:moveTo>
                  <a:lnTo>
                    <a:pt x="0" y="152400"/>
                  </a:lnTo>
                  <a:lnTo>
                    <a:pt x="0" y="190500"/>
                  </a:lnTo>
                  <a:lnTo>
                    <a:pt x="38100" y="190500"/>
                  </a:lnTo>
                  <a:lnTo>
                    <a:pt x="38100" y="152400"/>
                  </a:lnTo>
                  <a:close/>
                </a:path>
                <a:path w="38100" h="495300">
                  <a:moveTo>
                    <a:pt x="381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76200"/>
                  </a:lnTo>
                  <a:close/>
                </a:path>
                <a:path w="38100" h="4953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6480" y="4270920"/>
              <a:ext cx="365467" cy="26767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58319" y="4228426"/>
              <a:ext cx="38100" cy="495300"/>
            </a:xfrm>
            <a:custGeom>
              <a:avLst/>
              <a:gdLst/>
              <a:ahLst/>
              <a:cxnLst/>
              <a:rect l="l" t="t" r="r" b="b"/>
              <a:pathLst>
                <a:path w="38100" h="495300">
                  <a:moveTo>
                    <a:pt x="38100" y="457200"/>
                  </a:moveTo>
                  <a:lnTo>
                    <a:pt x="0" y="4572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457200"/>
                  </a:lnTo>
                  <a:close/>
                </a:path>
                <a:path w="38100" h="495300">
                  <a:moveTo>
                    <a:pt x="38100" y="381000"/>
                  </a:moveTo>
                  <a:lnTo>
                    <a:pt x="0" y="3810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381000"/>
                  </a:lnTo>
                  <a:close/>
                </a:path>
                <a:path w="38100" h="495300">
                  <a:moveTo>
                    <a:pt x="38100" y="304800"/>
                  </a:moveTo>
                  <a:lnTo>
                    <a:pt x="0" y="304800"/>
                  </a:lnTo>
                  <a:lnTo>
                    <a:pt x="0" y="342900"/>
                  </a:lnTo>
                  <a:lnTo>
                    <a:pt x="38100" y="342900"/>
                  </a:lnTo>
                  <a:lnTo>
                    <a:pt x="38100" y="304800"/>
                  </a:lnTo>
                  <a:close/>
                </a:path>
                <a:path w="38100" h="495300">
                  <a:moveTo>
                    <a:pt x="381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8100" y="266700"/>
                  </a:lnTo>
                  <a:lnTo>
                    <a:pt x="38100" y="228600"/>
                  </a:lnTo>
                  <a:close/>
                </a:path>
                <a:path w="38100" h="495300">
                  <a:moveTo>
                    <a:pt x="38100" y="152400"/>
                  </a:moveTo>
                  <a:lnTo>
                    <a:pt x="0" y="152400"/>
                  </a:lnTo>
                  <a:lnTo>
                    <a:pt x="0" y="190500"/>
                  </a:lnTo>
                  <a:lnTo>
                    <a:pt x="38100" y="190500"/>
                  </a:lnTo>
                  <a:lnTo>
                    <a:pt x="38100" y="152400"/>
                  </a:lnTo>
                  <a:close/>
                </a:path>
                <a:path w="38100" h="495300">
                  <a:moveTo>
                    <a:pt x="381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76200"/>
                  </a:lnTo>
                  <a:close/>
                </a:path>
                <a:path w="38100" h="4953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32509" y="4037134"/>
            <a:ext cx="3726091" cy="35586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2509" y="3265102"/>
            <a:ext cx="3984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/>
            <a:r>
              <a:rPr lang="en-IN" sz="1600" b="1" u="sng" dirty="0">
                <a:solidFill>
                  <a:schemeClr val="bg1"/>
                </a:solidFill>
              </a:rPr>
              <a:t>Order Analysis</a:t>
            </a:r>
          </a:p>
          <a:p>
            <a:pPr marL="12700"/>
            <a:r>
              <a:rPr lang="en-US" sz="1600" dirty="0" smtClean="0">
                <a:solidFill>
                  <a:schemeClr val="bg1"/>
                </a:solidFill>
              </a:rPr>
              <a:t>Determine </a:t>
            </a:r>
            <a:r>
              <a:rPr lang="en-US" sz="1600" dirty="0">
                <a:solidFill>
                  <a:schemeClr val="bg1"/>
                </a:solidFill>
              </a:rPr>
              <a:t>which products are most popular,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frequently reordered, and identify trends in product sales across different departments and aisles.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17923" y="4821267"/>
            <a:ext cx="395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/>
            <a:r>
              <a:rPr lang="en-IN" sz="1600" b="1" u="sng" dirty="0" smtClean="0">
                <a:solidFill>
                  <a:schemeClr val="bg1"/>
                </a:solidFill>
              </a:rPr>
              <a:t>Suggestions</a:t>
            </a:r>
            <a:endParaRPr lang="en-IN" sz="1600" b="1" u="sng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19772" y="304800"/>
            <a:ext cx="4534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spcBef>
                <a:spcPts val="1095"/>
              </a:spcBef>
            </a:pPr>
            <a:r>
              <a:rPr lang="en-US" sz="4000" b="1" dirty="0">
                <a:solidFill>
                  <a:schemeClr val="bg1"/>
                </a:solidFill>
              </a:rPr>
              <a:t>Table of Contents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" t="26743" r="3799" b="24420"/>
          <a:stretch/>
        </p:blipFill>
        <p:spPr>
          <a:xfrm>
            <a:off x="0" y="-6184"/>
            <a:ext cx="7054067" cy="358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24469" y="1002958"/>
            <a:ext cx="22491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Customer </a:t>
            </a:r>
            <a:r>
              <a:rPr lang="en-IN" sz="3600" b="1" dirty="0" err="1" smtClean="0">
                <a:solidFill>
                  <a:schemeClr val="bg1"/>
                </a:solidFill>
              </a:rPr>
              <a:t>Behavior</a:t>
            </a:r>
            <a:r>
              <a:rPr lang="en-IN" sz="3600" b="1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62464"/>
            <a:ext cx="9163050" cy="2838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4267200"/>
            <a:ext cx="1104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More reorders are happened in (</a:t>
            </a:r>
            <a:r>
              <a:rPr lang="en-IN" b="1" dirty="0" smtClean="0"/>
              <a:t>Produce, Canned Goods, Pantry, Personal Care, Frozen, beverages)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Nearly </a:t>
            </a:r>
            <a:r>
              <a:rPr lang="en-IN" b="1" dirty="0" smtClean="0"/>
              <a:t>13% of customers </a:t>
            </a:r>
            <a:r>
              <a:rPr lang="en-IN" dirty="0" smtClean="0"/>
              <a:t>made purchase in beverage department &amp; </a:t>
            </a:r>
            <a:r>
              <a:rPr lang="en-IN" b="1" dirty="0" smtClean="0"/>
              <a:t>11% of customers </a:t>
            </a:r>
            <a:r>
              <a:rPr lang="en-IN" dirty="0" smtClean="0"/>
              <a:t>has made a purchase in </a:t>
            </a:r>
            <a:r>
              <a:rPr lang="en-IN" b="1" dirty="0" smtClean="0"/>
              <a:t>pantry &amp; dairy eggs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Snacks &amp; Beverages </a:t>
            </a:r>
            <a:r>
              <a:rPr lang="en-IN" dirty="0" smtClean="0"/>
              <a:t>are very close near this might been attract customers to made pitch both.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524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Product Analysis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4267200"/>
            <a:ext cx="1089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dirty="0" smtClean="0"/>
              <a:t>Beverages, Snacks &amp; Dairy eggs </a:t>
            </a:r>
            <a:r>
              <a:rPr lang="en-IN" dirty="0" smtClean="0"/>
              <a:t>hits more numbers by Add to cart.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Products from </a:t>
            </a:r>
            <a:r>
              <a:rPr lang="en-IN" b="1" dirty="0" smtClean="0"/>
              <a:t>Beverages, pantry,</a:t>
            </a:r>
            <a:r>
              <a:rPr lang="en-IN" dirty="0" smtClean="0"/>
              <a:t> </a:t>
            </a:r>
            <a:r>
              <a:rPr lang="en-IN" b="1" dirty="0" smtClean="0"/>
              <a:t>frozen, snacks, personal care, produce, pantry, dairy eggs </a:t>
            </a:r>
            <a:r>
              <a:rPr lang="en-IN" dirty="0" smtClean="0"/>
              <a:t>departments Has order more.</a:t>
            </a:r>
            <a:endParaRPr lang="en-IN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This products are arranged in near to near </a:t>
            </a:r>
            <a:r>
              <a:rPr lang="en-IN" dirty="0" err="1" smtClean="0"/>
              <a:t>aisels</a:t>
            </a:r>
            <a:r>
              <a:rPr lang="en-IN" dirty="0" smtClean="0"/>
              <a:t> </a:t>
            </a:r>
            <a:r>
              <a:rPr lang="en-IN" b="1" dirty="0" smtClean="0"/>
              <a:t>(3,4, &amp; 7).</a:t>
            </a:r>
            <a:endParaRPr lang="en-IN" b="1" dirty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43000"/>
            <a:ext cx="286395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524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Order Analysis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4267200"/>
            <a:ext cx="1089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dirty="0" smtClean="0"/>
              <a:t>Beverages, Snacks &amp; Dairy eggs </a:t>
            </a:r>
            <a:r>
              <a:rPr lang="en-IN" dirty="0" smtClean="0"/>
              <a:t>hits more numbers by Add to cart.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And </a:t>
            </a:r>
            <a:r>
              <a:rPr lang="en-IN" b="1" dirty="0" smtClean="0"/>
              <a:t>again snacks, dairy eggs &amp; beverages </a:t>
            </a:r>
            <a:r>
              <a:rPr lang="en-IN" dirty="0" smtClean="0"/>
              <a:t>hits more </a:t>
            </a:r>
            <a:r>
              <a:rPr lang="en-IN" dirty="0" err="1" smtClean="0"/>
              <a:t>pri</a:t>
            </a:r>
            <a:r>
              <a:rPr lang="en-IN" dirty="0" smtClean="0"/>
              <a:t>-ordered 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products are arranged in near to near </a:t>
            </a:r>
            <a:r>
              <a:rPr lang="en-IN" dirty="0" err="1" smtClean="0"/>
              <a:t>aisels</a:t>
            </a:r>
            <a:r>
              <a:rPr lang="en-IN" dirty="0" smtClean="0"/>
              <a:t> </a:t>
            </a:r>
            <a:r>
              <a:rPr lang="en-IN" b="1" dirty="0" smtClean="0"/>
              <a:t>(3,4, &amp; 7).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94845"/>
            <a:ext cx="4641140" cy="38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524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Suggestions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92625"/>
            <a:ext cx="10896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Like offer given as </a:t>
            </a:r>
            <a:r>
              <a:rPr lang="en-IN" b="1" dirty="0" smtClean="0"/>
              <a:t>apple + another product </a:t>
            </a:r>
            <a:r>
              <a:rPr lang="en-IN" dirty="0" smtClean="0"/>
              <a:t>in different department has shown that more product is purchased in both the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same buy one get one offer should give to all the departments with standard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And the same with milk bread can be offered with some price to hits more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More sale is happening after 2pm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Daily Consumables can be offered in morning time specifically to increase sales more.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7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3721" y="941985"/>
            <a:ext cx="432625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THANK</a:t>
            </a:r>
            <a:r>
              <a:rPr spc="-85" dirty="0"/>
              <a:t> </a:t>
            </a:r>
            <a:r>
              <a:rPr spc="-80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317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23</cp:revision>
  <dcterms:created xsi:type="dcterms:W3CDTF">2024-05-14T15:11:26Z</dcterms:created>
  <dcterms:modified xsi:type="dcterms:W3CDTF">2024-05-15T03:43:42Z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2024-05-14T00:00:00Z</vt:filetime>
  </property>
</Properties>
</file>