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75B78-C7C1-4E74-A1E7-3A3C800479D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CAB83-EFDE-4B58-8484-FBDCAEFE88CD}">
      <dgm:prSet phldrT="[Text]"/>
      <dgm:spPr/>
      <dgm:t>
        <a:bodyPr/>
        <a:lstStyle/>
        <a:p>
          <a:r>
            <a:rPr lang="en-US" dirty="0"/>
            <a:t>The US share market remains attractive for growth and diversification.</a:t>
          </a:r>
        </a:p>
      </dgm:t>
    </dgm:pt>
    <dgm:pt modelId="{9698393D-69B9-4C32-9F1B-AC98CE4554CB}" type="parTrans" cxnId="{86F99507-1F9D-46C3-B62B-7F722777B0F3}">
      <dgm:prSet/>
      <dgm:spPr/>
      <dgm:t>
        <a:bodyPr/>
        <a:lstStyle/>
        <a:p>
          <a:endParaRPr lang="en-US"/>
        </a:p>
      </dgm:t>
    </dgm:pt>
    <dgm:pt modelId="{9F00EE03-4855-45B1-8A79-94ED53730E78}" type="sibTrans" cxnId="{86F99507-1F9D-46C3-B62B-7F722777B0F3}">
      <dgm:prSet/>
      <dgm:spPr/>
      <dgm:t>
        <a:bodyPr/>
        <a:lstStyle/>
        <a:p>
          <a:endParaRPr lang="en-US"/>
        </a:p>
      </dgm:t>
    </dgm:pt>
    <dgm:pt modelId="{FDF28893-D4F5-4B34-89C6-5C6F7A0FDEC8}">
      <dgm:prSet/>
      <dgm:spPr/>
      <dgm:t>
        <a:bodyPr/>
        <a:lstStyle/>
        <a:p>
          <a:r>
            <a:rPr lang="en-US"/>
            <a:t>Investors should assess risk factors like market volatility and conduct thorough due diligence.</a:t>
          </a:r>
          <a:endParaRPr lang="en-US" dirty="0"/>
        </a:p>
      </dgm:t>
    </dgm:pt>
    <dgm:pt modelId="{D0A81332-CED1-41D4-851E-4617BFD3B865}" type="parTrans" cxnId="{262785E2-7061-4503-AE3C-92309D4A2EE0}">
      <dgm:prSet/>
      <dgm:spPr/>
      <dgm:t>
        <a:bodyPr/>
        <a:lstStyle/>
        <a:p>
          <a:endParaRPr lang="en-US"/>
        </a:p>
      </dgm:t>
    </dgm:pt>
    <dgm:pt modelId="{AC4EE885-FA31-447E-BCC0-DF0D1CB71558}" type="sibTrans" cxnId="{262785E2-7061-4503-AE3C-92309D4A2EE0}">
      <dgm:prSet/>
      <dgm:spPr/>
      <dgm:t>
        <a:bodyPr/>
        <a:lstStyle/>
        <a:p>
          <a:endParaRPr lang="en-US"/>
        </a:p>
      </dgm:t>
    </dgm:pt>
    <dgm:pt modelId="{0D8DB180-CCB5-426D-B78C-4E9611B723B4}" type="pres">
      <dgm:prSet presAssocID="{C6375B78-C7C1-4E74-A1E7-3A3C800479D3}" presName="Name0" presStyleCnt="0">
        <dgm:presLayoutVars>
          <dgm:chMax val="7"/>
          <dgm:chPref val="7"/>
          <dgm:dir/>
        </dgm:presLayoutVars>
      </dgm:prSet>
      <dgm:spPr/>
    </dgm:pt>
    <dgm:pt modelId="{1018BB11-0B08-44DA-B8BB-0FB347C9D1FF}" type="pres">
      <dgm:prSet presAssocID="{C6375B78-C7C1-4E74-A1E7-3A3C800479D3}" presName="Name1" presStyleCnt="0"/>
      <dgm:spPr/>
    </dgm:pt>
    <dgm:pt modelId="{E1FDFECF-6B2A-4DD9-B44E-E79E9F83DB7D}" type="pres">
      <dgm:prSet presAssocID="{C6375B78-C7C1-4E74-A1E7-3A3C800479D3}" presName="cycle" presStyleCnt="0"/>
      <dgm:spPr/>
    </dgm:pt>
    <dgm:pt modelId="{1ED9D8DC-B9CE-4B7D-AD71-9CA1816A8888}" type="pres">
      <dgm:prSet presAssocID="{C6375B78-C7C1-4E74-A1E7-3A3C800479D3}" presName="srcNode" presStyleLbl="node1" presStyleIdx="0" presStyleCnt="2"/>
      <dgm:spPr/>
    </dgm:pt>
    <dgm:pt modelId="{1AAA1F16-C1A6-4BB4-9028-82E55FFEE160}" type="pres">
      <dgm:prSet presAssocID="{C6375B78-C7C1-4E74-A1E7-3A3C800479D3}" presName="conn" presStyleLbl="parChTrans1D2" presStyleIdx="0" presStyleCnt="1"/>
      <dgm:spPr/>
    </dgm:pt>
    <dgm:pt modelId="{035C564B-4F79-4A03-A92B-88F316A2C876}" type="pres">
      <dgm:prSet presAssocID="{C6375B78-C7C1-4E74-A1E7-3A3C800479D3}" presName="extraNode" presStyleLbl="node1" presStyleIdx="0" presStyleCnt="2"/>
      <dgm:spPr/>
    </dgm:pt>
    <dgm:pt modelId="{E51D1954-D0E8-4415-BB9F-9E53644A1FE3}" type="pres">
      <dgm:prSet presAssocID="{C6375B78-C7C1-4E74-A1E7-3A3C800479D3}" presName="dstNode" presStyleLbl="node1" presStyleIdx="0" presStyleCnt="2"/>
      <dgm:spPr/>
    </dgm:pt>
    <dgm:pt modelId="{C39A51F3-727B-4AB4-808B-20DB37747E46}" type="pres">
      <dgm:prSet presAssocID="{B77CAB83-EFDE-4B58-8484-FBDCAEFE88CD}" presName="text_1" presStyleLbl="node1" presStyleIdx="0" presStyleCnt="2">
        <dgm:presLayoutVars>
          <dgm:bulletEnabled val="1"/>
        </dgm:presLayoutVars>
      </dgm:prSet>
      <dgm:spPr/>
    </dgm:pt>
    <dgm:pt modelId="{B11A33F3-3CF1-4B1C-BBDD-2D670AF8DC42}" type="pres">
      <dgm:prSet presAssocID="{B77CAB83-EFDE-4B58-8484-FBDCAEFE88CD}" presName="accent_1" presStyleCnt="0"/>
      <dgm:spPr/>
    </dgm:pt>
    <dgm:pt modelId="{05C38ADB-4430-49E2-90E4-4487EC904E78}" type="pres">
      <dgm:prSet presAssocID="{B77CAB83-EFDE-4B58-8484-FBDCAEFE88CD}" presName="accentRepeatNode" presStyleLbl="solidFgAcc1" presStyleIdx="0" presStyleCnt="2"/>
      <dgm:spPr/>
    </dgm:pt>
    <dgm:pt modelId="{121B2208-612D-479C-BF7F-D4216663FF8F}" type="pres">
      <dgm:prSet presAssocID="{FDF28893-D4F5-4B34-89C6-5C6F7A0FDEC8}" presName="text_2" presStyleLbl="node1" presStyleIdx="1" presStyleCnt="2">
        <dgm:presLayoutVars>
          <dgm:bulletEnabled val="1"/>
        </dgm:presLayoutVars>
      </dgm:prSet>
      <dgm:spPr/>
    </dgm:pt>
    <dgm:pt modelId="{98FA5C23-1DE7-4E58-8F32-C157DE904DFC}" type="pres">
      <dgm:prSet presAssocID="{FDF28893-D4F5-4B34-89C6-5C6F7A0FDEC8}" presName="accent_2" presStyleCnt="0"/>
      <dgm:spPr/>
    </dgm:pt>
    <dgm:pt modelId="{F3E8131C-D7ED-4A2D-A271-C186BF712BF3}" type="pres">
      <dgm:prSet presAssocID="{FDF28893-D4F5-4B34-89C6-5C6F7A0FDEC8}" presName="accentRepeatNode" presStyleLbl="solidFgAcc1" presStyleIdx="1" presStyleCnt="2"/>
      <dgm:spPr/>
    </dgm:pt>
  </dgm:ptLst>
  <dgm:cxnLst>
    <dgm:cxn modelId="{86F99507-1F9D-46C3-B62B-7F722777B0F3}" srcId="{C6375B78-C7C1-4E74-A1E7-3A3C800479D3}" destId="{B77CAB83-EFDE-4B58-8484-FBDCAEFE88CD}" srcOrd="0" destOrd="0" parTransId="{9698393D-69B9-4C32-9F1B-AC98CE4554CB}" sibTransId="{9F00EE03-4855-45B1-8A79-94ED53730E78}"/>
    <dgm:cxn modelId="{73AEC6B7-A239-4F1F-8FCF-A6EFDE25B7A4}" type="presOf" srcId="{9F00EE03-4855-45B1-8A79-94ED53730E78}" destId="{1AAA1F16-C1A6-4BB4-9028-82E55FFEE160}" srcOrd="0" destOrd="0" presId="urn:microsoft.com/office/officeart/2008/layout/VerticalCurvedList"/>
    <dgm:cxn modelId="{262785E2-7061-4503-AE3C-92309D4A2EE0}" srcId="{C6375B78-C7C1-4E74-A1E7-3A3C800479D3}" destId="{FDF28893-D4F5-4B34-89C6-5C6F7A0FDEC8}" srcOrd="1" destOrd="0" parTransId="{D0A81332-CED1-41D4-851E-4617BFD3B865}" sibTransId="{AC4EE885-FA31-447E-BCC0-DF0D1CB71558}"/>
    <dgm:cxn modelId="{E1EE2CF1-1005-416D-A016-7CB6D9AD023D}" type="presOf" srcId="{B77CAB83-EFDE-4B58-8484-FBDCAEFE88CD}" destId="{C39A51F3-727B-4AB4-808B-20DB37747E46}" srcOrd="0" destOrd="0" presId="urn:microsoft.com/office/officeart/2008/layout/VerticalCurvedList"/>
    <dgm:cxn modelId="{40B7EAFB-607B-413B-8B18-6E596A44BDBF}" type="presOf" srcId="{C6375B78-C7C1-4E74-A1E7-3A3C800479D3}" destId="{0D8DB180-CCB5-426D-B78C-4E9611B723B4}" srcOrd="0" destOrd="0" presId="urn:microsoft.com/office/officeart/2008/layout/VerticalCurvedList"/>
    <dgm:cxn modelId="{4D3EA2FD-3848-44AF-B638-9DD947E05D4F}" type="presOf" srcId="{FDF28893-D4F5-4B34-89C6-5C6F7A0FDEC8}" destId="{121B2208-612D-479C-BF7F-D4216663FF8F}" srcOrd="0" destOrd="0" presId="urn:microsoft.com/office/officeart/2008/layout/VerticalCurvedList"/>
    <dgm:cxn modelId="{8B3248BA-1FFE-4C36-9A15-365D566C2D49}" type="presParOf" srcId="{0D8DB180-CCB5-426D-B78C-4E9611B723B4}" destId="{1018BB11-0B08-44DA-B8BB-0FB347C9D1FF}" srcOrd="0" destOrd="0" presId="urn:microsoft.com/office/officeart/2008/layout/VerticalCurvedList"/>
    <dgm:cxn modelId="{56661E45-D42D-446F-B50E-186EF501C116}" type="presParOf" srcId="{1018BB11-0B08-44DA-B8BB-0FB347C9D1FF}" destId="{E1FDFECF-6B2A-4DD9-B44E-E79E9F83DB7D}" srcOrd="0" destOrd="0" presId="urn:microsoft.com/office/officeart/2008/layout/VerticalCurvedList"/>
    <dgm:cxn modelId="{0BECD6A3-378B-414C-94CE-49B37641F52C}" type="presParOf" srcId="{E1FDFECF-6B2A-4DD9-B44E-E79E9F83DB7D}" destId="{1ED9D8DC-B9CE-4B7D-AD71-9CA1816A8888}" srcOrd="0" destOrd="0" presId="urn:microsoft.com/office/officeart/2008/layout/VerticalCurvedList"/>
    <dgm:cxn modelId="{DFBBCFED-BF7A-461B-8A8D-1EF7FE4FCB6C}" type="presParOf" srcId="{E1FDFECF-6B2A-4DD9-B44E-E79E9F83DB7D}" destId="{1AAA1F16-C1A6-4BB4-9028-82E55FFEE160}" srcOrd="1" destOrd="0" presId="urn:microsoft.com/office/officeart/2008/layout/VerticalCurvedList"/>
    <dgm:cxn modelId="{E614A6A9-4B35-45B8-91DC-D6FB4697D86C}" type="presParOf" srcId="{E1FDFECF-6B2A-4DD9-B44E-E79E9F83DB7D}" destId="{035C564B-4F79-4A03-A92B-88F316A2C876}" srcOrd="2" destOrd="0" presId="urn:microsoft.com/office/officeart/2008/layout/VerticalCurvedList"/>
    <dgm:cxn modelId="{00EA776C-12C7-44FD-B9BE-2F852A480D8F}" type="presParOf" srcId="{E1FDFECF-6B2A-4DD9-B44E-E79E9F83DB7D}" destId="{E51D1954-D0E8-4415-BB9F-9E53644A1FE3}" srcOrd="3" destOrd="0" presId="urn:microsoft.com/office/officeart/2008/layout/VerticalCurvedList"/>
    <dgm:cxn modelId="{717328AD-5CE4-47CC-BBB2-067B9E638941}" type="presParOf" srcId="{1018BB11-0B08-44DA-B8BB-0FB347C9D1FF}" destId="{C39A51F3-727B-4AB4-808B-20DB37747E46}" srcOrd="1" destOrd="0" presId="urn:microsoft.com/office/officeart/2008/layout/VerticalCurvedList"/>
    <dgm:cxn modelId="{40040626-C39D-4B20-A2D7-6062F832F975}" type="presParOf" srcId="{1018BB11-0B08-44DA-B8BB-0FB347C9D1FF}" destId="{B11A33F3-3CF1-4B1C-BBDD-2D670AF8DC42}" srcOrd="2" destOrd="0" presId="urn:microsoft.com/office/officeart/2008/layout/VerticalCurvedList"/>
    <dgm:cxn modelId="{F887F061-2354-49D3-B081-35929D51B00B}" type="presParOf" srcId="{B11A33F3-3CF1-4B1C-BBDD-2D670AF8DC42}" destId="{05C38ADB-4430-49E2-90E4-4487EC904E78}" srcOrd="0" destOrd="0" presId="urn:microsoft.com/office/officeart/2008/layout/VerticalCurvedList"/>
    <dgm:cxn modelId="{637041D3-411C-4519-AFB4-996E0B1562C4}" type="presParOf" srcId="{1018BB11-0B08-44DA-B8BB-0FB347C9D1FF}" destId="{121B2208-612D-479C-BF7F-D4216663FF8F}" srcOrd="3" destOrd="0" presId="urn:microsoft.com/office/officeart/2008/layout/VerticalCurvedList"/>
    <dgm:cxn modelId="{C5195F62-939A-4A40-8516-668FB1059637}" type="presParOf" srcId="{1018BB11-0B08-44DA-B8BB-0FB347C9D1FF}" destId="{98FA5C23-1DE7-4E58-8F32-C157DE904DFC}" srcOrd="4" destOrd="0" presId="urn:microsoft.com/office/officeart/2008/layout/VerticalCurvedList"/>
    <dgm:cxn modelId="{D52F42E7-1D49-4C01-8EB5-5760EBFED16F}" type="presParOf" srcId="{98FA5C23-1DE7-4E58-8F32-C157DE904DFC}" destId="{F3E8131C-D7ED-4A2D-A271-C186BF712B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A1F16-C1A6-4BB4-9028-82E55FFEE160}">
      <dsp:nvSpPr>
        <dsp:cNvPr id="0" name=""/>
        <dsp:cNvSpPr/>
      </dsp:nvSpPr>
      <dsp:spPr>
        <a:xfrm>
          <a:off x="-4684398" y="-723407"/>
          <a:ext cx="5621275" cy="5621275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A51F3-727B-4AB4-808B-20DB37747E46}">
      <dsp:nvSpPr>
        <dsp:cNvPr id="0" name=""/>
        <dsp:cNvSpPr/>
      </dsp:nvSpPr>
      <dsp:spPr>
        <a:xfrm>
          <a:off x="767370" y="596363"/>
          <a:ext cx="6384043" cy="1192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659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US share market remains attractive for growth and diversification.</a:t>
          </a:r>
        </a:p>
      </dsp:txBody>
      <dsp:txXfrm>
        <a:off x="767370" y="596363"/>
        <a:ext cx="6384043" cy="1192560"/>
      </dsp:txXfrm>
    </dsp:sp>
    <dsp:sp modelId="{05C38ADB-4430-49E2-90E4-4487EC904E78}">
      <dsp:nvSpPr>
        <dsp:cNvPr id="0" name=""/>
        <dsp:cNvSpPr/>
      </dsp:nvSpPr>
      <dsp:spPr>
        <a:xfrm>
          <a:off x="22020" y="447293"/>
          <a:ext cx="1490700" cy="1490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B2208-612D-479C-BF7F-D4216663FF8F}">
      <dsp:nvSpPr>
        <dsp:cNvPr id="0" name=""/>
        <dsp:cNvSpPr/>
      </dsp:nvSpPr>
      <dsp:spPr>
        <a:xfrm>
          <a:off x="767370" y="2385537"/>
          <a:ext cx="6384043" cy="1192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659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Investors should assess risk factors like market volatility and conduct thorough due diligence.</a:t>
          </a:r>
          <a:endParaRPr lang="en-US" sz="2500" kern="1200" dirty="0"/>
        </a:p>
      </dsp:txBody>
      <dsp:txXfrm>
        <a:off x="767370" y="2385537"/>
        <a:ext cx="6384043" cy="1192560"/>
      </dsp:txXfrm>
    </dsp:sp>
    <dsp:sp modelId="{F3E8131C-D7ED-4A2D-A271-C186BF712BF3}">
      <dsp:nvSpPr>
        <dsp:cNvPr id="0" name=""/>
        <dsp:cNvSpPr/>
      </dsp:nvSpPr>
      <dsp:spPr>
        <a:xfrm>
          <a:off x="22020" y="2236467"/>
          <a:ext cx="1490700" cy="14907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14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1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1679944"/>
            <a:ext cx="9675812" cy="1967023"/>
          </a:xfrm>
        </p:spPr>
        <p:txBody>
          <a:bodyPr>
            <a:normAutofit/>
          </a:bodyPr>
          <a:lstStyle/>
          <a:p>
            <a:r>
              <a:rPr dirty="0"/>
              <a:t>Financial Analysis of Various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553" y="4284921"/>
            <a:ext cx="9495059" cy="1618741"/>
          </a:xfrm>
        </p:spPr>
        <p:txBody>
          <a:bodyPr>
            <a:normAutofit/>
          </a:bodyPr>
          <a:lstStyle/>
          <a:p>
            <a:r>
              <a:rPr dirty="0"/>
              <a:t>Prepared by Mostofa Al Amin</a:t>
            </a:r>
          </a:p>
          <a:p>
            <a:r>
              <a:rPr dirty="0"/>
              <a:t>ID: 01-033-24</a:t>
            </a:r>
          </a:p>
          <a:p>
            <a:r>
              <a:rPr dirty="0"/>
              <a:t>Department of Finance and Banking, University of Barishal</a:t>
            </a:r>
          </a:p>
          <a:p>
            <a:r>
              <a:rPr dirty="0"/>
              <a:t>Date of Submission: 08/10/2024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Asset Value of Apex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total asset value of Apex Innovations is $500 million.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Trends in US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Technology and healthcare sectors lead in profitability.</a:t>
            </a:r>
          </a:p>
          <a:p>
            <a:r>
              <a:t>• Rising debt levels show companies' reliance on debt financing.</a:t>
            </a:r>
          </a:p>
          <a:p>
            <a:r>
              <a:t>• Mergers and acquisitions are increasing, consolidating industries.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86FDD9-8471-3B47-0493-2DF93018D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451382"/>
              </p:ext>
            </p:extLst>
          </p:nvPr>
        </p:nvGraphicFramePr>
        <p:xfrm>
          <a:off x="2133599" y="1658680"/>
          <a:ext cx="7173434" cy="417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16595"/>
          </a:xfrm>
        </p:spPr>
        <p:txBody>
          <a:bodyPr>
            <a:normAutofit/>
          </a:bodyPr>
          <a:lstStyle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aims to provide a comprehensive financial assessment of publicly traded companies in the US share markets. By analyzing key financial metrics and trends, we offer valuable insights for investors, analysts, and policymakers.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 assess the overall financial health of US publicly traded companies.</a:t>
            </a:r>
          </a:p>
          <a:p>
            <a:r>
              <a:t>2. To identify key financial trends and patterns.</a:t>
            </a:r>
          </a:p>
          <a:p>
            <a:r>
              <a:t>3. To analyze the performance of different industry sectors.</a:t>
            </a:r>
          </a:p>
          <a:p>
            <a:r>
              <a:t>4. To evaluate the risk and return profile of US stock investments.</a:t>
            </a:r>
          </a:p>
          <a:p>
            <a:r>
              <a:t>5. To provide insights for investors and policymakers.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8243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93581"/>
          </a:xfrm>
        </p:spPr>
        <p:txBody>
          <a:bodyPr/>
          <a:lstStyle/>
          <a:p>
            <a:r>
              <a:t>The report uses a quantitative research approach based on:</a:t>
            </a:r>
          </a:p>
          <a:p>
            <a:r>
              <a:t>• Financial statements (income, balance sheets, cash flow)</a:t>
            </a:r>
          </a:p>
          <a:p>
            <a:r>
              <a:t>• Market data (stock prices, trading volumes)</a:t>
            </a:r>
          </a:p>
          <a:p>
            <a:r>
              <a:t>• Industry and macroeconomic reports (GDP, inflation,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PivotTable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PivotTables are used to summarize and analyze large datasets. They allow data aggregation, grouping, filtering, and customization, providing dynamic tables to gain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307" y="624110"/>
            <a:ext cx="9314305" cy="875081"/>
          </a:xfr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307" y="1658679"/>
            <a:ext cx="9314305" cy="3200399"/>
          </a:xfrm>
        </p:spPr>
        <p:txBody>
          <a:bodyPr/>
          <a:lstStyle/>
          <a:p>
            <a:r>
              <a:rPr dirty="0"/>
              <a:t>• What is the total revenue generated by Apex Innovations?</a:t>
            </a:r>
          </a:p>
          <a:p>
            <a:r>
              <a:rPr dirty="0"/>
              <a:t>• What is the operating income of Quantum Dynamics?</a:t>
            </a:r>
          </a:p>
          <a:p>
            <a:r>
              <a:rPr dirty="0"/>
              <a:t>• Which companies have the highest gross profit?</a:t>
            </a:r>
          </a:p>
          <a:p>
            <a:r>
              <a:rPr dirty="0"/>
              <a:t>• What is the total asset value of Apex?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Analysis of Apex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total revenue generated by Apex Innovations is $250 million.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489" y="624110"/>
            <a:ext cx="9059124" cy="896346"/>
          </a:xfrm>
        </p:spPr>
        <p:txBody>
          <a:bodyPr/>
          <a:lstStyle/>
          <a:p>
            <a:r>
              <a:rPr dirty="0"/>
              <a:t>Top Companies by Gross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2474"/>
            <a:ext cx="8915400" cy="3230527"/>
          </a:xfrm>
        </p:spPr>
        <p:txBody>
          <a:bodyPr/>
          <a:lstStyle/>
          <a:p>
            <a:r>
              <a:rPr dirty="0"/>
              <a:t>1. Pinnacle Resource Partners: $7800 million</a:t>
            </a:r>
          </a:p>
          <a:p>
            <a:r>
              <a:rPr dirty="0"/>
              <a:t>2. Pinnacle Insights Group: $7760 million</a:t>
            </a:r>
          </a:p>
          <a:p>
            <a:r>
              <a:rPr dirty="0"/>
              <a:t>3. Vortex Innovations Group: $7470 million</a:t>
            </a:r>
          </a:p>
          <a:p>
            <a:r>
              <a:rPr dirty="0"/>
              <a:t>4. Radiant Path Partners: $7170 million</a:t>
            </a:r>
          </a:p>
          <a:p>
            <a:r>
              <a:rPr dirty="0"/>
              <a:t>5. Luminous Growth Partners: $6910 million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Income of Quantum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Dynamics generated an operating income of $55 million.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413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Financial Analysis of Various Companies</vt:lpstr>
      <vt:lpstr>Introduction</vt:lpstr>
      <vt:lpstr>Objectives of the Study</vt:lpstr>
      <vt:lpstr>Methodology</vt:lpstr>
      <vt:lpstr>PivotTable Overview</vt:lpstr>
      <vt:lpstr>Research Questions</vt:lpstr>
      <vt:lpstr>Revenue Analysis of Apex Innovations</vt:lpstr>
      <vt:lpstr>Top Companies by Gross Profit</vt:lpstr>
      <vt:lpstr>Operating Income of Quantum Dynamics</vt:lpstr>
      <vt:lpstr>Total Asset Value of Apex Innovations</vt:lpstr>
      <vt:lpstr>Key Trends in US Markets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Mostofa Al Amin</cp:lastModifiedBy>
  <cp:revision>3</cp:revision>
  <dcterms:created xsi:type="dcterms:W3CDTF">2013-01-27T09:14:16Z</dcterms:created>
  <dcterms:modified xsi:type="dcterms:W3CDTF">2024-10-08T09:41:12Z</dcterms:modified>
  <cp:category/>
</cp:coreProperties>
</file>