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2.xml" ContentType="application/vnd.openxmlformats-officedocument.drawingml.chartshapes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drawings/drawing3.xml" ContentType="application/vnd.openxmlformats-officedocument.drawingml.chartshapes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drawings/drawing4.xml" ContentType="application/vnd.openxmlformats-officedocument.drawingml.chartshapes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drawings/drawing5.xml" ContentType="application/vnd.openxmlformats-officedocument.drawingml.chartshape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20"/>
  </p:notesMasterIdLst>
  <p:handoutMasterIdLst>
    <p:handoutMasterId r:id="rId21"/>
  </p:handoutMasterIdLst>
  <p:sldIdLst>
    <p:sldId id="256" r:id="rId5"/>
    <p:sldId id="257" r:id="rId6"/>
    <p:sldId id="267" r:id="rId7"/>
    <p:sldId id="270" r:id="rId8"/>
    <p:sldId id="271" r:id="rId9"/>
    <p:sldId id="273" r:id="rId10"/>
    <p:sldId id="274" r:id="rId11"/>
    <p:sldId id="272" r:id="rId12"/>
    <p:sldId id="275" r:id="rId13"/>
    <p:sldId id="276" r:id="rId14"/>
    <p:sldId id="277" r:id="rId15"/>
    <p:sldId id="278" r:id="rId16"/>
    <p:sldId id="279" r:id="rId17"/>
    <p:sldId id="280" r:id="rId18"/>
    <p:sldId id="266" r:id="rId19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91395D-D316-4E0D-83E3-E94229A49E93}" v="1" dt="2023-07-10T18:18:58.807"/>
  </p1510:revLst>
</p1510:revInfo>
</file>

<file path=ppt/tableStyles.xml><?xml version="1.0" encoding="utf-8"?>
<a:tblStyleLst xmlns:a="http://schemas.openxmlformats.org/drawingml/2006/main" def="{6E25E649-3F16-4E02-A733-19D2CDBF48F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5274" autoAdjust="0"/>
  </p:normalViewPr>
  <p:slideViewPr>
    <p:cSldViewPr>
      <p:cViewPr>
        <p:scale>
          <a:sx n="63" d="100"/>
          <a:sy n="63" d="100"/>
        </p:scale>
        <p:origin x="1363" y="538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chartUserShapes" Target="../drawings/drawing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chartUserShapes" Target="../drawings/drawing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Relationship Id="rId4" Type="http://schemas.openxmlformats.org/officeDocument/2006/relationships/chartUserShapes" Target="../drawings/drawing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4.7053368328958879E-2"/>
          <c:y val="2.1741188601424821E-2"/>
          <c:w val="0.95155774278215222"/>
          <c:h val="0.70474479752530939"/>
        </c:manualLayout>
      </c:layout>
      <c:barChart>
        <c:barDir val="col"/>
        <c:grouping val="clustere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96055696"/>
        <c:axId val="296056088"/>
      </c:barChart>
      <c:catAx>
        <c:axId val="2960556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6056088"/>
        <c:crosses val="autoZero"/>
        <c:auto val="1"/>
        <c:lblAlgn val="ctr"/>
        <c:lblOffset val="100"/>
        <c:noMultiLvlLbl val="0"/>
      </c:catAx>
      <c:valAx>
        <c:axId val="2960560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6055696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4.7053368328958879E-2"/>
          <c:y val="2.1741188601424821E-2"/>
          <c:w val="0.95155774278215222"/>
          <c:h val="0.70474479752530939"/>
        </c:manualLayout>
      </c:layout>
      <c:barChart>
        <c:barDir val="col"/>
        <c:grouping val="clustere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96055696"/>
        <c:axId val="296056088"/>
      </c:barChart>
      <c:catAx>
        <c:axId val="2960556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6056088"/>
        <c:crosses val="autoZero"/>
        <c:auto val="1"/>
        <c:lblAlgn val="ctr"/>
        <c:lblOffset val="100"/>
        <c:noMultiLvlLbl val="0"/>
      </c:catAx>
      <c:valAx>
        <c:axId val="2960560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6055696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4.7053368328958879E-2"/>
          <c:y val="2.1741188601424821E-2"/>
          <c:w val="0.95155774278215222"/>
          <c:h val="0.70474479752530939"/>
        </c:manualLayout>
      </c:layout>
      <c:barChart>
        <c:barDir val="col"/>
        <c:grouping val="clustere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96055696"/>
        <c:axId val="296056088"/>
      </c:barChart>
      <c:catAx>
        <c:axId val="2960556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6056088"/>
        <c:crosses val="autoZero"/>
        <c:auto val="1"/>
        <c:lblAlgn val="ctr"/>
        <c:lblOffset val="100"/>
        <c:noMultiLvlLbl val="0"/>
      </c:catAx>
      <c:valAx>
        <c:axId val="2960560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6055696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4.7053368328958879E-2"/>
          <c:y val="2.1741188601424821E-2"/>
          <c:w val="0.95155774278215222"/>
          <c:h val="0.70474479752530939"/>
        </c:manualLayout>
      </c:layout>
      <c:barChart>
        <c:barDir val="col"/>
        <c:grouping val="clustere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96055696"/>
        <c:axId val="296056088"/>
      </c:barChart>
      <c:catAx>
        <c:axId val="2960556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6056088"/>
        <c:crosses val="autoZero"/>
        <c:auto val="1"/>
        <c:lblAlgn val="ctr"/>
        <c:lblOffset val="100"/>
        <c:noMultiLvlLbl val="0"/>
      </c:catAx>
      <c:valAx>
        <c:axId val="2960560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6055696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4.7053368328958879E-2"/>
          <c:y val="2.1741188601424821E-2"/>
          <c:w val="0.95155774278215222"/>
          <c:h val="0.70474479752530939"/>
        </c:manualLayout>
      </c:layout>
      <c:barChart>
        <c:barDir val="col"/>
        <c:grouping val="clustere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96055696"/>
        <c:axId val="296056088"/>
      </c:barChart>
      <c:catAx>
        <c:axId val="2960556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6056088"/>
        <c:crosses val="autoZero"/>
        <c:auto val="1"/>
        <c:lblAlgn val="ctr"/>
        <c:lblOffset val="100"/>
        <c:noMultiLvlLbl val="0"/>
      </c:catAx>
      <c:valAx>
        <c:axId val="2960560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6055696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drawings/_rels/drawing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rawings/_rels/drawing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drawings/_rels/drawing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drawings/_rels/drawing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0.02863</cdr:x>
      <cdr:y>0</cdr:y>
    </cdr:from>
    <cdr:to>
      <cdr:x>0.45161</cdr:x>
      <cdr:y>0.86527</cdr:y>
    </cdr:to>
    <cdr:pic>
      <cdr:nvPicPr>
        <cdr:cNvPr id="2" name="chart">
          <a:extLst xmlns:a="http://schemas.openxmlformats.org/drawingml/2006/main">
            <a:ext uri="{FF2B5EF4-FFF2-40B4-BE49-F238E27FC236}">
              <a16:creationId xmlns:a16="http://schemas.microsoft.com/office/drawing/2014/main" id="{8690E1DE-EA8C-58EE-1103-F3531AA64C56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/>
        <a:stretch xmlns:a="http://schemas.openxmlformats.org/drawingml/2006/main">
          <a:fillRect/>
        </a:stretch>
      </cdr:blipFill>
      <cdr:spPr>
        <a:xfrm xmlns:a="http://schemas.openxmlformats.org/drawingml/2006/main">
          <a:off x="287536" y="0"/>
          <a:ext cx="4248472" cy="3692293"/>
        </a:xfrm>
        <a:prstGeom xmlns:a="http://schemas.openxmlformats.org/drawingml/2006/main" prst="rect">
          <a:avLst/>
        </a:prstGeom>
      </cdr:spPr>
    </cdr:pic>
  </cdr:relSizeAnchor>
  <cdr:relSizeAnchor xmlns:cdr="http://schemas.openxmlformats.org/drawingml/2006/chartDrawing">
    <cdr:from>
      <cdr:x>0.5613</cdr:x>
      <cdr:y>0</cdr:y>
    </cdr:from>
    <cdr:to>
      <cdr:x>0.99984</cdr:x>
      <cdr:y>0.86339</cdr:y>
    </cdr:to>
    <cdr:pic>
      <cdr:nvPicPr>
        <cdr:cNvPr id="3" name="chart">
          <a:extLst xmlns:a="http://schemas.openxmlformats.org/drawingml/2006/main">
            <a:ext uri="{FF2B5EF4-FFF2-40B4-BE49-F238E27FC236}">
              <a16:creationId xmlns:a16="http://schemas.microsoft.com/office/drawing/2014/main" id="{2E6EE453-33B5-073E-6328-6940292CC220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2"/>
        <a:stretch xmlns:a="http://schemas.openxmlformats.org/drawingml/2006/main">
          <a:fillRect/>
        </a:stretch>
      </cdr:blipFill>
      <cdr:spPr>
        <a:xfrm xmlns:a="http://schemas.openxmlformats.org/drawingml/2006/main">
          <a:off x="5637750" y="0"/>
          <a:ext cx="4404742" cy="3684240"/>
        </a:xfrm>
        <a:prstGeom xmlns:a="http://schemas.openxmlformats.org/drawingml/2006/main" prst="rect">
          <a:avLst/>
        </a:prstGeom>
      </cdr:spPr>
    </cdr:pic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</cdr:x>
      <cdr:y>0</cdr:y>
    </cdr:from>
    <cdr:to>
      <cdr:x>0.45878</cdr:x>
      <cdr:y>0.76792</cdr:y>
    </cdr:to>
    <cdr:pic>
      <cdr:nvPicPr>
        <cdr:cNvPr id="4" name="chart">
          <a:extLst xmlns:a="http://schemas.openxmlformats.org/drawingml/2006/main">
            <a:ext uri="{FF2B5EF4-FFF2-40B4-BE49-F238E27FC236}">
              <a16:creationId xmlns:a16="http://schemas.microsoft.com/office/drawing/2014/main" id="{43731516-B6FC-88B8-20AA-F0BACDCC56F5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/>
        <a:stretch xmlns:a="http://schemas.openxmlformats.org/drawingml/2006/main">
          <a:fillRect/>
        </a:stretch>
      </cdr:blipFill>
      <cdr:spPr>
        <a:xfrm xmlns:a="http://schemas.openxmlformats.org/drawingml/2006/main">
          <a:off x="0" y="0"/>
          <a:ext cx="4608016" cy="3276884"/>
        </a:xfrm>
        <a:prstGeom xmlns:a="http://schemas.openxmlformats.org/drawingml/2006/main" prst="rect">
          <a:avLst/>
        </a:prstGeom>
      </cdr:spPr>
    </cdr:pic>
  </cdr:relSizeAnchor>
  <cdr:relSizeAnchor xmlns:cdr="http://schemas.openxmlformats.org/drawingml/2006/chartDrawing">
    <cdr:from>
      <cdr:x>0.53047</cdr:x>
      <cdr:y>0</cdr:y>
    </cdr:from>
    <cdr:to>
      <cdr:x>1</cdr:x>
      <cdr:y>0.77759</cdr:y>
    </cdr:to>
    <cdr:pic>
      <cdr:nvPicPr>
        <cdr:cNvPr id="5" name="chart">
          <a:extLst xmlns:a="http://schemas.openxmlformats.org/drawingml/2006/main">
            <a:ext uri="{FF2B5EF4-FFF2-40B4-BE49-F238E27FC236}">
              <a16:creationId xmlns:a16="http://schemas.microsoft.com/office/drawing/2014/main" id="{0D298C6F-7ADC-E7BA-4874-D74C7B9E7308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2"/>
        <a:stretch xmlns:a="http://schemas.openxmlformats.org/drawingml/2006/main">
          <a:fillRect/>
        </a:stretch>
      </cdr:blipFill>
      <cdr:spPr>
        <a:xfrm xmlns:a="http://schemas.openxmlformats.org/drawingml/2006/main">
          <a:off x="5328096" y="0"/>
          <a:ext cx="4716017" cy="3318112"/>
        </a:xfrm>
        <a:prstGeom xmlns:a="http://schemas.openxmlformats.org/drawingml/2006/main" prst="rect">
          <a:avLst/>
        </a:prstGeom>
      </cdr:spPr>
    </cdr:pic>
  </cdr:relSizeAnchor>
  <cdr:relSizeAnchor xmlns:cdr="http://schemas.openxmlformats.org/drawingml/2006/chartDrawing">
    <cdr:from>
      <cdr:x>0.59499</cdr:x>
      <cdr:y>0.8256</cdr:y>
    </cdr:from>
    <cdr:to>
      <cdr:x>0.94628</cdr:x>
      <cdr:y>0.89267</cdr:y>
    </cdr:to>
    <cdr:sp macro="" textlink="">
      <cdr:nvSpPr>
        <cdr:cNvPr id="7" name="TextBox 2">
          <a:extLst xmlns:a="http://schemas.openxmlformats.org/drawingml/2006/main">
            <a:ext uri="{FF2B5EF4-FFF2-40B4-BE49-F238E27FC236}">
              <a16:creationId xmlns:a16="http://schemas.microsoft.com/office/drawing/2014/main" id="{4BC6E4C9-84BC-C0B4-55E7-C3EC0C263358}"/>
            </a:ext>
          </a:extLst>
        </cdr:cNvPr>
        <cdr:cNvSpPr txBox="1"/>
      </cdr:nvSpPr>
      <cdr:spPr>
        <a:xfrm xmlns:a="http://schemas.openxmlformats.org/drawingml/2006/main">
          <a:off x="5976168" y="3522990"/>
          <a:ext cx="3528392" cy="286232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>
            <a:lnSpc>
              <a:spcPct val="90000"/>
            </a:lnSpc>
          </a:pPr>
          <a:r>
            <a:rPr lang="en-US" sz="1400" dirty="0"/>
            <a:t>Unsuccessful Booking Origin Distribution </a:t>
          </a:r>
          <a:endParaRPr lang="en-IN" sz="1400" dirty="0"/>
        </a:p>
      </cdr:txBody>
    </cdr: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0.64871</cdr:x>
      <cdr:y>0.82195</cdr:y>
    </cdr:from>
    <cdr:to>
      <cdr:x>1</cdr:x>
      <cdr:y>0.88311</cdr:y>
    </cdr:to>
    <cdr:sp macro="" textlink="">
      <cdr:nvSpPr>
        <cdr:cNvPr id="7" name="TextBox 2">
          <a:extLst xmlns:a="http://schemas.openxmlformats.org/drawingml/2006/main">
            <a:ext uri="{FF2B5EF4-FFF2-40B4-BE49-F238E27FC236}">
              <a16:creationId xmlns:a16="http://schemas.microsoft.com/office/drawing/2014/main" id="{4BC6E4C9-84BC-C0B4-55E7-C3EC0C263358}"/>
            </a:ext>
          </a:extLst>
        </cdr:cNvPr>
        <cdr:cNvSpPr txBox="1"/>
      </cdr:nvSpPr>
      <cdr:spPr>
        <a:xfrm xmlns:a="http://schemas.openxmlformats.org/drawingml/2006/main">
          <a:off x="7380545" y="3847160"/>
          <a:ext cx="3996719" cy="286232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>
            <a:lnSpc>
              <a:spcPct val="90000"/>
            </a:lnSpc>
          </a:pPr>
          <a:r>
            <a:rPr lang="en-US" sz="1400" dirty="0"/>
            <a:t>Top 5 Busiest Route</a:t>
          </a:r>
          <a:endParaRPr lang="en-IN" sz="1400" dirty="0"/>
        </a:p>
      </cdr:txBody>
    </cdr:sp>
  </cdr:relSizeAnchor>
  <cdr:relSizeAnchor xmlns:cdr="http://schemas.openxmlformats.org/drawingml/2006/chartDrawing">
    <cdr:from>
      <cdr:x>0.02532</cdr:x>
      <cdr:y>0</cdr:y>
    </cdr:from>
    <cdr:to>
      <cdr:x>0.4099</cdr:x>
      <cdr:y>0.77205</cdr:y>
    </cdr:to>
    <cdr:pic>
      <cdr:nvPicPr>
        <cdr:cNvPr id="3" name="chart">
          <a:extLst xmlns:a="http://schemas.openxmlformats.org/drawingml/2006/main">
            <a:ext uri="{FF2B5EF4-FFF2-40B4-BE49-F238E27FC236}">
              <a16:creationId xmlns:a16="http://schemas.microsoft.com/office/drawing/2014/main" id="{E45F52B8-C078-0619-D8D3-C2B8D2DA7536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/>
        <a:stretch xmlns:a="http://schemas.openxmlformats.org/drawingml/2006/main">
          <a:fillRect/>
        </a:stretch>
      </cdr:blipFill>
      <cdr:spPr>
        <a:xfrm xmlns:a="http://schemas.openxmlformats.org/drawingml/2006/main">
          <a:off x="288033" y="0"/>
          <a:ext cx="4375523" cy="3613616"/>
        </a:xfrm>
        <a:prstGeom xmlns:a="http://schemas.openxmlformats.org/drawingml/2006/main" prst="rect">
          <a:avLst/>
        </a:prstGeom>
      </cdr:spPr>
    </cdr:pic>
  </cdr:relSizeAnchor>
  <cdr:relSizeAnchor xmlns:cdr="http://schemas.openxmlformats.org/drawingml/2006/chartDrawing">
    <cdr:from>
      <cdr:x>0.5</cdr:x>
      <cdr:y>0</cdr:y>
    </cdr:from>
    <cdr:to>
      <cdr:x>0.9588</cdr:x>
      <cdr:y>0.76923</cdr:y>
    </cdr:to>
    <cdr:pic>
      <cdr:nvPicPr>
        <cdr:cNvPr id="9" name="chart">
          <a:extLst xmlns:a="http://schemas.openxmlformats.org/drawingml/2006/main">
            <a:ext uri="{FF2B5EF4-FFF2-40B4-BE49-F238E27FC236}">
              <a16:creationId xmlns:a16="http://schemas.microsoft.com/office/drawing/2014/main" id="{1914CEB4-3E4E-8C6A-CA7F-CA164842E65E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2"/>
        <a:stretch xmlns:a="http://schemas.openxmlformats.org/drawingml/2006/main">
          <a:fillRect/>
        </a:stretch>
      </cdr:blipFill>
      <cdr:spPr>
        <a:xfrm xmlns:a="http://schemas.openxmlformats.org/drawingml/2006/main">
          <a:off x="5688632" y="0"/>
          <a:ext cx="5219903" cy="3600400"/>
        </a:xfrm>
        <a:prstGeom xmlns:a="http://schemas.openxmlformats.org/drawingml/2006/main" prst="rect">
          <a:avLst/>
        </a:prstGeom>
      </cdr:spPr>
    </cdr:pic>
  </cdr:relSizeAnchor>
</c:userShapes>
</file>

<file path=ppt/drawings/drawing4.xml><?xml version="1.0" encoding="utf-8"?>
<c:userShapes xmlns:c="http://schemas.openxmlformats.org/drawingml/2006/chart">
  <cdr:relSizeAnchor xmlns:cdr="http://schemas.openxmlformats.org/drawingml/2006/chartDrawing">
    <cdr:from>
      <cdr:x>0.64871</cdr:x>
      <cdr:y>0.82195</cdr:y>
    </cdr:from>
    <cdr:to>
      <cdr:x>1</cdr:x>
      <cdr:y>0.88311</cdr:y>
    </cdr:to>
    <cdr:sp macro="" textlink="">
      <cdr:nvSpPr>
        <cdr:cNvPr id="7" name="TextBox 2">
          <a:extLst xmlns:a="http://schemas.openxmlformats.org/drawingml/2006/main">
            <a:ext uri="{FF2B5EF4-FFF2-40B4-BE49-F238E27FC236}">
              <a16:creationId xmlns:a16="http://schemas.microsoft.com/office/drawing/2014/main" id="{4BC6E4C9-84BC-C0B4-55E7-C3EC0C263358}"/>
            </a:ext>
          </a:extLst>
        </cdr:cNvPr>
        <cdr:cNvSpPr txBox="1"/>
      </cdr:nvSpPr>
      <cdr:spPr>
        <a:xfrm xmlns:a="http://schemas.openxmlformats.org/drawingml/2006/main">
          <a:off x="7380545" y="3847160"/>
          <a:ext cx="3996719" cy="286232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>
            <a:lnSpc>
              <a:spcPct val="90000"/>
            </a:lnSpc>
          </a:pPr>
          <a:endParaRPr lang="en-IN" sz="1400" dirty="0"/>
        </a:p>
      </cdr:txBody>
    </cdr:sp>
  </cdr:relSizeAnchor>
  <cdr:relSizeAnchor xmlns:cdr="http://schemas.openxmlformats.org/drawingml/2006/chartDrawing">
    <cdr:from>
      <cdr:x>0.14557</cdr:x>
      <cdr:y>0</cdr:y>
    </cdr:from>
    <cdr:to>
      <cdr:x>0.44297</cdr:x>
      <cdr:y>0.67894</cdr:y>
    </cdr:to>
    <cdr:pic>
      <cdr:nvPicPr>
        <cdr:cNvPr id="2" name="chart">
          <a:extLst xmlns:a="http://schemas.openxmlformats.org/drawingml/2006/main">
            <a:ext uri="{FF2B5EF4-FFF2-40B4-BE49-F238E27FC236}">
              <a16:creationId xmlns:a16="http://schemas.microsoft.com/office/drawing/2014/main" id="{0C26DFF1-1FC3-6A0D-3EA5-4BC2F36DF506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/>
        <a:stretch xmlns:a="http://schemas.openxmlformats.org/drawingml/2006/main">
          <a:fillRect/>
        </a:stretch>
      </cdr:blipFill>
      <cdr:spPr>
        <a:xfrm xmlns:a="http://schemas.openxmlformats.org/drawingml/2006/main">
          <a:off x="1656184" y="-1700808"/>
          <a:ext cx="3383573" cy="3177815"/>
        </a:xfrm>
        <a:prstGeom xmlns:a="http://schemas.openxmlformats.org/drawingml/2006/main" prst="rect">
          <a:avLst/>
        </a:prstGeom>
      </cdr:spPr>
    </cdr:pic>
  </cdr:relSizeAnchor>
  <cdr:relSizeAnchor xmlns:cdr="http://schemas.openxmlformats.org/drawingml/2006/chartDrawing">
    <cdr:from>
      <cdr:x>0.58861</cdr:x>
      <cdr:y>0.00749</cdr:y>
    </cdr:from>
    <cdr:to>
      <cdr:x>0.92887</cdr:x>
      <cdr:y>0.66527</cdr:y>
    </cdr:to>
    <cdr:pic>
      <cdr:nvPicPr>
        <cdr:cNvPr id="4" name="chart">
          <a:extLst xmlns:a="http://schemas.openxmlformats.org/drawingml/2006/main">
            <a:ext uri="{FF2B5EF4-FFF2-40B4-BE49-F238E27FC236}">
              <a16:creationId xmlns:a16="http://schemas.microsoft.com/office/drawing/2014/main" id="{2C642993-8A45-94DC-F9C0-509358417DEF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2"/>
        <a:stretch xmlns:a="http://schemas.openxmlformats.org/drawingml/2006/main">
          <a:fillRect/>
        </a:stretch>
      </cdr:blipFill>
      <cdr:spPr>
        <a:xfrm xmlns:a="http://schemas.openxmlformats.org/drawingml/2006/main">
          <a:off x="6696744" y="35048"/>
          <a:ext cx="3871295" cy="3078747"/>
        </a:xfrm>
        <a:prstGeom xmlns:a="http://schemas.openxmlformats.org/drawingml/2006/main" prst="rect">
          <a:avLst/>
        </a:prstGeom>
      </cdr:spPr>
    </cdr:pic>
  </cdr:relSizeAnchor>
</c:userShapes>
</file>

<file path=ppt/drawings/drawing5.xml><?xml version="1.0" encoding="utf-8"?>
<c:userShapes xmlns:c="http://schemas.openxmlformats.org/drawingml/2006/chart">
  <cdr:relSizeAnchor xmlns:cdr="http://schemas.openxmlformats.org/drawingml/2006/chartDrawing">
    <cdr:from>
      <cdr:x>0.64871</cdr:x>
      <cdr:y>0.82195</cdr:y>
    </cdr:from>
    <cdr:to>
      <cdr:x>1</cdr:x>
      <cdr:y>0.88311</cdr:y>
    </cdr:to>
    <cdr:sp macro="" textlink="">
      <cdr:nvSpPr>
        <cdr:cNvPr id="7" name="TextBox 2">
          <a:extLst xmlns:a="http://schemas.openxmlformats.org/drawingml/2006/main">
            <a:ext uri="{FF2B5EF4-FFF2-40B4-BE49-F238E27FC236}">
              <a16:creationId xmlns:a16="http://schemas.microsoft.com/office/drawing/2014/main" id="{4BC6E4C9-84BC-C0B4-55E7-C3EC0C263358}"/>
            </a:ext>
          </a:extLst>
        </cdr:cNvPr>
        <cdr:cNvSpPr txBox="1"/>
      </cdr:nvSpPr>
      <cdr:spPr>
        <a:xfrm xmlns:a="http://schemas.openxmlformats.org/drawingml/2006/main">
          <a:off x="7380545" y="3847160"/>
          <a:ext cx="3996719" cy="286232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>
            <a:lnSpc>
              <a:spcPct val="90000"/>
            </a:lnSpc>
          </a:pPr>
          <a:endParaRPr lang="en-IN" sz="1400" dirty="0"/>
        </a:p>
      </cdr:txBody>
    </cdr:sp>
  </cdr:relSizeAnchor>
  <cdr:relSizeAnchor xmlns:cdr="http://schemas.openxmlformats.org/drawingml/2006/chartDrawing">
    <cdr:from>
      <cdr:x>0.3038</cdr:x>
      <cdr:y>0</cdr:y>
    </cdr:from>
    <cdr:to>
      <cdr:x>0.78138</cdr:x>
      <cdr:y>1</cdr:y>
    </cdr:to>
    <cdr:pic>
      <cdr:nvPicPr>
        <cdr:cNvPr id="3" name="chart">
          <a:extLst xmlns:a="http://schemas.openxmlformats.org/drawingml/2006/main">
            <a:ext uri="{FF2B5EF4-FFF2-40B4-BE49-F238E27FC236}">
              <a16:creationId xmlns:a16="http://schemas.microsoft.com/office/drawing/2014/main" id="{FCB94FBD-15F4-BD9B-8480-AFF6A6F8174E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/>
        <a:stretch xmlns:a="http://schemas.openxmlformats.org/drawingml/2006/main">
          <a:fillRect/>
        </a:stretch>
      </cdr:blipFill>
      <cdr:spPr>
        <a:xfrm xmlns:a="http://schemas.openxmlformats.org/drawingml/2006/main">
          <a:off x="3456384" y="-1700808"/>
          <a:ext cx="5433531" cy="4680520"/>
        </a:xfrm>
        <a:prstGeom xmlns:a="http://schemas.openxmlformats.org/drawingml/2006/main" prst="rect">
          <a:avLst/>
        </a:prstGeom>
      </cdr:spPr>
    </cdr:pic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8/2/2023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8/2/2023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256" name="line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068651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309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line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647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871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5" name="line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008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265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428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875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432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5" name="frame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699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" name="frame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491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8/2/2023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0594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2160" userDrawn="1">
          <p15:clr>
            <a:srgbClr val="F26B43"/>
          </p15:clr>
        </p15:guide>
        <p15:guide id="4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utazotodi.blog.hu/2019/03/19/uj_club_world_szekek_a_british_airways_gepein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thank-you-thanks-gratitude-2011012/" TargetMode="External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7829" y="1905000"/>
            <a:ext cx="9828584" cy="2820144"/>
          </a:xfrm>
        </p:spPr>
        <p:txBody>
          <a:bodyPr/>
          <a:lstStyle/>
          <a:p>
            <a:r>
              <a:rPr lang="en-US" sz="3600" dirty="0"/>
              <a:t>BRITISH AIRWAYS CUSTOMER BEHAVIOURS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solidFill>
                  <a:srgbClr val="FFFFFF"/>
                </a:solidFill>
                <a:latin typeface="DM Sans" panose="020F0502020204030204" pitchFamily="2" charset="0"/>
              </a:rPr>
              <a:t>P</a:t>
            </a:r>
            <a:r>
              <a:rPr lang="en-US" sz="2000" b="0" i="0" dirty="0">
                <a:solidFill>
                  <a:srgbClr val="FFFFFF"/>
                </a:solidFill>
                <a:effectLst/>
                <a:latin typeface="DM Sans" panose="020F0502020204030204" pitchFamily="2" charset="0"/>
              </a:rPr>
              <a:t>redictive model to understand factors that influence buying </a:t>
            </a:r>
            <a:r>
              <a:rPr lang="en-US" sz="2000" b="0" i="0" dirty="0" err="1">
                <a:solidFill>
                  <a:srgbClr val="FFFFFF"/>
                </a:solidFill>
                <a:effectLst/>
                <a:latin typeface="DM Sans" panose="020F0502020204030204" pitchFamily="2" charset="0"/>
              </a:rPr>
              <a:t>behaviour</a:t>
            </a:r>
            <a:endParaRPr lang="en-US" sz="2000" dirty="0"/>
          </a:p>
        </p:txBody>
      </p:sp>
      <p:pic>
        <p:nvPicPr>
          <p:cNvPr id="5" name="Picture 4" descr="A logo of a company&#10;&#10;Description automatically generated">
            <a:extLst>
              <a:ext uri="{FF2B5EF4-FFF2-40B4-BE49-F238E27FC236}">
                <a16:creationId xmlns:a16="http://schemas.microsoft.com/office/drawing/2014/main" id="{6D4C9707-328E-2F82-B342-1F3D3619D0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05780" y="332656"/>
            <a:ext cx="1561720" cy="1572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12EBA-2F32-6CD8-0F4F-EF2301DE3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Building</a:t>
            </a:r>
            <a:endParaRPr lang="en-IN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CAF2D4A1-C1E0-F78F-3CDC-B72964CA3D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9836" y="1772816"/>
            <a:ext cx="3353091" cy="2865368"/>
          </a:xfr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3626010-259F-E519-AC0C-E42EC1EAF8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1624" y="1659460"/>
            <a:ext cx="3353091" cy="287971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086F747-B3F4-BD36-7437-E89853C56C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30716" y="1771820"/>
            <a:ext cx="2742661" cy="286636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03CDE71-C323-7AD5-2543-C77767544C38}"/>
              </a:ext>
            </a:extLst>
          </p:cNvPr>
          <p:cNvSpPr txBox="1"/>
          <p:nvPr/>
        </p:nvSpPr>
        <p:spPr>
          <a:xfrm>
            <a:off x="1290216" y="4903234"/>
            <a:ext cx="2680681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Logistic Regression</a:t>
            </a:r>
            <a:endParaRPr lang="en-IN" sz="2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20078E0-48BE-EC3A-CE32-6842EA4F99A2}"/>
              </a:ext>
            </a:extLst>
          </p:cNvPr>
          <p:cNvSpPr txBox="1"/>
          <p:nvPr/>
        </p:nvSpPr>
        <p:spPr>
          <a:xfrm>
            <a:off x="4673485" y="4878911"/>
            <a:ext cx="3544444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Random Forest Classifier</a:t>
            </a:r>
            <a:endParaRPr lang="en-IN" sz="2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35E6328-AC81-6D85-F03C-A925E8BD748B}"/>
              </a:ext>
            </a:extLst>
          </p:cNvPr>
          <p:cNvSpPr txBox="1"/>
          <p:nvPr/>
        </p:nvSpPr>
        <p:spPr>
          <a:xfrm>
            <a:off x="8905902" y="4903234"/>
            <a:ext cx="2592288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 err="1"/>
              <a:t>XGBoost</a:t>
            </a:r>
            <a:r>
              <a:rPr lang="en-US" sz="2400" dirty="0"/>
              <a:t> Classifier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7353872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12EBA-2F32-6CD8-0F4F-EF2301DE3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Building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D7530B5-0A64-91F8-AF7B-8CA1F409EB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09033" y="1905000"/>
            <a:ext cx="6127996" cy="4678363"/>
          </a:xfrm>
        </p:spPr>
      </p:pic>
    </p:spTree>
    <p:extLst>
      <p:ext uri="{BB962C8B-B14F-4D97-AF65-F5344CB8AC3E}">
        <p14:creationId xmlns:p14="http://schemas.microsoft.com/office/powerpoint/2010/main" val="42493175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12EBA-2F32-6CD8-0F4F-EF2301DE3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Importance</a:t>
            </a: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CC057DA-633A-CCBF-8095-2C886DF15E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59187" y="1905000"/>
            <a:ext cx="6270451" cy="4267200"/>
          </a:xfrm>
        </p:spPr>
      </p:pic>
    </p:spTree>
    <p:extLst>
      <p:ext uri="{BB962C8B-B14F-4D97-AF65-F5344CB8AC3E}">
        <p14:creationId xmlns:p14="http://schemas.microsoft.com/office/powerpoint/2010/main" val="14873074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12EBA-2F32-6CD8-0F4F-EF2301DE3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Importance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032653E-5F12-CA84-1A0A-8239AB08CC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87046" y="1916246"/>
            <a:ext cx="6614733" cy="4244708"/>
          </a:xfrm>
        </p:spPr>
      </p:pic>
    </p:spTree>
    <p:extLst>
      <p:ext uri="{BB962C8B-B14F-4D97-AF65-F5344CB8AC3E}">
        <p14:creationId xmlns:p14="http://schemas.microsoft.com/office/powerpoint/2010/main" val="12003566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12EBA-2F32-6CD8-0F4F-EF2301DE3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Importance</a:t>
            </a: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0147409-4E79-50E8-8677-8BA30BA3E4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81668" y="1905000"/>
            <a:ext cx="7225490" cy="4267200"/>
          </a:xfrm>
        </p:spPr>
      </p:pic>
    </p:spTree>
    <p:extLst>
      <p:ext uri="{BB962C8B-B14F-4D97-AF65-F5344CB8AC3E}">
        <p14:creationId xmlns:p14="http://schemas.microsoft.com/office/powerpoint/2010/main" val="29699877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 descr="A blue text on a white surface&#10;&#10;Description automatically generated">
            <a:extLst>
              <a:ext uri="{FF2B5EF4-FFF2-40B4-BE49-F238E27FC236}">
                <a16:creationId xmlns:a16="http://schemas.microsoft.com/office/drawing/2014/main" id="{2DC4A690-F704-4FE5-35FF-BDF205B979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522412" y="381000"/>
            <a:ext cx="9144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959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and Content Layout with List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</a:p>
          <a:p>
            <a:r>
              <a:rPr lang="en-US" dirty="0"/>
              <a:t>Encoding Categorical Column</a:t>
            </a:r>
          </a:p>
          <a:p>
            <a:r>
              <a:rPr lang="en-US" dirty="0"/>
              <a:t>Building a Predictive model</a:t>
            </a:r>
          </a:p>
          <a:p>
            <a:r>
              <a:rPr lang="en-US" dirty="0"/>
              <a:t>Finding Feature </a:t>
            </a:r>
            <a:r>
              <a:rPr lang="en-US" dirty="0" err="1"/>
              <a:t>Impotance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</a:p>
        </p:txBody>
      </p:sp>
      <p:graphicFrame>
        <p:nvGraphicFramePr>
          <p:cNvPr id="5" name="Content Placeholder 5" descr="Clustered Column chart" title="Chart">
            <a:extLst>
              <a:ext uri="{FF2B5EF4-FFF2-40B4-BE49-F238E27FC236}">
                <a16:creationId xmlns:a16="http://schemas.microsoft.com/office/drawing/2014/main" id="{A716701A-83E4-6006-C78C-76FAAD4EEEE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1780124"/>
              </p:ext>
            </p:extLst>
          </p:nvPr>
        </p:nvGraphicFramePr>
        <p:xfrm>
          <a:off x="622300" y="1905000"/>
          <a:ext cx="10044113" cy="4267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65807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</a:p>
        </p:txBody>
      </p:sp>
      <p:graphicFrame>
        <p:nvGraphicFramePr>
          <p:cNvPr id="5" name="Content Placeholder 5" descr="Clustered Column chart" title="Chart">
            <a:extLst>
              <a:ext uri="{FF2B5EF4-FFF2-40B4-BE49-F238E27FC236}">
                <a16:creationId xmlns:a16="http://schemas.microsoft.com/office/drawing/2014/main" id="{A716701A-83E4-6006-C78C-76FAAD4EEEE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263368"/>
              </p:ext>
            </p:extLst>
          </p:nvPr>
        </p:nvGraphicFramePr>
        <p:xfrm>
          <a:off x="1072355" y="1988840"/>
          <a:ext cx="10044113" cy="4267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4BC6E4C9-84BC-C0B4-55E7-C3EC0C263358}"/>
              </a:ext>
            </a:extLst>
          </p:cNvPr>
          <p:cNvSpPr txBox="1"/>
          <p:nvPr/>
        </p:nvSpPr>
        <p:spPr>
          <a:xfrm>
            <a:off x="1522414" y="5415070"/>
            <a:ext cx="3491878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dirty="0"/>
              <a:t>Successful Booking Origin Distribution 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14018888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</a:p>
        </p:txBody>
      </p:sp>
      <p:graphicFrame>
        <p:nvGraphicFramePr>
          <p:cNvPr id="5" name="Content Placeholder 5" descr="Clustered Column chart" title="Chart">
            <a:extLst>
              <a:ext uri="{FF2B5EF4-FFF2-40B4-BE49-F238E27FC236}">
                <a16:creationId xmlns:a16="http://schemas.microsoft.com/office/drawing/2014/main" id="{A716701A-83E4-6006-C78C-76FAAD4EEEE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46173149"/>
              </p:ext>
            </p:extLst>
          </p:nvPr>
        </p:nvGraphicFramePr>
        <p:xfrm>
          <a:off x="261764" y="1700808"/>
          <a:ext cx="11377264" cy="46805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4BC6E4C9-84BC-C0B4-55E7-C3EC0C263358}"/>
              </a:ext>
            </a:extLst>
          </p:cNvPr>
          <p:cNvSpPr txBox="1"/>
          <p:nvPr/>
        </p:nvSpPr>
        <p:spPr>
          <a:xfrm>
            <a:off x="1558186" y="5681776"/>
            <a:ext cx="3491878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dirty="0"/>
              <a:t>Flight Day Distribution 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3160265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</a:p>
        </p:txBody>
      </p:sp>
      <p:graphicFrame>
        <p:nvGraphicFramePr>
          <p:cNvPr id="5" name="Content Placeholder 5" descr="Clustered Column chart" title="Chart">
            <a:extLst>
              <a:ext uri="{FF2B5EF4-FFF2-40B4-BE49-F238E27FC236}">
                <a16:creationId xmlns:a16="http://schemas.microsoft.com/office/drawing/2014/main" id="{A716701A-83E4-6006-C78C-76FAAD4EEEE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34684630"/>
              </p:ext>
            </p:extLst>
          </p:nvPr>
        </p:nvGraphicFramePr>
        <p:xfrm>
          <a:off x="261764" y="1700808"/>
          <a:ext cx="11377264" cy="46805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97115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</a:p>
        </p:txBody>
      </p:sp>
      <p:graphicFrame>
        <p:nvGraphicFramePr>
          <p:cNvPr id="5" name="Content Placeholder 5" descr="Clustered Column chart" title="Chart">
            <a:extLst>
              <a:ext uri="{FF2B5EF4-FFF2-40B4-BE49-F238E27FC236}">
                <a16:creationId xmlns:a16="http://schemas.microsoft.com/office/drawing/2014/main" id="{A716701A-83E4-6006-C78C-76FAAD4EEEE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0727883"/>
              </p:ext>
            </p:extLst>
          </p:nvPr>
        </p:nvGraphicFramePr>
        <p:xfrm>
          <a:off x="261764" y="1700808"/>
          <a:ext cx="11377264" cy="46805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427355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12EBA-2F32-6CD8-0F4F-EF2301DE3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Encoding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2C593C6-F885-2D47-C418-529B6222CC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9876" y="1700808"/>
            <a:ext cx="6205973" cy="448940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61AE071-2EBD-03AF-60F9-B37ACC3F0FB9}"/>
              </a:ext>
            </a:extLst>
          </p:cNvPr>
          <p:cNvSpPr txBox="1"/>
          <p:nvPr/>
        </p:nvSpPr>
        <p:spPr>
          <a:xfrm>
            <a:off x="8182644" y="2420888"/>
            <a:ext cx="3888432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Binning the Numerical Data Length of Stay into Categorical Data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100700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12EBA-2F32-6CD8-0F4F-EF2301DE3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Encoding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1AE071-2EBD-03AF-60F9-B37ACC3F0FB9}"/>
              </a:ext>
            </a:extLst>
          </p:cNvPr>
          <p:cNvSpPr txBox="1"/>
          <p:nvPr/>
        </p:nvSpPr>
        <p:spPr>
          <a:xfrm>
            <a:off x="7030516" y="2420888"/>
            <a:ext cx="5040560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 Combining Extra Baggage Service and Meal Service Into Extra Service feature</a:t>
            </a:r>
            <a:endParaRPr lang="en-IN" sz="2400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0F7D9A6-44DF-5BDA-23DA-4A782A92B1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0431" y="1988840"/>
            <a:ext cx="4831499" cy="3368332"/>
          </a:xfrm>
        </p:spPr>
      </p:pic>
    </p:spTree>
    <p:extLst>
      <p:ext uri="{BB962C8B-B14F-4D97-AF65-F5344CB8AC3E}">
        <p14:creationId xmlns:p14="http://schemas.microsoft.com/office/powerpoint/2010/main" val="37238699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ustom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Custom" id="{37DB63F3-72C7-4A67-82CB-DE1EC68F0B1F}" vid="{1DDF8815-C24B-4878-AB18-C1C7DB7407AA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82B82EB-80D3-4DDB-9A53-0D22163B57B3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EBA52FF4-E484-4953-8434-9402E3BE0AB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5FC92C0-A33F-467F-A65D-AA0CE0BD2B6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tf02804846_wac</Template>
  <TotalTime>83</TotalTime>
  <Words>105</Words>
  <Application>Microsoft Office PowerPoint</Application>
  <PresentationFormat>Custom</PresentationFormat>
  <Paragraphs>28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Consolas</vt:lpstr>
      <vt:lpstr>Corbel</vt:lpstr>
      <vt:lpstr>DM Sans</vt:lpstr>
      <vt:lpstr>Wingdings</vt:lpstr>
      <vt:lpstr>Custom</vt:lpstr>
      <vt:lpstr>BRITISH AIRWAYS CUSTOMER BEHAVIOURS</vt:lpstr>
      <vt:lpstr>Title and Content Layout with List</vt:lpstr>
      <vt:lpstr>Exploratory Data Analysis</vt:lpstr>
      <vt:lpstr>Exploratory Data Analysis</vt:lpstr>
      <vt:lpstr>Exploratory Data Analysis</vt:lpstr>
      <vt:lpstr>Exploratory Data Analysis</vt:lpstr>
      <vt:lpstr>Exploratory Data Analysis</vt:lpstr>
      <vt:lpstr>Feature Encoding</vt:lpstr>
      <vt:lpstr>Feature Encoding</vt:lpstr>
      <vt:lpstr>Model Building</vt:lpstr>
      <vt:lpstr>Model Building</vt:lpstr>
      <vt:lpstr>Feature Importance</vt:lpstr>
      <vt:lpstr>Feature Importance</vt:lpstr>
      <vt:lpstr>Feature Importance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BRITISH AIRWAYS CUSTOMER BEHAVIOURS</dc:title>
  <dc:creator>Rajak Ali</dc:creator>
  <cp:lastModifiedBy>Rajak Ali</cp:lastModifiedBy>
  <cp:revision>1</cp:revision>
  <dcterms:created xsi:type="dcterms:W3CDTF">2023-08-02T17:09:58Z</dcterms:created>
  <dcterms:modified xsi:type="dcterms:W3CDTF">2023-08-02T18:33:24Z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