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57" r:id="rId3"/>
    <p:sldId id="258" r:id="rId4"/>
    <p:sldId id="259" r:id="rId5"/>
    <p:sldId id="260" r:id="rId6"/>
    <p:sldId id="261" r:id="rId7"/>
    <p:sldId id="269" r:id="rId8"/>
    <p:sldId id="266" r:id="rId9"/>
    <p:sldId id="272" r:id="rId10"/>
    <p:sldId id="275" r:id="rId11"/>
    <p:sldId id="284" r:id="rId12"/>
    <p:sldId id="276" r:id="rId13"/>
    <p:sldId id="286"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F9454D-3306-40AD-8C84-5120A53B5AE9}">
          <p14:sldIdLst>
            <p14:sldId id="285"/>
            <p14:sldId id="257"/>
            <p14:sldId id="258"/>
            <p14:sldId id="259"/>
            <p14:sldId id="260"/>
            <p14:sldId id="261"/>
          </p14:sldIdLst>
        </p14:section>
        <p14:section name="Untitled Section" id="{63E5B684-3DD5-4859-920F-3E3D994BBC10}">
          <p14:sldIdLst>
            <p14:sldId id="269"/>
            <p14:sldId id="266"/>
            <p14:sldId id="272"/>
            <p14:sldId id="275"/>
            <p14:sldId id="284"/>
            <p14:sldId id="276"/>
            <p14:sldId id="286"/>
            <p14:sldId id="2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8" autoAdjust="0"/>
    <p:restoredTop sz="94660"/>
  </p:normalViewPr>
  <p:slideViewPr>
    <p:cSldViewPr snapToGrid="0">
      <p:cViewPr varScale="1">
        <p:scale>
          <a:sx n="90" d="100"/>
          <a:sy n="90" d="100"/>
        </p:scale>
        <p:origin x="2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1D39-8952-4D17-930E-ECA25D3C5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065AB8-8526-A527-E83E-94CC838EEF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EBBE08-E03A-68EC-2851-BE540CE58C56}"/>
              </a:ext>
            </a:extLst>
          </p:cNvPr>
          <p:cNvSpPr>
            <a:spLocks noGrp="1"/>
          </p:cNvSpPr>
          <p:nvPr>
            <p:ph type="dt" sz="half" idx="10"/>
          </p:nvPr>
        </p:nvSpPr>
        <p:spPr/>
        <p:txBody>
          <a:bodyPr/>
          <a:lstStyle/>
          <a:p>
            <a:fld id="{4068E22C-7D87-4A5D-A227-692ADFABBE81}" type="datetimeFigureOut">
              <a:rPr lang="en-IN" smtClean="0"/>
              <a:t>05-05-2025</a:t>
            </a:fld>
            <a:endParaRPr lang="en-IN"/>
          </a:p>
        </p:txBody>
      </p:sp>
      <p:sp>
        <p:nvSpPr>
          <p:cNvPr id="5" name="Footer Placeholder 4">
            <a:extLst>
              <a:ext uri="{FF2B5EF4-FFF2-40B4-BE49-F238E27FC236}">
                <a16:creationId xmlns:a16="http://schemas.microsoft.com/office/drawing/2014/main" id="{3E8C35FE-029F-7234-9B51-3F2925B403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D493FD-8056-F264-9F2D-E421F06A107E}"/>
              </a:ext>
            </a:extLst>
          </p:cNvPr>
          <p:cNvSpPr>
            <a:spLocks noGrp="1"/>
          </p:cNvSpPr>
          <p:nvPr>
            <p:ph type="sldNum" sz="quarter" idx="12"/>
          </p:nvPr>
        </p:nvSpPr>
        <p:spPr/>
        <p:txBody>
          <a:bodyPr/>
          <a:lstStyle/>
          <a:p>
            <a:fld id="{80F8E409-7C39-4299-899E-4274F7ED7AC9}" type="slidenum">
              <a:rPr lang="en-IN" smtClean="0"/>
              <a:t>‹#›</a:t>
            </a:fld>
            <a:endParaRPr lang="en-IN"/>
          </a:p>
        </p:txBody>
      </p:sp>
    </p:spTree>
    <p:extLst>
      <p:ext uri="{BB962C8B-B14F-4D97-AF65-F5344CB8AC3E}">
        <p14:creationId xmlns:p14="http://schemas.microsoft.com/office/powerpoint/2010/main" val="2636934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23A1-212A-2F6E-5C7D-1213118E06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B61BF3-EA1D-4F02-6C25-6E347790A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F30DEA-D853-3450-FFB7-2059FC4AAB6F}"/>
              </a:ext>
            </a:extLst>
          </p:cNvPr>
          <p:cNvSpPr>
            <a:spLocks noGrp="1"/>
          </p:cNvSpPr>
          <p:nvPr>
            <p:ph type="dt" sz="half" idx="10"/>
          </p:nvPr>
        </p:nvSpPr>
        <p:spPr/>
        <p:txBody>
          <a:bodyPr/>
          <a:lstStyle/>
          <a:p>
            <a:fld id="{4068E22C-7D87-4A5D-A227-692ADFABBE81}" type="datetimeFigureOut">
              <a:rPr lang="en-IN" smtClean="0"/>
              <a:t>05-05-2025</a:t>
            </a:fld>
            <a:endParaRPr lang="en-IN"/>
          </a:p>
        </p:txBody>
      </p:sp>
      <p:sp>
        <p:nvSpPr>
          <p:cNvPr id="5" name="Footer Placeholder 4">
            <a:extLst>
              <a:ext uri="{FF2B5EF4-FFF2-40B4-BE49-F238E27FC236}">
                <a16:creationId xmlns:a16="http://schemas.microsoft.com/office/drawing/2014/main" id="{06C52DE5-DA1B-E6E7-47F0-CDEEC00782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D79C8A-32EF-1922-D76F-E5967918390B}"/>
              </a:ext>
            </a:extLst>
          </p:cNvPr>
          <p:cNvSpPr>
            <a:spLocks noGrp="1"/>
          </p:cNvSpPr>
          <p:nvPr>
            <p:ph type="sldNum" sz="quarter" idx="12"/>
          </p:nvPr>
        </p:nvSpPr>
        <p:spPr/>
        <p:txBody>
          <a:bodyPr/>
          <a:lstStyle/>
          <a:p>
            <a:fld id="{80F8E409-7C39-4299-899E-4274F7ED7AC9}" type="slidenum">
              <a:rPr lang="en-IN" smtClean="0"/>
              <a:t>‹#›</a:t>
            </a:fld>
            <a:endParaRPr lang="en-IN"/>
          </a:p>
        </p:txBody>
      </p:sp>
    </p:spTree>
    <p:extLst>
      <p:ext uri="{BB962C8B-B14F-4D97-AF65-F5344CB8AC3E}">
        <p14:creationId xmlns:p14="http://schemas.microsoft.com/office/powerpoint/2010/main" val="900863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2D4658-1CCB-444E-B018-F438F08897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14DC07-1500-27F8-FA4A-ED8F3586EF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84A212-5257-3C12-EDB5-C33DDE437C64}"/>
              </a:ext>
            </a:extLst>
          </p:cNvPr>
          <p:cNvSpPr>
            <a:spLocks noGrp="1"/>
          </p:cNvSpPr>
          <p:nvPr>
            <p:ph type="dt" sz="half" idx="10"/>
          </p:nvPr>
        </p:nvSpPr>
        <p:spPr/>
        <p:txBody>
          <a:bodyPr/>
          <a:lstStyle/>
          <a:p>
            <a:fld id="{4068E22C-7D87-4A5D-A227-692ADFABBE81}" type="datetimeFigureOut">
              <a:rPr lang="en-IN" smtClean="0"/>
              <a:t>05-05-2025</a:t>
            </a:fld>
            <a:endParaRPr lang="en-IN"/>
          </a:p>
        </p:txBody>
      </p:sp>
      <p:sp>
        <p:nvSpPr>
          <p:cNvPr id="5" name="Footer Placeholder 4">
            <a:extLst>
              <a:ext uri="{FF2B5EF4-FFF2-40B4-BE49-F238E27FC236}">
                <a16:creationId xmlns:a16="http://schemas.microsoft.com/office/drawing/2014/main" id="{255C590A-0CAB-6115-08BD-8C29E46CE2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62AC2C-8484-E745-4336-62BD46B1C00A}"/>
              </a:ext>
            </a:extLst>
          </p:cNvPr>
          <p:cNvSpPr>
            <a:spLocks noGrp="1"/>
          </p:cNvSpPr>
          <p:nvPr>
            <p:ph type="sldNum" sz="quarter" idx="12"/>
          </p:nvPr>
        </p:nvSpPr>
        <p:spPr/>
        <p:txBody>
          <a:bodyPr/>
          <a:lstStyle/>
          <a:p>
            <a:fld id="{80F8E409-7C39-4299-899E-4274F7ED7AC9}" type="slidenum">
              <a:rPr lang="en-IN" smtClean="0"/>
              <a:t>‹#›</a:t>
            </a:fld>
            <a:endParaRPr lang="en-IN"/>
          </a:p>
        </p:txBody>
      </p:sp>
    </p:spTree>
    <p:extLst>
      <p:ext uri="{BB962C8B-B14F-4D97-AF65-F5344CB8AC3E}">
        <p14:creationId xmlns:p14="http://schemas.microsoft.com/office/powerpoint/2010/main" val="3206623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129C-2A87-682C-9A66-E88EEE1385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0DCFA5-3F44-E9EC-D2A7-C999FC4C7E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F93CD7-820F-FD7E-ECDD-EB5CED0F7AC4}"/>
              </a:ext>
            </a:extLst>
          </p:cNvPr>
          <p:cNvSpPr>
            <a:spLocks noGrp="1"/>
          </p:cNvSpPr>
          <p:nvPr>
            <p:ph type="dt" sz="half" idx="10"/>
          </p:nvPr>
        </p:nvSpPr>
        <p:spPr/>
        <p:txBody>
          <a:bodyPr/>
          <a:lstStyle/>
          <a:p>
            <a:fld id="{4068E22C-7D87-4A5D-A227-692ADFABBE81}" type="datetimeFigureOut">
              <a:rPr lang="en-IN" smtClean="0"/>
              <a:t>05-05-2025</a:t>
            </a:fld>
            <a:endParaRPr lang="en-IN"/>
          </a:p>
        </p:txBody>
      </p:sp>
      <p:sp>
        <p:nvSpPr>
          <p:cNvPr id="5" name="Footer Placeholder 4">
            <a:extLst>
              <a:ext uri="{FF2B5EF4-FFF2-40B4-BE49-F238E27FC236}">
                <a16:creationId xmlns:a16="http://schemas.microsoft.com/office/drawing/2014/main" id="{A3BAEB50-E929-B902-093C-DE1E9431A4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1AD9C6-7385-2D2A-E86A-0C9A60B92E3D}"/>
              </a:ext>
            </a:extLst>
          </p:cNvPr>
          <p:cNvSpPr>
            <a:spLocks noGrp="1"/>
          </p:cNvSpPr>
          <p:nvPr>
            <p:ph type="sldNum" sz="quarter" idx="12"/>
          </p:nvPr>
        </p:nvSpPr>
        <p:spPr/>
        <p:txBody>
          <a:bodyPr/>
          <a:lstStyle/>
          <a:p>
            <a:fld id="{80F8E409-7C39-4299-899E-4274F7ED7AC9}" type="slidenum">
              <a:rPr lang="en-IN" smtClean="0"/>
              <a:t>‹#›</a:t>
            </a:fld>
            <a:endParaRPr lang="en-IN"/>
          </a:p>
        </p:txBody>
      </p:sp>
    </p:spTree>
    <p:extLst>
      <p:ext uri="{BB962C8B-B14F-4D97-AF65-F5344CB8AC3E}">
        <p14:creationId xmlns:p14="http://schemas.microsoft.com/office/powerpoint/2010/main" val="289111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5851-EAEE-7E32-2183-4CFA01B76E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C62854-6BE9-C20C-30E5-0710DFA90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1A4A4B-104F-72B2-1E77-311D42EE9083}"/>
              </a:ext>
            </a:extLst>
          </p:cNvPr>
          <p:cNvSpPr>
            <a:spLocks noGrp="1"/>
          </p:cNvSpPr>
          <p:nvPr>
            <p:ph type="dt" sz="half" idx="10"/>
          </p:nvPr>
        </p:nvSpPr>
        <p:spPr/>
        <p:txBody>
          <a:bodyPr/>
          <a:lstStyle/>
          <a:p>
            <a:fld id="{4068E22C-7D87-4A5D-A227-692ADFABBE81}" type="datetimeFigureOut">
              <a:rPr lang="en-IN" smtClean="0"/>
              <a:t>05-05-2025</a:t>
            </a:fld>
            <a:endParaRPr lang="en-IN"/>
          </a:p>
        </p:txBody>
      </p:sp>
      <p:sp>
        <p:nvSpPr>
          <p:cNvPr id="5" name="Footer Placeholder 4">
            <a:extLst>
              <a:ext uri="{FF2B5EF4-FFF2-40B4-BE49-F238E27FC236}">
                <a16:creationId xmlns:a16="http://schemas.microsoft.com/office/drawing/2014/main" id="{9B09A001-C8AE-A507-3CC2-FBA11ED364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2A5D52-B7A5-1A79-9D5D-48C299F30F31}"/>
              </a:ext>
            </a:extLst>
          </p:cNvPr>
          <p:cNvSpPr>
            <a:spLocks noGrp="1"/>
          </p:cNvSpPr>
          <p:nvPr>
            <p:ph type="sldNum" sz="quarter" idx="12"/>
          </p:nvPr>
        </p:nvSpPr>
        <p:spPr/>
        <p:txBody>
          <a:bodyPr/>
          <a:lstStyle/>
          <a:p>
            <a:fld id="{80F8E409-7C39-4299-899E-4274F7ED7AC9}" type="slidenum">
              <a:rPr lang="en-IN" smtClean="0"/>
              <a:t>‹#›</a:t>
            </a:fld>
            <a:endParaRPr lang="en-IN"/>
          </a:p>
        </p:txBody>
      </p:sp>
    </p:spTree>
    <p:extLst>
      <p:ext uri="{BB962C8B-B14F-4D97-AF65-F5344CB8AC3E}">
        <p14:creationId xmlns:p14="http://schemas.microsoft.com/office/powerpoint/2010/main" val="106619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404D-C1A0-F822-0D26-4D8E41B619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D8658A-8263-F486-DE4B-056B190753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F71A516-66A2-0DE3-C2D1-CFDFDD00D4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8E1EB6-04D5-E881-1E6C-784299784E8C}"/>
              </a:ext>
            </a:extLst>
          </p:cNvPr>
          <p:cNvSpPr>
            <a:spLocks noGrp="1"/>
          </p:cNvSpPr>
          <p:nvPr>
            <p:ph type="dt" sz="half" idx="10"/>
          </p:nvPr>
        </p:nvSpPr>
        <p:spPr/>
        <p:txBody>
          <a:bodyPr/>
          <a:lstStyle/>
          <a:p>
            <a:fld id="{4068E22C-7D87-4A5D-A227-692ADFABBE81}" type="datetimeFigureOut">
              <a:rPr lang="en-IN" smtClean="0"/>
              <a:t>05-05-2025</a:t>
            </a:fld>
            <a:endParaRPr lang="en-IN"/>
          </a:p>
        </p:txBody>
      </p:sp>
      <p:sp>
        <p:nvSpPr>
          <p:cNvPr id="6" name="Footer Placeholder 5">
            <a:extLst>
              <a:ext uri="{FF2B5EF4-FFF2-40B4-BE49-F238E27FC236}">
                <a16:creationId xmlns:a16="http://schemas.microsoft.com/office/drawing/2014/main" id="{1F696710-3245-3B76-6865-0144C2B590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EA1C89-26B7-C624-C5D2-2A66799DAC0C}"/>
              </a:ext>
            </a:extLst>
          </p:cNvPr>
          <p:cNvSpPr>
            <a:spLocks noGrp="1"/>
          </p:cNvSpPr>
          <p:nvPr>
            <p:ph type="sldNum" sz="quarter" idx="12"/>
          </p:nvPr>
        </p:nvSpPr>
        <p:spPr/>
        <p:txBody>
          <a:bodyPr/>
          <a:lstStyle/>
          <a:p>
            <a:fld id="{80F8E409-7C39-4299-899E-4274F7ED7AC9}" type="slidenum">
              <a:rPr lang="en-IN" smtClean="0"/>
              <a:t>‹#›</a:t>
            </a:fld>
            <a:endParaRPr lang="en-IN"/>
          </a:p>
        </p:txBody>
      </p:sp>
    </p:spTree>
    <p:extLst>
      <p:ext uri="{BB962C8B-B14F-4D97-AF65-F5344CB8AC3E}">
        <p14:creationId xmlns:p14="http://schemas.microsoft.com/office/powerpoint/2010/main" val="3245751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688C-03D4-B73A-0AF2-206198BA95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2F6D76-AB52-9723-6A72-65ED344058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E9B9FB-BAF8-BDD9-4D0D-DB9943A3A6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7F79D0-BED8-8931-AA2C-199D98F59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67F039-4ADE-2E76-783B-8745F26845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D81341-760E-1BB9-DC69-A2C9143C267E}"/>
              </a:ext>
            </a:extLst>
          </p:cNvPr>
          <p:cNvSpPr>
            <a:spLocks noGrp="1"/>
          </p:cNvSpPr>
          <p:nvPr>
            <p:ph type="dt" sz="half" idx="10"/>
          </p:nvPr>
        </p:nvSpPr>
        <p:spPr/>
        <p:txBody>
          <a:bodyPr/>
          <a:lstStyle/>
          <a:p>
            <a:fld id="{4068E22C-7D87-4A5D-A227-692ADFABBE81}" type="datetimeFigureOut">
              <a:rPr lang="en-IN" smtClean="0"/>
              <a:t>05-05-2025</a:t>
            </a:fld>
            <a:endParaRPr lang="en-IN"/>
          </a:p>
        </p:txBody>
      </p:sp>
      <p:sp>
        <p:nvSpPr>
          <p:cNvPr id="8" name="Footer Placeholder 7">
            <a:extLst>
              <a:ext uri="{FF2B5EF4-FFF2-40B4-BE49-F238E27FC236}">
                <a16:creationId xmlns:a16="http://schemas.microsoft.com/office/drawing/2014/main" id="{494BAAAE-2B48-8D87-FB2E-0EB52E63CB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A7141D-6A55-6FF7-668B-D3E0B88CA36C}"/>
              </a:ext>
            </a:extLst>
          </p:cNvPr>
          <p:cNvSpPr>
            <a:spLocks noGrp="1"/>
          </p:cNvSpPr>
          <p:nvPr>
            <p:ph type="sldNum" sz="quarter" idx="12"/>
          </p:nvPr>
        </p:nvSpPr>
        <p:spPr/>
        <p:txBody>
          <a:bodyPr/>
          <a:lstStyle/>
          <a:p>
            <a:fld id="{80F8E409-7C39-4299-899E-4274F7ED7AC9}" type="slidenum">
              <a:rPr lang="en-IN" smtClean="0"/>
              <a:t>‹#›</a:t>
            </a:fld>
            <a:endParaRPr lang="en-IN"/>
          </a:p>
        </p:txBody>
      </p:sp>
    </p:spTree>
    <p:extLst>
      <p:ext uri="{BB962C8B-B14F-4D97-AF65-F5344CB8AC3E}">
        <p14:creationId xmlns:p14="http://schemas.microsoft.com/office/powerpoint/2010/main" val="285595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672B-9FB6-19DA-4BCA-87B92D473B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1D90AC-D56B-BA2D-817F-83EC6EABD65F}"/>
              </a:ext>
            </a:extLst>
          </p:cNvPr>
          <p:cNvSpPr>
            <a:spLocks noGrp="1"/>
          </p:cNvSpPr>
          <p:nvPr>
            <p:ph type="dt" sz="half" idx="10"/>
          </p:nvPr>
        </p:nvSpPr>
        <p:spPr/>
        <p:txBody>
          <a:bodyPr/>
          <a:lstStyle/>
          <a:p>
            <a:fld id="{4068E22C-7D87-4A5D-A227-692ADFABBE81}" type="datetimeFigureOut">
              <a:rPr lang="en-IN" smtClean="0"/>
              <a:t>05-05-2025</a:t>
            </a:fld>
            <a:endParaRPr lang="en-IN"/>
          </a:p>
        </p:txBody>
      </p:sp>
      <p:sp>
        <p:nvSpPr>
          <p:cNvPr id="4" name="Footer Placeholder 3">
            <a:extLst>
              <a:ext uri="{FF2B5EF4-FFF2-40B4-BE49-F238E27FC236}">
                <a16:creationId xmlns:a16="http://schemas.microsoft.com/office/drawing/2014/main" id="{8E64E8F5-1180-7B47-22A9-08F06B168E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3316D1-020A-5E98-A620-6615647578BC}"/>
              </a:ext>
            </a:extLst>
          </p:cNvPr>
          <p:cNvSpPr>
            <a:spLocks noGrp="1"/>
          </p:cNvSpPr>
          <p:nvPr>
            <p:ph type="sldNum" sz="quarter" idx="12"/>
          </p:nvPr>
        </p:nvSpPr>
        <p:spPr/>
        <p:txBody>
          <a:bodyPr/>
          <a:lstStyle/>
          <a:p>
            <a:fld id="{80F8E409-7C39-4299-899E-4274F7ED7AC9}" type="slidenum">
              <a:rPr lang="en-IN" smtClean="0"/>
              <a:t>‹#›</a:t>
            </a:fld>
            <a:endParaRPr lang="en-IN"/>
          </a:p>
        </p:txBody>
      </p:sp>
    </p:spTree>
    <p:extLst>
      <p:ext uri="{BB962C8B-B14F-4D97-AF65-F5344CB8AC3E}">
        <p14:creationId xmlns:p14="http://schemas.microsoft.com/office/powerpoint/2010/main" val="209790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24A0A0-AEDB-C9A8-CE14-A0D0259FDF9F}"/>
              </a:ext>
            </a:extLst>
          </p:cNvPr>
          <p:cNvSpPr>
            <a:spLocks noGrp="1"/>
          </p:cNvSpPr>
          <p:nvPr>
            <p:ph type="dt" sz="half" idx="10"/>
          </p:nvPr>
        </p:nvSpPr>
        <p:spPr/>
        <p:txBody>
          <a:bodyPr/>
          <a:lstStyle/>
          <a:p>
            <a:fld id="{4068E22C-7D87-4A5D-A227-692ADFABBE81}" type="datetimeFigureOut">
              <a:rPr lang="en-IN" smtClean="0"/>
              <a:t>05-05-2025</a:t>
            </a:fld>
            <a:endParaRPr lang="en-IN"/>
          </a:p>
        </p:txBody>
      </p:sp>
      <p:sp>
        <p:nvSpPr>
          <p:cNvPr id="3" name="Footer Placeholder 2">
            <a:extLst>
              <a:ext uri="{FF2B5EF4-FFF2-40B4-BE49-F238E27FC236}">
                <a16:creationId xmlns:a16="http://schemas.microsoft.com/office/drawing/2014/main" id="{B1DCB785-985F-FA48-BF7B-FEF3F0CD12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27E52B-D42A-813E-C33D-1DA4D66D8B2D}"/>
              </a:ext>
            </a:extLst>
          </p:cNvPr>
          <p:cNvSpPr>
            <a:spLocks noGrp="1"/>
          </p:cNvSpPr>
          <p:nvPr>
            <p:ph type="sldNum" sz="quarter" idx="12"/>
          </p:nvPr>
        </p:nvSpPr>
        <p:spPr/>
        <p:txBody>
          <a:bodyPr/>
          <a:lstStyle/>
          <a:p>
            <a:fld id="{80F8E409-7C39-4299-899E-4274F7ED7AC9}" type="slidenum">
              <a:rPr lang="en-IN" smtClean="0"/>
              <a:t>‹#›</a:t>
            </a:fld>
            <a:endParaRPr lang="en-IN"/>
          </a:p>
        </p:txBody>
      </p:sp>
    </p:spTree>
    <p:extLst>
      <p:ext uri="{BB962C8B-B14F-4D97-AF65-F5344CB8AC3E}">
        <p14:creationId xmlns:p14="http://schemas.microsoft.com/office/powerpoint/2010/main" val="2385789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25DB-619E-ACD6-EAF8-F6EB0C92A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E7B839-F490-59E0-05A6-F0E859D62C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74F431-537C-23ED-CF2C-273643C812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C37D17-B6D1-30A5-CFB1-4D3E163D018C}"/>
              </a:ext>
            </a:extLst>
          </p:cNvPr>
          <p:cNvSpPr>
            <a:spLocks noGrp="1"/>
          </p:cNvSpPr>
          <p:nvPr>
            <p:ph type="dt" sz="half" idx="10"/>
          </p:nvPr>
        </p:nvSpPr>
        <p:spPr/>
        <p:txBody>
          <a:bodyPr/>
          <a:lstStyle/>
          <a:p>
            <a:fld id="{4068E22C-7D87-4A5D-A227-692ADFABBE81}" type="datetimeFigureOut">
              <a:rPr lang="en-IN" smtClean="0"/>
              <a:t>05-05-2025</a:t>
            </a:fld>
            <a:endParaRPr lang="en-IN"/>
          </a:p>
        </p:txBody>
      </p:sp>
      <p:sp>
        <p:nvSpPr>
          <p:cNvPr id="6" name="Footer Placeholder 5">
            <a:extLst>
              <a:ext uri="{FF2B5EF4-FFF2-40B4-BE49-F238E27FC236}">
                <a16:creationId xmlns:a16="http://schemas.microsoft.com/office/drawing/2014/main" id="{FCD2BD76-BDFD-CA67-DF63-8018E28C22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F5A5DE-EAB0-DBC2-8409-3DB475268F2A}"/>
              </a:ext>
            </a:extLst>
          </p:cNvPr>
          <p:cNvSpPr>
            <a:spLocks noGrp="1"/>
          </p:cNvSpPr>
          <p:nvPr>
            <p:ph type="sldNum" sz="quarter" idx="12"/>
          </p:nvPr>
        </p:nvSpPr>
        <p:spPr/>
        <p:txBody>
          <a:bodyPr/>
          <a:lstStyle/>
          <a:p>
            <a:fld id="{80F8E409-7C39-4299-899E-4274F7ED7AC9}" type="slidenum">
              <a:rPr lang="en-IN" smtClean="0"/>
              <a:t>‹#›</a:t>
            </a:fld>
            <a:endParaRPr lang="en-IN"/>
          </a:p>
        </p:txBody>
      </p:sp>
    </p:spTree>
    <p:extLst>
      <p:ext uri="{BB962C8B-B14F-4D97-AF65-F5344CB8AC3E}">
        <p14:creationId xmlns:p14="http://schemas.microsoft.com/office/powerpoint/2010/main" val="2629960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16EB-CF5A-8134-C9C2-66CF6F103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9E529B-0FF1-619D-BA31-3E7A401CDB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C53044-1137-616C-0831-AB28C0154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96599-994C-AAF8-92F1-EAD8B3D561AC}"/>
              </a:ext>
            </a:extLst>
          </p:cNvPr>
          <p:cNvSpPr>
            <a:spLocks noGrp="1"/>
          </p:cNvSpPr>
          <p:nvPr>
            <p:ph type="dt" sz="half" idx="10"/>
          </p:nvPr>
        </p:nvSpPr>
        <p:spPr/>
        <p:txBody>
          <a:bodyPr/>
          <a:lstStyle/>
          <a:p>
            <a:fld id="{4068E22C-7D87-4A5D-A227-692ADFABBE81}" type="datetimeFigureOut">
              <a:rPr lang="en-IN" smtClean="0"/>
              <a:t>05-05-2025</a:t>
            </a:fld>
            <a:endParaRPr lang="en-IN"/>
          </a:p>
        </p:txBody>
      </p:sp>
      <p:sp>
        <p:nvSpPr>
          <p:cNvPr id="6" name="Footer Placeholder 5">
            <a:extLst>
              <a:ext uri="{FF2B5EF4-FFF2-40B4-BE49-F238E27FC236}">
                <a16:creationId xmlns:a16="http://schemas.microsoft.com/office/drawing/2014/main" id="{55C01213-2B4E-0E5B-ABBE-9DAF422D4B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B5CE31-0EE5-2352-575B-5E6696DF0E9E}"/>
              </a:ext>
            </a:extLst>
          </p:cNvPr>
          <p:cNvSpPr>
            <a:spLocks noGrp="1"/>
          </p:cNvSpPr>
          <p:nvPr>
            <p:ph type="sldNum" sz="quarter" idx="12"/>
          </p:nvPr>
        </p:nvSpPr>
        <p:spPr/>
        <p:txBody>
          <a:bodyPr/>
          <a:lstStyle/>
          <a:p>
            <a:fld id="{80F8E409-7C39-4299-899E-4274F7ED7AC9}" type="slidenum">
              <a:rPr lang="en-IN" smtClean="0"/>
              <a:t>‹#›</a:t>
            </a:fld>
            <a:endParaRPr lang="en-IN"/>
          </a:p>
        </p:txBody>
      </p:sp>
    </p:spTree>
    <p:extLst>
      <p:ext uri="{BB962C8B-B14F-4D97-AF65-F5344CB8AC3E}">
        <p14:creationId xmlns:p14="http://schemas.microsoft.com/office/powerpoint/2010/main" val="372924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588C7F-B806-DBC9-5EA8-DC73C0274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30487D-6983-374D-3BEC-D5873E16B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3C8793-8611-DA1A-D51C-9EB74E25F7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68E22C-7D87-4A5D-A227-692ADFABBE81}" type="datetimeFigureOut">
              <a:rPr lang="en-IN" smtClean="0"/>
              <a:t>05-05-2025</a:t>
            </a:fld>
            <a:endParaRPr lang="en-IN"/>
          </a:p>
        </p:txBody>
      </p:sp>
      <p:sp>
        <p:nvSpPr>
          <p:cNvPr id="5" name="Footer Placeholder 4">
            <a:extLst>
              <a:ext uri="{FF2B5EF4-FFF2-40B4-BE49-F238E27FC236}">
                <a16:creationId xmlns:a16="http://schemas.microsoft.com/office/drawing/2014/main" id="{6BA46197-7C5D-3FBD-A13F-4F7D4BB334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EE5135-58F7-6363-54D4-6C07871791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8E409-7C39-4299-899E-4274F7ED7AC9}" type="slidenum">
              <a:rPr lang="en-IN" smtClean="0"/>
              <a:t>‹#›</a:t>
            </a:fld>
            <a:endParaRPr lang="en-IN"/>
          </a:p>
        </p:txBody>
      </p:sp>
    </p:spTree>
    <p:extLst>
      <p:ext uri="{BB962C8B-B14F-4D97-AF65-F5344CB8AC3E}">
        <p14:creationId xmlns:p14="http://schemas.microsoft.com/office/powerpoint/2010/main" val="242911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4C45B-18DB-FECC-A8FD-9EF829E44679}"/>
              </a:ext>
            </a:extLst>
          </p:cNvPr>
          <p:cNvSpPr>
            <a:spLocks noGrp="1"/>
          </p:cNvSpPr>
          <p:nvPr>
            <p:ph type="ctrTitle"/>
          </p:nvPr>
        </p:nvSpPr>
        <p:spPr>
          <a:xfrm>
            <a:off x="905931" y="694266"/>
            <a:ext cx="10676468" cy="1540934"/>
          </a:xfrm>
        </p:spPr>
        <p:txBody>
          <a:bodyPr>
            <a:normAutofit/>
          </a:bodyPr>
          <a:lstStyle/>
          <a:p>
            <a:r>
              <a:rPr lang="en-US" sz="5000" b="1" dirty="0">
                <a:latin typeface="Times New Roman" panose="02020603050405020304" pitchFamily="18" charset="0"/>
                <a:cs typeface="Times New Roman" panose="02020603050405020304" pitchFamily="18" charset="0"/>
              </a:rPr>
              <a:t>DATA  ANALYTICS  PROJECT</a:t>
            </a:r>
            <a:br>
              <a:rPr lang="en-US" sz="4000" dirty="0"/>
            </a:br>
            <a:r>
              <a:rPr lang="en-US" sz="4400" b="1" dirty="0">
                <a:latin typeface="Times New Roman" panose="02020603050405020304" pitchFamily="18" charset="0"/>
                <a:cs typeface="Times New Roman" panose="02020603050405020304" pitchFamily="18" charset="0"/>
              </a:rPr>
              <a:t>Zomato Analysis</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4D42B03-26BD-ABDE-835A-175249A82D86}"/>
              </a:ext>
            </a:extLst>
          </p:cNvPr>
          <p:cNvSpPr>
            <a:spLocks noGrp="1"/>
          </p:cNvSpPr>
          <p:nvPr>
            <p:ph type="subTitle" idx="1"/>
          </p:nvPr>
        </p:nvSpPr>
        <p:spPr>
          <a:xfrm>
            <a:off x="905932" y="2853266"/>
            <a:ext cx="10676467" cy="3513667"/>
          </a:xfrm>
        </p:spPr>
        <p:txBody>
          <a:bodyPr/>
          <a:lstStyle/>
          <a:p>
            <a:pPr marL="0" indent="0" algn="l">
              <a:lnSpc>
                <a:spcPct val="100000"/>
              </a:lnSpc>
              <a:buNone/>
            </a:pPr>
            <a:r>
              <a:rPr lang="en-US" sz="3200" b="1" dirty="0">
                <a:latin typeface="Times New Roman" panose="02020603050405020304" pitchFamily="18" charset="0"/>
                <a:cs typeface="Times New Roman" panose="02020603050405020304" pitchFamily="18" charset="0"/>
              </a:rPr>
              <a:t>Presented By:-</a:t>
            </a:r>
          </a:p>
          <a:p>
            <a:pPr marL="0" indent="0">
              <a:lnSpc>
                <a:spcPct val="100000"/>
              </a:lnSpc>
              <a:buNone/>
            </a:pPr>
            <a:r>
              <a:rPr lang="en-US" sz="900" b="1" dirty="0">
                <a:latin typeface="Times New Roman" panose="02020603050405020304" pitchFamily="18" charset="0"/>
                <a:cs typeface="Times New Roman" panose="02020603050405020304" pitchFamily="18" charset="0"/>
              </a:rPr>
              <a:t>  </a:t>
            </a:r>
          </a:p>
          <a:p>
            <a:pPr marL="1428750" lvl="2" indent="-514350" algn="l">
              <a:lnSpc>
                <a:spcPct val="100000"/>
              </a:lnSpc>
              <a:buFont typeface="+mj-lt"/>
              <a:buAutoNum type="arabicPeriod"/>
            </a:pPr>
            <a:r>
              <a:rPr lang="en-US" sz="2400" b="1" dirty="0">
                <a:latin typeface="Times New Roman" panose="02020603050405020304" pitchFamily="18" charset="0"/>
                <a:cs typeface="Times New Roman" panose="02020603050405020304" pitchFamily="18" charset="0"/>
              </a:rPr>
              <a:t>Ravi Ganesan</a:t>
            </a:r>
          </a:p>
          <a:p>
            <a:pPr marL="1428750" lvl="2" indent="-514350" algn="l">
              <a:lnSpc>
                <a:spcPct val="100000"/>
              </a:lnSpc>
              <a:buFont typeface="+mj-lt"/>
              <a:buAutoNum type="arabicPeriod"/>
            </a:pPr>
            <a:r>
              <a:rPr lang="en-US" sz="2400" b="1" dirty="0">
                <a:latin typeface="Times New Roman" panose="02020603050405020304" pitchFamily="18" charset="0"/>
                <a:cs typeface="Times New Roman" panose="02020603050405020304" pitchFamily="18" charset="0"/>
              </a:rPr>
              <a:t>Saikiran</a:t>
            </a:r>
          </a:p>
          <a:p>
            <a:pPr marL="1428750" lvl="2" indent="-514350" algn="l">
              <a:lnSpc>
                <a:spcPct val="100000"/>
              </a:lnSpc>
              <a:buFont typeface="+mj-lt"/>
              <a:buAutoNum type="arabicPeriod"/>
            </a:pPr>
            <a:r>
              <a:rPr lang="en-US" sz="2400" b="1" dirty="0">
                <a:latin typeface="Times New Roman" panose="02020603050405020304" pitchFamily="18" charset="0"/>
                <a:cs typeface="Times New Roman" panose="02020603050405020304" pitchFamily="18" charset="0"/>
              </a:rPr>
              <a:t>Stevenson Jacob</a:t>
            </a:r>
          </a:p>
          <a:p>
            <a:pPr marL="1428750" lvl="2" indent="-514350" algn="l">
              <a:lnSpc>
                <a:spcPct val="100000"/>
              </a:lnSpc>
              <a:buFont typeface="+mj-lt"/>
              <a:buAutoNum type="arabicPeriod"/>
            </a:pPr>
            <a:r>
              <a:rPr lang="en-US" sz="2400" b="1" dirty="0" err="1">
                <a:latin typeface="Times New Roman" panose="02020603050405020304" pitchFamily="18" charset="0"/>
                <a:cs typeface="Times New Roman" panose="02020603050405020304" pitchFamily="18" charset="0"/>
              </a:rPr>
              <a:t>Rajakul</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Hisab</a:t>
            </a:r>
            <a:endParaRPr lang="en-US" sz="2400" b="1" dirty="0">
              <a:latin typeface="Times New Roman" panose="02020603050405020304" pitchFamily="18" charset="0"/>
              <a:cs typeface="Times New Roman" panose="02020603050405020304" pitchFamily="18" charset="0"/>
            </a:endParaRPr>
          </a:p>
          <a:p>
            <a:pPr marL="1428750" lvl="2" indent="-514350" algn="l">
              <a:lnSpc>
                <a:spcPct val="100000"/>
              </a:lnSpc>
              <a:buFont typeface="+mj-lt"/>
              <a:buAutoNum type="arabicPeriod"/>
            </a:pPr>
            <a:r>
              <a:rPr lang="en-US" sz="2400" b="1" dirty="0">
                <a:latin typeface="Times New Roman" panose="02020603050405020304" pitchFamily="18" charset="0"/>
                <a:cs typeface="Times New Roman" panose="02020603050405020304" pitchFamily="18" charset="0"/>
              </a:rPr>
              <a:t>Rohan Np</a:t>
            </a:r>
            <a:endParaRPr lang="en-IN" sz="2400" b="1" dirty="0">
              <a:latin typeface="Times New Roman" panose="02020603050405020304" pitchFamily="18"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290947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84155CB-ECFE-4F5E-B042-9AA6D9E3AC3B}"/>
              </a:ext>
            </a:extLst>
          </p:cNvPr>
          <p:cNvSpPr>
            <a:spLocks noGrp="1"/>
          </p:cNvSpPr>
          <p:nvPr>
            <p:ph type="title"/>
          </p:nvPr>
        </p:nvSpPr>
        <p:spPr>
          <a:xfrm>
            <a:off x="758827" y="5556"/>
            <a:ext cx="10594973" cy="575732"/>
          </a:xfrm>
        </p:spPr>
        <p:txBody>
          <a:bodyPr>
            <a:normAutofit fontScale="90000"/>
          </a:bodyPr>
          <a:lstStyle/>
          <a:p>
            <a:pPr algn="ctr"/>
            <a:r>
              <a:rPr lang="en-US" b="1" dirty="0">
                <a:latin typeface="Times New Roman" panose="02020603050405020304" pitchFamily="18" charset="0"/>
                <a:ea typeface="Segoe UI Black" panose="020B0A02040204020203" pitchFamily="34" charset="0"/>
                <a:cs typeface="Times New Roman" panose="02020603050405020304" pitchFamily="18" charset="0"/>
              </a:rPr>
              <a:t>Advantages and Challenges </a:t>
            </a:r>
            <a:endParaRPr lang="en-IN" b="1" dirty="0">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2" name="Text Placeholder 1">
            <a:extLst>
              <a:ext uri="{FF2B5EF4-FFF2-40B4-BE49-F238E27FC236}">
                <a16:creationId xmlns:a16="http://schemas.microsoft.com/office/drawing/2014/main" id="{99B2EB56-3995-6CF2-B039-EBA7349F9D4F}"/>
              </a:ext>
            </a:extLst>
          </p:cNvPr>
          <p:cNvSpPr>
            <a:spLocks noGrp="1"/>
          </p:cNvSpPr>
          <p:nvPr>
            <p:ph type="body" idx="1"/>
          </p:nvPr>
        </p:nvSpPr>
        <p:spPr>
          <a:xfrm>
            <a:off x="758827" y="728134"/>
            <a:ext cx="5260973" cy="575733"/>
          </a:xfrm>
        </p:spPr>
        <p:txBody>
          <a:bodyPr>
            <a:normAutofit fontScale="92500" lnSpcReduction="10000"/>
          </a:bodyPr>
          <a:lstStyle/>
          <a:p>
            <a:r>
              <a:rPr lang="en-US" sz="4000" b="1" dirty="0">
                <a:latin typeface="Times New Roman" panose="02020603050405020304" pitchFamily="18" charset="0"/>
                <a:ea typeface="Segoe UI Black" panose="020B0A02040204020203" pitchFamily="34" charset="0"/>
                <a:cs typeface="Times New Roman" panose="02020603050405020304" pitchFamily="18" charset="0"/>
              </a:rPr>
              <a:t>Excel</a:t>
            </a:r>
            <a:endParaRPr lang="en-IN" sz="4000" dirty="0"/>
          </a:p>
        </p:txBody>
      </p:sp>
      <p:sp>
        <p:nvSpPr>
          <p:cNvPr id="3" name="Content Placeholder 2">
            <a:extLst>
              <a:ext uri="{FF2B5EF4-FFF2-40B4-BE49-F238E27FC236}">
                <a16:creationId xmlns:a16="http://schemas.microsoft.com/office/drawing/2014/main" id="{44FCAACC-6A39-2404-73BD-E496C63BBB3C}"/>
              </a:ext>
            </a:extLst>
          </p:cNvPr>
          <p:cNvSpPr>
            <a:spLocks noGrp="1"/>
          </p:cNvSpPr>
          <p:nvPr>
            <p:ph sz="half" idx="2"/>
          </p:nvPr>
        </p:nvSpPr>
        <p:spPr>
          <a:xfrm>
            <a:off x="758827" y="1450713"/>
            <a:ext cx="5157787" cy="5333864"/>
          </a:xfrm>
        </p:spPr>
        <p:txBody>
          <a:bodyPr>
            <a:normAutofit fontScale="92500" lnSpcReduction="20000"/>
          </a:bodyPr>
          <a:lstStyle/>
          <a:p>
            <a:r>
              <a:rPr lang="en-US" sz="2600" b="1" dirty="0">
                <a:latin typeface="Times New Roman" panose="02020603050405020304" pitchFamily="18" charset="0"/>
                <a:cs typeface="Times New Roman" panose="02020603050405020304" pitchFamily="18" charset="0"/>
              </a:rPr>
              <a:t>Advantages :	</a:t>
            </a:r>
          </a:p>
          <a:p>
            <a:r>
              <a:rPr lang="en-IN" sz="1500" b="1" dirty="0">
                <a:latin typeface="Times New Roman" panose="02020603050405020304" pitchFamily="18" charset="0"/>
                <a:cs typeface="Times New Roman" panose="02020603050405020304" pitchFamily="18" charset="0"/>
              </a:rPr>
              <a:t>User-Friendly Interface.</a:t>
            </a:r>
          </a:p>
          <a:p>
            <a:r>
              <a:rPr lang="en-IN" sz="1500" b="1" dirty="0">
                <a:latin typeface="Times New Roman" panose="02020603050405020304" pitchFamily="18" charset="0"/>
                <a:cs typeface="Times New Roman" panose="02020603050405020304" pitchFamily="18" charset="0"/>
              </a:rPr>
              <a:t>Widespread Availability.</a:t>
            </a:r>
          </a:p>
          <a:p>
            <a:r>
              <a:rPr lang="en-IN" sz="1500" b="1" dirty="0">
                <a:latin typeface="Times New Roman" panose="02020603050405020304" pitchFamily="18" charset="0"/>
                <a:cs typeface="Times New Roman" panose="02020603050405020304" pitchFamily="18" charset="0"/>
              </a:rPr>
              <a:t>Built-in Functions.</a:t>
            </a:r>
          </a:p>
          <a:p>
            <a:r>
              <a:rPr lang="en-IN" sz="1500" b="1" dirty="0">
                <a:latin typeface="Times New Roman" panose="02020603050405020304" pitchFamily="18" charset="0"/>
                <a:cs typeface="Times New Roman" panose="02020603050405020304" pitchFamily="18" charset="0"/>
              </a:rPr>
              <a:t>Visualization Tools.</a:t>
            </a:r>
          </a:p>
          <a:p>
            <a:r>
              <a:rPr lang="en-IN" sz="1500" b="1" dirty="0">
                <a:latin typeface="Times New Roman" panose="02020603050405020304" pitchFamily="18" charset="0"/>
                <a:cs typeface="Times New Roman" panose="02020603050405020304" pitchFamily="18" charset="0"/>
              </a:rPr>
              <a:t>Data Organization.</a:t>
            </a:r>
          </a:p>
          <a:p>
            <a:r>
              <a:rPr lang="en-IN" sz="1500" b="1" dirty="0">
                <a:latin typeface="Times New Roman" panose="02020603050405020304" pitchFamily="18" charset="0"/>
                <a:cs typeface="Times New Roman" panose="02020603050405020304" pitchFamily="18" charset="0"/>
              </a:rPr>
              <a:t>Pivot Tables.</a:t>
            </a:r>
          </a:p>
          <a:p>
            <a:r>
              <a:rPr lang="en-IN" sz="1500" b="1" dirty="0">
                <a:latin typeface="Times New Roman" panose="02020603050405020304" pitchFamily="18" charset="0"/>
                <a:cs typeface="Times New Roman" panose="02020603050405020304" pitchFamily="18" charset="0"/>
              </a:rPr>
              <a:t>Add-ins and Extensions.</a:t>
            </a:r>
          </a:p>
          <a:p>
            <a:endParaRPr lang="en-IN" sz="1400" b="1"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Disadvantages</a:t>
            </a:r>
            <a:r>
              <a:rPr lang="en-US"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a:lnSpc>
                <a:spcPct val="100000"/>
              </a:lnSpc>
            </a:pPr>
            <a:r>
              <a:rPr lang="en-IN" sz="1500" b="1" dirty="0">
                <a:latin typeface="Times New Roman" panose="02020603050405020304" pitchFamily="18" charset="0"/>
                <a:cs typeface="Times New Roman" panose="02020603050405020304" pitchFamily="18" charset="0"/>
              </a:rPr>
              <a:t>Limited Scalability.</a:t>
            </a:r>
          </a:p>
          <a:p>
            <a:pPr>
              <a:lnSpc>
                <a:spcPct val="100000"/>
              </a:lnSpc>
            </a:pPr>
            <a:r>
              <a:rPr lang="en-IN" sz="1500" b="1" dirty="0">
                <a:latin typeface="Times New Roman" panose="02020603050405020304" pitchFamily="18" charset="0"/>
                <a:cs typeface="Times New Roman" panose="02020603050405020304" pitchFamily="18" charset="0"/>
              </a:rPr>
              <a:t>Error-Prone.</a:t>
            </a:r>
          </a:p>
          <a:p>
            <a:pPr>
              <a:lnSpc>
                <a:spcPct val="100000"/>
              </a:lnSpc>
            </a:pPr>
            <a:r>
              <a:rPr lang="en-IN" sz="1500" b="1" dirty="0">
                <a:latin typeface="Times New Roman" panose="02020603050405020304" pitchFamily="18" charset="0"/>
                <a:cs typeface="Times New Roman" panose="02020603050405020304" pitchFamily="18" charset="0"/>
              </a:rPr>
              <a:t>Lack of Advanced Analytics.</a:t>
            </a:r>
          </a:p>
          <a:p>
            <a:pPr>
              <a:lnSpc>
                <a:spcPct val="100000"/>
              </a:lnSpc>
            </a:pPr>
            <a:r>
              <a:rPr lang="en-IN" sz="1500" b="1" dirty="0">
                <a:latin typeface="Times New Roman" panose="02020603050405020304" pitchFamily="18" charset="0"/>
                <a:cs typeface="Times New Roman" panose="02020603050405020304" pitchFamily="18" charset="0"/>
              </a:rPr>
              <a:t>Version Control Issues.</a:t>
            </a:r>
          </a:p>
          <a:p>
            <a:pPr>
              <a:lnSpc>
                <a:spcPct val="100000"/>
              </a:lnSpc>
            </a:pPr>
            <a:r>
              <a:rPr lang="en-IN" sz="1500" b="1" dirty="0">
                <a:latin typeface="Times New Roman" panose="02020603050405020304" pitchFamily="18" charset="0"/>
                <a:cs typeface="Times New Roman" panose="02020603050405020304" pitchFamily="18" charset="0"/>
              </a:rPr>
              <a:t>Data Integrity Risks.</a:t>
            </a:r>
          </a:p>
          <a:p>
            <a:pPr>
              <a:lnSpc>
                <a:spcPct val="100000"/>
              </a:lnSpc>
            </a:pPr>
            <a:r>
              <a:rPr lang="en-IN" sz="1500" b="1" dirty="0">
                <a:latin typeface="Times New Roman" panose="02020603050405020304" pitchFamily="18" charset="0"/>
                <a:cs typeface="Times New Roman" panose="02020603050405020304" pitchFamily="18" charset="0"/>
              </a:rPr>
              <a:t>Security Concerns.</a:t>
            </a:r>
          </a:p>
          <a:p>
            <a:pPr>
              <a:lnSpc>
                <a:spcPct val="100000"/>
              </a:lnSpc>
            </a:pPr>
            <a:r>
              <a:rPr lang="en-IN" sz="1500" b="1" dirty="0">
                <a:latin typeface="Times New Roman" panose="02020603050405020304" pitchFamily="18" charset="0"/>
                <a:cs typeface="Times New Roman" panose="02020603050405020304" pitchFamily="18" charset="0"/>
              </a:rPr>
              <a:t>Limited Automation.</a:t>
            </a:r>
          </a:p>
          <a:p>
            <a:endParaRPr lang="en-IN" sz="1400" dirty="0">
              <a:latin typeface="Times New Roman" panose="02020603050405020304" pitchFamily="18" charset="0"/>
              <a:cs typeface="Times New Roman" panose="02020603050405020304" pitchFamily="18" charset="0"/>
            </a:endParaRPr>
          </a:p>
          <a:p>
            <a:endParaRPr lang="en-US" sz="2400" dirty="0"/>
          </a:p>
          <a:p>
            <a:endParaRPr lang="en-IN" sz="2400" dirty="0"/>
          </a:p>
          <a:p>
            <a:endParaRPr lang="en-IN" dirty="0"/>
          </a:p>
        </p:txBody>
      </p:sp>
      <p:sp>
        <p:nvSpPr>
          <p:cNvPr id="4" name="Text Placeholder 3">
            <a:extLst>
              <a:ext uri="{FF2B5EF4-FFF2-40B4-BE49-F238E27FC236}">
                <a16:creationId xmlns:a16="http://schemas.microsoft.com/office/drawing/2014/main" id="{9CFFD5C3-84A2-4FF2-6B43-91E12E5A8D2D}"/>
              </a:ext>
            </a:extLst>
          </p:cNvPr>
          <p:cNvSpPr>
            <a:spLocks noGrp="1"/>
          </p:cNvSpPr>
          <p:nvPr>
            <p:ph type="body" sz="quarter" idx="3"/>
          </p:nvPr>
        </p:nvSpPr>
        <p:spPr>
          <a:xfrm>
            <a:off x="6172199" y="728135"/>
            <a:ext cx="5181601" cy="575732"/>
          </a:xfrm>
        </p:spPr>
        <p:txBody>
          <a:bodyPr>
            <a:normAutofit fontScale="92500" lnSpcReduction="10000"/>
          </a:bodyPr>
          <a:lstStyle/>
          <a:p>
            <a:r>
              <a:rPr lang="en-US" sz="4000" dirty="0">
                <a:latin typeface="Times New Roman" panose="02020603050405020304" pitchFamily="18" charset="0"/>
                <a:ea typeface="Segoe UI Black" panose="020B0A02040204020203" pitchFamily="34" charset="0"/>
                <a:cs typeface="Times New Roman" panose="02020603050405020304" pitchFamily="18" charset="0"/>
              </a:rPr>
              <a:t>Power Bi</a:t>
            </a:r>
            <a:endParaRPr lang="en-IN" sz="4000" dirty="0">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8C3CFDB-C7BE-8E7E-EEBD-0E44BB1D1172}"/>
              </a:ext>
            </a:extLst>
          </p:cNvPr>
          <p:cNvSpPr>
            <a:spLocks noGrp="1"/>
          </p:cNvSpPr>
          <p:nvPr>
            <p:ph sz="quarter" idx="4"/>
          </p:nvPr>
        </p:nvSpPr>
        <p:spPr>
          <a:xfrm>
            <a:off x="6172200" y="1450712"/>
            <a:ext cx="5181600" cy="5297221"/>
          </a:xfrm>
        </p:spPr>
        <p:txBody>
          <a:bodyPr>
            <a:normAutofit fontScale="92500" lnSpcReduction="20000"/>
          </a:bodyPr>
          <a:lstStyle/>
          <a:p>
            <a:r>
              <a:rPr lang="en-US" sz="2600" b="1" dirty="0">
                <a:latin typeface="Times New Roman" panose="02020603050405020304" pitchFamily="18" charset="0"/>
                <a:cs typeface="Times New Roman" panose="02020603050405020304" pitchFamily="18" charset="0"/>
              </a:rPr>
              <a:t>Advantages:</a:t>
            </a:r>
          </a:p>
          <a:p>
            <a:r>
              <a:rPr lang="en-IN" sz="1500" b="1" dirty="0">
                <a:latin typeface="Times New Roman" panose="02020603050405020304" pitchFamily="18" charset="0"/>
                <a:cs typeface="Times New Roman" panose="02020603050405020304" pitchFamily="18" charset="0"/>
              </a:rPr>
              <a:t>Affordability.</a:t>
            </a:r>
          </a:p>
          <a:p>
            <a:r>
              <a:rPr lang="en-IN" sz="1500" b="1" dirty="0">
                <a:latin typeface="Times New Roman" panose="02020603050405020304" pitchFamily="18" charset="0"/>
                <a:cs typeface="Times New Roman" panose="02020603050405020304" pitchFamily="18" charset="0"/>
              </a:rPr>
              <a:t>Custom Visualizations.</a:t>
            </a:r>
          </a:p>
          <a:p>
            <a:r>
              <a:rPr lang="en-IN" sz="1500" b="1" dirty="0">
                <a:latin typeface="Times New Roman" panose="02020603050405020304" pitchFamily="18" charset="0"/>
                <a:cs typeface="Times New Roman" panose="02020603050405020304" pitchFamily="18" charset="0"/>
              </a:rPr>
              <a:t>Excel Integration.</a:t>
            </a:r>
          </a:p>
          <a:p>
            <a:r>
              <a:rPr lang="en-IN" sz="1500" b="1" dirty="0">
                <a:latin typeface="Times New Roman" panose="02020603050405020304" pitchFamily="18" charset="0"/>
                <a:cs typeface="Times New Roman" panose="02020603050405020304" pitchFamily="18" charset="0"/>
              </a:rPr>
              <a:t>Data Connectivity.</a:t>
            </a:r>
          </a:p>
          <a:p>
            <a:r>
              <a:rPr lang="en-IN" sz="1500" b="1" dirty="0">
                <a:latin typeface="Times New Roman" panose="02020603050405020304" pitchFamily="18" charset="0"/>
                <a:cs typeface="Times New Roman" panose="02020603050405020304" pitchFamily="18" charset="0"/>
              </a:rPr>
              <a:t>Power BI Embedded.</a:t>
            </a:r>
          </a:p>
          <a:p>
            <a:endParaRPr lang="en-IN" sz="1400" b="1"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Disadvantages</a:t>
            </a:r>
            <a:r>
              <a:rPr lang="en-US" sz="1900" b="1" dirty="0">
                <a:latin typeface="Times New Roman" panose="02020603050405020304" pitchFamily="18" charset="0"/>
                <a:cs typeface="Times New Roman" panose="02020603050405020304" pitchFamily="18" charset="0"/>
              </a:rPr>
              <a:t> :</a:t>
            </a:r>
          </a:p>
          <a:p>
            <a:pPr>
              <a:lnSpc>
                <a:spcPct val="100000"/>
              </a:lnSpc>
            </a:pPr>
            <a:r>
              <a:rPr lang="en-IN" sz="1500" b="1" dirty="0">
                <a:latin typeface="Times New Roman" panose="02020603050405020304" pitchFamily="18" charset="0"/>
                <a:cs typeface="Times New Roman" panose="02020603050405020304" pitchFamily="18" charset="0"/>
              </a:rPr>
              <a:t>Limited Scalability.</a:t>
            </a:r>
          </a:p>
          <a:p>
            <a:pPr>
              <a:lnSpc>
                <a:spcPct val="100000"/>
              </a:lnSpc>
            </a:pPr>
            <a:r>
              <a:rPr lang="en-IN" sz="1500" b="1" dirty="0">
                <a:latin typeface="Times New Roman" panose="02020603050405020304" pitchFamily="18" charset="0"/>
                <a:cs typeface="Times New Roman" panose="02020603050405020304" pitchFamily="18" charset="0"/>
              </a:rPr>
              <a:t>Error-Prone.</a:t>
            </a:r>
          </a:p>
          <a:p>
            <a:pPr>
              <a:lnSpc>
                <a:spcPct val="100000"/>
              </a:lnSpc>
            </a:pPr>
            <a:r>
              <a:rPr lang="en-IN" sz="1500" b="1" dirty="0">
                <a:latin typeface="Times New Roman" panose="02020603050405020304" pitchFamily="18" charset="0"/>
                <a:cs typeface="Times New Roman" panose="02020603050405020304" pitchFamily="18" charset="0"/>
              </a:rPr>
              <a:t>Lack of Advanced Analytics.</a:t>
            </a:r>
          </a:p>
          <a:p>
            <a:pPr>
              <a:lnSpc>
                <a:spcPct val="100000"/>
              </a:lnSpc>
            </a:pPr>
            <a:r>
              <a:rPr lang="en-IN" sz="1500" b="1" dirty="0">
                <a:latin typeface="Times New Roman" panose="02020603050405020304" pitchFamily="18" charset="0"/>
                <a:cs typeface="Times New Roman" panose="02020603050405020304" pitchFamily="18" charset="0"/>
              </a:rPr>
              <a:t>Version Control Issues.</a:t>
            </a:r>
          </a:p>
          <a:p>
            <a:pPr>
              <a:lnSpc>
                <a:spcPct val="100000"/>
              </a:lnSpc>
            </a:pPr>
            <a:r>
              <a:rPr lang="en-IN" sz="1500" b="1" dirty="0">
                <a:latin typeface="Times New Roman" panose="02020603050405020304" pitchFamily="18" charset="0"/>
                <a:cs typeface="Times New Roman" panose="02020603050405020304" pitchFamily="18" charset="0"/>
              </a:rPr>
              <a:t>Data Integrity Risks.</a:t>
            </a:r>
          </a:p>
          <a:p>
            <a:pPr>
              <a:lnSpc>
                <a:spcPct val="100000"/>
              </a:lnSpc>
            </a:pPr>
            <a:r>
              <a:rPr lang="en-IN" sz="1500" b="1" dirty="0">
                <a:latin typeface="Times New Roman" panose="02020603050405020304" pitchFamily="18" charset="0"/>
                <a:cs typeface="Times New Roman" panose="02020603050405020304" pitchFamily="18" charset="0"/>
              </a:rPr>
              <a:t>Security Concerns.</a:t>
            </a:r>
          </a:p>
          <a:p>
            <a:pPr>
              <a:lnSpc>
                <a:spcPct val="100000"/>
              </a:lnSpc>
            </a:pPr>
            <a:r>
              <a:rPr lang="en-IN" sz="1500" b="1" dirty="0">
                <a:latin typeface="Times New Roman" panose="02020603050405020304" pitchFamily="18" charset="0"/>
                <a:cs typeface="Times New Roman" panose="02020603050405020304" pitchFamily="18" charset="0"/>
              </a:rPr>
              <a:t>Limited Automation.</a:t>
            </a:r>
          </a:p>
        </p:txBody>
      </p:sp>
    </p:spTree>
    <p:extLst>
      <p:ext uri="{BB962C8B-B14F-4D97-AF65-F5344CB8AC3E}">
        <p14:creationId xmlns:p14="http://schemas.microsoft.com/office/powerpoint/2010/main" val="3790715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additive="base">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 calcmode="lin" valueType="num">
                                      <p:cBhvr additive="base">
                                        <p:cTn id="5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8" presetID="2" presetClass="entr" presetSubtype="4" fill="hold" nodeType="with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 calcmode="lin" valueType="num">
                                      <p:cBhvr additive="base">
                                        <p:cTn id="6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3">
                                            <p:txEl>
                                              <p:pRg st="12" end="12"/>
                                            </p:txEl>
                                          </p:spTgt>
                                        </p:tgtEl>
                                        <p:attrNameLst>
                                          <p:attrName>style.visibility</p:attrName>
                                        </p:attrNameLst>
                                      </p:cBhvr>
                                      <p:to>
                                        <p:strVal val="visible"/>
                                      </p:to>
                                    </p:set>
                                    <p:anim calcmode="lin" valueType="num">
                                      <p:cBhvr additive="base">
                                        <p:cTn id="64"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3">
                                            <p:txEl>
                                              <p:pRg st="13" end="13"/>
                                            </p:txEl>
                                          </p:spTgt>
                                        </p:tgtEl>
                                        <p:attrNameLst>
                                          <p:attrName>style.visibility</p:attrName>
                                        </p:attrNameLst>
                                      </p:cBhvr>
                                      <p:to>
                                        <p:strVal val="visible"/>
                                      </p:to>
                                    </p:set>
                                    <p:anim calcmode="lin" valueType="num">
                                      <p:cBhvr additive="base">
                                        <p:cTn id="68"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 calcmode="lin" valueType="num">
                                      <p:cBhvr additive="base">
                                        <p:cTn id="72"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3">
                                            <p:txEl>
                                              <p:pRg st="15" end="15"/>
                                            </p:txEl>
                                          </p:spTgt>
                                        </p:tgtEl>
                                        <p:attrNameLst>
                                          <p:attrName>style.visibility</p:attrName>
                                        </p:attrNameLst>
                                      </p:cBhvr>
                                      <p:to>
                                        <p:strVal val="visible"/>
                                      </p:to>
                                    </p:set>
                                    <p:anim calcmode="lin" valueType="num">
                                      <p:cBhvr additive="base">
                                        <p:cTn id="76"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3">
                                            <p:txEl>
                                              <p:pRg st="16" end="16"/>
                                            </p:txEl>
                                          </p:spTgt>
                                        </p:tgtEl>
                                        <p:attrNameLst>
                                          <p:attrName>style.visibility</p:attrName>
                                        </p:attrNameLst>
                                      </p:cBhvr>
                                      <p:to>
                                        <p:strVal val="visible"/>
                                      </p:to>
                                    </p:set>
                                    <p:anim calcmode="lin" valueType="num">
                                      <p:cBhvr additive="base">
                                        <p:cTn id="80"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4">
                                            <p:txEl>
                                              <p:pRg st="0" end="0"/>
                                            </p:txEl>
                                          </p:spTgt>
                                        </p:tgtEl>
                                        <p:attrNameLst>
                                          <p:attrName>style.visibility</p:attrName>
                                        </p:attrNameLst>
                                      </p:cBhvr>
                                      <p:to>
                                        <p:strVal val="visible"/>
                                      </p:to>
                                    </p:set>
                                    <p:anim calcmode="lin" valueType="num">
                                      <p:cBhvr additive="base">
                                        <p:cTn id="8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anim calcmode="lin" valueType="num">
                                      <p:cBhvr additive="base">
                                        <p:cTn id="9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5">
                                            <p:txEl>
                                              <p:pRg st="1" end="1"/>
                                            </p:txEl>
                                          </p:spTgt>
                                        </p:tgtEl>
                                        <p:attrNameLst>
                                          <p:attrName>style.visibility</p:attrName>
                                        </p:attrNameLst>
                                      </p:cBhvr>
                                      <p:to>
                                        <p:strVal val="visible"/>
                                      </p:to>
                                    </p:set>
                                    <p:anim calcmode="lin" valueType="num">
                                      <p:cBhvr additive="base">
                                        <p:cTn id="9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5">
                                            <p:txEl>
                                              <p:pRg st="2" end="2"/>
                                            </p:txEl>
                                          </p:spTgt>
                                        </p:tgtEl>
                                        <p:attrNameLst>
                                          <p:attrName>style.visibility</p:attrName>
                                        </p:attrNameLst>
                                      </p:cBhvr>
                                      <p:to>
                                        <p:strVal val="visible"/>
                                      </p:to>
                                    </p:set>
                                    <p:anim calcmode="lin" valueType="num">
                                      <p:cBhvr additive="base">
                                        <p:cTn id="10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02" presetID="2" presetClass="entr" presetSubtype="4" fill="hold" nodeType="withEffect">
                                  <p:stCondLst>
                                    <p:cond delay="0"/>
                                  </p:stCondLst>
                                  <p:childTnLst>
                                    <p:set>
                                      <p:cBhvr>
                                        <p:cTn id="103" dur="1" fill="hold">
                                          <p:stCondLst>
                                            <p:cond delay="0"/>
                                          </p:stCondLst>
                                        </p:cTn>
                                        <p:tgtEl>
                                          <p:spTgt spid="5">
                                            <p:txEl>
                                              <p:pRg st="3" end="3"/>
                                            </p:txEl>
                                          </p:spTgt>
                                        </p:tgtEl>
                                        <p:attrNameLst>
                                          <p:attrName>style.visibility</p:attrName>
                                        </p:attrNameLst>
                                      </p:cBhvr>
                                      <p:to>
                                        <p:strVal val="visible"/>
                                      </p:to>
                                    </p:set>
                                    <p:anim calcmode="lin" valueType="num">
                                      <p:cBhvr additive="base">
                                        <p:cTn id="10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06" presetID="2" presetClass="entr" presetSubtype="4" fill="hold" nodeType="withEffect">
                                  <p:stCondLst>
                                    <p:cond delay="0"/>
                                  </p:stCondLst>
                                  <p:childTnLst>
                                    <p:set>
                                      <p:cBhvr>
                                        <p:cTn id="107" dur="1" fill="hold">
                                          <p:stCondLst>
                                            <p:cond delay="0"/>
                                          </p:stCondLst>
                                        </p:cTn>
                                        <p:tgtEl>
                                          <p:spTgt spid="5">
                                            <p:txEl>
                                              <p:pRg st="4" end="4"/>
                                            </p:txEl>
                                          </p:spTgt>
                                        </p:tgtEl>
                                        <p:attrNameLst>
                                          <p:attrName>style.visibility</p:attrName>
                                        </p:attrNameLst>
                                      </p:cBhvr>
                                      <p:to>
                                        <p:strVal val="visible"/>
                                      </p:to>
                                    </p:set>
                                    <p:anim calcmode="lin" valueType="num">
                                      <p:cBhvr additive="base">
                                        <p:cTn id="10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09"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10" presetID="2" presetClass="entr" presetSubtype="4" fill="hold" nodeType="withEffect">
                                  <p:stCondLst>
                                    <p:cond delay="0"/>
                                  </p:stCondLst>
                                  <p:childTnLst>
                                    <p:set>
                                      <p:cBhvr>
                                        <p:cTn id="111" dur="1" fill="hold">
                                          <p:stCondLst>
                                            <p:cond delay="0"/>
                                          </p:stCondLst>
                                        </p:cTn>
                                        <p:tgtEl>
                                          <p:spTgt spid="5">
                                            <p:txEl>
                                              <p:pRg st="5" end="5"/>
                                            </p:txEl>
                                          </p:spTgt>
                                        </p:tgtEl>
                                        <p:attrNameLst>
                                          <p:attrName>style.visibility</p:attrName>
                                        </p:attrNameLst>
                                      </p:cBhvr>
                                      <p:to>
                                        <p:strVal val="visible"/>
                                      </p:to>
                                    </p:set>
                                    <p:anim calcmode="lin" valueType="num">
                                      <p:cBhvr additive="base">
                                        <p:cTn id="112"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13"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nodeType="clickEffect">
                                  <p:stCondLst>
                                    <p:cond delay="0"/>
                                  </p:stCondLst>
                                  <p:childTnLst>
                                    <p:set>
                                      <p:cBhvr>
                                        <p:cTn id="117" dur="1" fill="hold">
                                          <p:stCondLst>
                                            <p:cond delay="0"/>
                                          </p:stCondLst>
                                        </p:cTn>
                                        <p:tgtEl>
                                          <p:spTgt spid="5">
                                            <p:txEl>
                                              <p:pRg st="7" end="7"/>
                                            </p:txEl>
                                          </p:spTgt>
                                        </p:tgtEl>
                                        <p:attrNameLst>
                                          <p:attrName>style.visibility</p:attrName>
                                        </p:attrNameLst>
                                      </p:cBhvr>
                                      <p:to>
                                        <p:strVal val="visible"/>
                                      </p:to>
                                    </p:set>
                                    <p:anim calcmode="lin" valueType="num">
                                      <p:cBhvr additive="base">
                                        <p:cTn id="118"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19"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20" presetID="2" presetClass="entr" presetSubtype="4" fill="hold" nodeType="withEffect">
                                  <p:stCondLst>
                                    <p:cond delay="0"/>
                                  </p:stCondLst>
                                  <p:childTnLst>
                                    <p:set>
                                      <p:cBhvr>
                                        <p:cTn id="121" dur="1" fill="hold">
                                          <p:stCondLst>
                                            <p:cond delay="0"/>
                                          </p:stCondLst>
                                        </p:cTn>
                                        <p:tgtEl>
                                          <p:spTgt spid="5">
                                            <p:txEl>
                                              <p:pRg st="8" end="8"/>
                                            </p:txEl>
                                          </p:spTgt>
                                        </p:tgtEl>
                                        <p:attrNameLst>
                                          <p:attrName>style.visibility</p:attrName>
                                        </p:attrNameLst>
                                      </p:cBhvr>
                                      <p:to>
                                        <p:strVal val="visible"/>
                                      </p:to>
                                    </p:set>
                                    <p:anim calcmode="lin" valueType="num">
                                      <p:cBhvr additive="base">
                                        <p:cTn id="122"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24" presetID="2" presetClass="entr" presetSubtype="4" fill="hold" nodeType="withEffect">
                                  <p:stCondLst>
                                    <p:cond delay="0"/>
                                  </p:stCondLst>
                                  <p:childTnLst>
                                    <p:set>
                                      <p:cBhvr>
                                        <p:cTn id="125" dur="1" fill="hold">
                                          <p:stCondLst>
                                            <p:cond delay="0"/>
                                          </p:stCondLst>
                                        </p:cTn>
                                        <p:tgtEl>
                                          <p:spTgt spid="5">
                                            <p:txEl>
                                              <p:pRg st="9" end="9"/>
                                            </p:txEl>
                                          </p:spTgt>
                                        </p:tgtEl>
                                        <p:attrNameLst>
                                          <p:attrName>style.visibility</p:attrName>
                                        </p:attrNameLst>
                                      </p:cBhvr>
                                      <p:to>
                                        <p:strVal val="visible"/>
                                      </p:to>
                                    </p:set>
                                    <p:anim calcmode="lin" valueType="num">
                                      <p:cBhvr additive="base">
                                        <p:cTn id="126"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27" dur="500" fill="hold"/>
                                        <p:tgtEl>
                                          <p:spTgt spid="5">
                                            <p:txEl>
                                              <p:pRg st="9" end="9"/>
                                            </p:txEl>
                                          </p:spTgt>
                                        </p:tgtEl>
                                        <p:attrNameLst>
                                          <p:attrName>ppt_y</p:attrName>
                                        </p:attrNameLst>
                                      </p:cBhvr>
                                      <p:tavLst>
                                        <p:tav tm="0">
                                          <p:val>
                                            <p:strVal val="1+#ppt_h/2"/>
                                          </p:val>
                                        </p:tav>
                                        <p:tav tm="100000">
                                          <p:val>
                                            <p:strVal val="#ppt_y"/>
                                          </p:val>
                                        </p:tav>
                                      </p:tavLst>
                                    </p:anim>
                                  </p:childTnLst>
                                </p:cTn>
                              </p:par>
                              <p:par>
                                <p:cTn id="128" presetID="2" presetClass="entr" presetSubtype="4" fill="hold" nodeType="withEffect">
                                  <p:stCondLst>
                                    <p:cond delay="0"/>
                                  </p:stCondLst>
                                  <p:childTnLst>
                                    <p:set>
                                      <p:cBhvr>
                                        <p:cTn id="129" dur="1" fill="hold">
                                          <p:stCondLst>
                                            <p:cond delay="0"/>
                                          </p:stCondLst>
                                        </p:cTn>
                                        <p:tgtEl>
                                          <p:spTgt spid="5">
                                            <p:txEl>
                                              <p:pRg st="10" end="10"/>
                                            </p:txEl>
                                          </p:spTgt>
                                        </p:tgtEl>
                                        <p:attrNameLst>
                                          <p:attrName>style.visibility</p:attrName>
                                        </p:attrNameLst>
                                      </p:cBhvr>
                                      <p:to>
                                        <p:strVal val="visible"/>
                                      </p:to>
                                    </p:set>
                                    <p:anim calcmode="lin" valueType="num">
                                      <p:cBhvr additive="base">
                                        <p:cTn id="130"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131"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132" presetID="2" presetClass="entr" presetSubtype="4" fill="hold" nodeType="withEffect">
                                  <p:stCondLst>
                                    <p:cond delay="0"/>
                                  </p:stCondLst>
                                  <p:childTnLst>
                                    <p:set>
                                      <p:cBhvr>
                                        <p:cTn id="133" dur="1" fill="hold">
                                          <p:stCondLst>
                                            <p:cond delay="0"/>
                                          </p:stCondLst>
                                        </p:cTn>
                                        <p:tgtEl>
                                          <p:spTgt spid="5">
                                            <p:txEl>
                                              <p:pRg st="11" end="11"/>
                                            </p:txEl>
                                          </p:spTgt>
                                        </p:tgtEl>
                                        <p:attrNameLst>
                                          <p:attrName>style.visibility</p:attrName>
                                        </p:attrNameLst>
                                      </p:cBhvr>
                                      <p:to>
                                        <p:strVal val="visible"/>
                                      </p:to>
                                    </p:set>
                                    <p:anim calcmode="lin" valueType="num">
                                      <p:cBhvr additive="base">
                                        <p:cTn id="134"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136" presetID="2" presetClass="entr" presetSubtype="4" fill="hold" nodeType="withEffect">
                                  <p:stCondLst>
                                    <p:cond delay="0"/>
                                  </p:stCondLst>
                                  <p:childTnLst>
                                    <p:set>
                                      <p:cBhvr>
                                        <p:cTn id="137" dur="1" fill="hold">
                                          <p:stCondLst>
                                            <p:cond delay="0"/>
                                          </p:stCondLst>
                                        </p:cTn>
                                        <p:tgtEl>
                                          <p:spTgt spid="5">
                                            <p:txEl>
                                              <p:pRg st="12" end="12"/>
                                            </p:txEl>
                                          </p:spTgt>
                                        </p:tgtEl>
                                        <p:attrNameLst>
                                          <p:attrName>style.visibility</p:attrName>
                                        </p:attrNameLst>
                                      </p:cBhvr>
                                      <p:to>
                                        <p:strVal val="visible"/>
                                      </p:to>
                                    </p:set>
                                    <p:anim calcmode="lin" valueType="num">
                                      <p:cBhvr additive="base">
                                        <p:cTn id="138"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139"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140" presetID="2" presetClass="entr" presetSubtype="4" fill="hold" nodeType="withEffect">
                                  <p:stCondLst>
                                    <p:cond delay="0"/>
                                  </p:stCondLst>
                                  <p:childTnLst>
                                    <p:set>
                                      <p:cBhvr>
                                        <p:cTn id="141" dur="1" fill="hold">
                                          <p:stCondLst>
                                            <p:cond delay="0"/>
                                          </p:stCondLst>
                                        </p:cTn>
                                        <p:tgtEl>
                                          <p:spTgt spid="5">
                                            <p:txEl>
                                              <p:pRg st="13" end="13"/>
                                            </p:txEl>
                                          </p:spTgt>
                                        </p:tgtEl>
                                        <p:attrNameLst>
                                          <p:attrName>style.visibility</p:attrName>
                                        </p:attrNameLst>
                                      </p:cBhvr>
                                      <p:to>
                                        <p:strVal val="visible"/>
                                      </p:to>
                                    </p:set>
                                    <p:anim calcmode="lin" valueType="num">
                                      <p:cBhvr additive="base">
                                        <p:cTn id="142"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143"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144" presetID="2" presetClass="entr" presetSubtype="4" fill="hold" nodeType="withEffect">
                                  <p:stCondLst>
                                    <p:cond delay="0"/>
                                  </p:stCondLst>
                                  <p:childTnLst>
                                    <p:set>
                                      <p:cBhvr>
                                        <p:cTn id="145" dur="1" fill="hold">
                                          <p:stCondLst>
                                            <p:cond delay="0"/>
                                          </p:stCondLst>
                                        </p:cTn>
                                        <p:tgtEl>
                                          <p:spTgt spid="5">
                                            <p:txEl>
                                              <p:pRg st="14" end="14"/>
                                            </p:txEl>
                                          </p:spTgt>
                                        </p:tgtEl>
                                        <p:attrNameLst>
                                          <p:attrName>style.visibility</p:attrName>
                                        </p:attrNameLst>
                                      </p:cBhvr>
                                      <p:to>
                                        <p:strVal val="visible"/>
                                      </p:to>
                                    </p:set>
                                    <p:anim calcmode="lin" valueType="num">
                                      <p:cBhvr additive="base">
                                        <p:cTn id="146"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147"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4565-459D-FA18-D0B8-078376868ED7}"/>
              </a:ext>
            </a:extLst>
          </p:cNvPr>
          <p:cNvSpPr>
            <a:spLocks noGrp="1"/>
          </p:cNvSpPr>
          <p:nvPr>
            <p:ph type="title"/>
          </p:nvPr>
        </p:nvSpPr>
        <p:spPr>
          <a:xfrm>
            <a:off x="765176" y="39689"/>
            <a:ext cx="10515600" cy="617008"/>
          </a:xfrm>
        </p:spPr>
        <p:txBody>
          <a:bodyPr>
            <a:normAutofit fontScale="90000"/>
          </a:bodyPr>
          <a:lstStyle/>
          <a:p>
            <a:pPr algn="ctr"/>
            <a:r>
              <a:rPr lang="en-US" sz="4400" b="1" dirty="0">
                <a:latin typeface="Times New Roman" panose="02020603050405020304" pitchFamily="18" charset="0"/>
                <a:ea typeface="Segoe UI Black" panose="020B0A02040204020203" pitchFamily="34" charset="0"/>
                <a:cs typeface="Times New Roman" panose="02020603050405020304" pitchFamily="18" charset="0"/>
              </a:rPr>
              <a:t>Advantages and Challenges </a:t>
            </a:r>
            <a:endParaRPr lang="en-IN" dirty="0"/>
          </a:p>
        </p:txBody>
      </p:sp>
      <p:sp>
        <p:nvSpPr>
          <p:cNvPr id="3" name="Text Placeholder 2">
            <a:extLst>
              <a:ext uri="{FF2B5EF4-FFF2-40B4-BE49-F238E27FC236}">
                <a16:creationId xmlns:a16="http://schemas.microsoft.com/office/drawing/2014/main" id="{860DC1CE-085E-A3D5-A3E5-59E95B3FF6C1}"/>
              </a:ext>
            </a:extLst>
          </p:cNvPr>
          <p:cNvSpPr>
            <a:spLocks noGrp="1"/>
          </p:cNvSpPr>
          <p:nvPr>
            <p:ph type="body" idx="1"/>
          </p:nvPr>
        </p:nvSpPr>
        <p:spPr>
          <a:xfrm>
            <a:off x="839788" y="813859"/>
            <a:ext cx="2419880" cy="617008"/>
          </a:xfrm>
        </p:spPr>
        <p:txBody>
          <a:bodyPr>
            <a:noAutofit/>
          </a:bodyPr>
          <a:lstStyle/>
          <a:p>
            <a:r>
              <a:rPr lang="en-US" sz="4000" b="1" dirty="0">
                <a:latin typeface="Times New Roman" panose="02020603050405020304" pitchFamily="18" charset="0"/>
                <a:ea typeface="Segoe UI Black" panose="020B0A02040204020203" pitchFamily="34" charset="0"/>
                <a:cs typeface="Times New Roman" panose="02020603050405020304" pitchFamily="18" charset="0"/>
              </a:rPr>
              <a:t>Tableau</a:t>
            </a:r>
            <a:endParaRPr lang="en-IN" sz="4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1C850B1-FBD1-6090-3418-C541E836A8ED}"/>
              </a:ext>
            </a:extLst>
          </p:cNvPr>
          <p:cNvSpPr>
            <a:spLocks noGrp="1"/>
          </p:cNvSpPr>
          <p:nvPr>
            <p:ph sz="half" idx="2"/>
          </p:nvPr>
        </p:nvSpPr>
        <p:spPr>
          <a:xfrm>
            <a:off x="839788" y="1793875"/>
            <a:ext cx="4053946" cy="4666192"/>
          </a:xfrm>
        </p:spPr>
        <p:txBody>
          <a:bodyPr>
            <a:normAutofit/>
          </a:bodyPr>
          <a:lstStyle/>
          <a:p>
            <a:r>
              <a:rPr lang="en-US" sz="2400" b="1" dirty="0">
                <a:latin typeface="Times New Roman" panose="02020603050405020304" pitchFamily="18" charset="0"/>
                <a:cs typeface="Times New Roman" panose="02020603050405020304" pitchFamily="18" charset="0"/>
              </a:rPr>
              <a:t>Advantages</a:t>
            </a:r>
            <a:r>
              <a:rPr lang="en-US" sz="19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	</a:t>
            </a:r>
          </a:p>
          <a:p>
            <a:pPr>
              <a:lnSpc>
                <a:spcPct val="80000"/>
              </a:lnSpc>
            </a:pPr>
            <a:r>
              <a:rPr lang="en-US" sz="1400" b="1" dirty="0">
                <a:latin typeface="Times New Roman" panose="02020603050405020304" pitchFamily="18" charset="0"/>
                <a:cs typeface="Times New Roman" panose="02020603050405020304" pitchFamily="18" charset="0"/>
              </a:rPr>
              <a:t>Tableau is a data visualization platform.</a:t>
            </a:r>
          </a:p>
          <a:p>
            <a:pPr>
              <a:lnSpc>
                <a:spcPct val="80000"/>
              </a:lnSpc>
            </a:pPr>
            <a:r>
              <a:rPr lang="en-IN" sz="1400" b="1" dirty="0">
                <a:latin typeface="Times New Roman" panose="02020603050405020304" pitchFamily="18" charset="0"/>
                <a:cs typeface="Times New Roman" panose="02020603050405020304" pitchFamily="18" charset="0"/>
              </a:rPr>
              <a:t>Quickly Construct Interactive Visualisation.</a:t>
            </a:r>
          </a:p>
          <a:p>
            <a:pPr>
              <a:lnSpc>
                <a:spcPct val="80000"/>
              </a:lnSpc>
            </a:pPr>
            <a:r>
              <a:rPr lang="en-US" sz="1400" b="1" dirty="0">
                <a:latin typeface="Times New Roman" panose="02020603050405020304" pitchFamily="18" charset="0"/>
                <a:cs typeface="Times New Roman" panose="02020603050405020304" pitchFamily="18" charset="0"/>
              </a:rPr>
              <a:t>Tableau Can handle Large Amounts of Data.</a:t>
            </a:r>
          </a:p>
          <a:p>
            <a:pPr>
              <a:lnSpc>
                <a:spcPct val="80000"/>
              </a:lnSpc>
            </a:pPr>
            <a:r>
              <a:rPr lang="en-US" sz="1400" b="1" dirty="0">
                <a:latin typeface="Times New Roman" panose="02020603050405020304" pitchFamily="18" charset="0"/>
                <a:cs typeface="Times New Roman" panose="02020603050405020304" pitchFamily="18" charset="0"/>
              </a:rPr>
              <a:t>Tableau can use various scripting languages.</a:t>
            </a:r>
            <a:endParaRPr lang="en-IN" sz="1400" b="1" dirty="0">
              <a:latin typeface="Times New Roman" panose="02020603050405020304" pitchFamily="18" charset="0"/>
              <a:cs typeface="Times New Roman" panose="02020603050405020304" pitchFamily="18" charset="0"/>
            </a:endParaRPr>
          </a:p>
          <a:p>
            <a:endParaRPr lang="en-IN" dirty="0"/>
          </a:p>
          <a:p>
            <a:r>
              <a:rPr lang="en-US" sz="2400" b="1" dirty="0">
                <a:latin typeface="Times New Roman" panose="02020603050405020304" pitchFamily="18" charset="0"/>
                <a:cs typeface="Times New Roman" panose="02020603050405020304" pitchFamily="18" charset="0"/>
              </a:rPr>
              <a:t>Disadvantages</a:t>
            </a:r>
            <a:r>
              <a:rPr lang="en-US" sz="1900" b="1" dirty="0">
                <a:latin typeface="Times New Roman" panose="02020603050405020304" pitchFamily="18" charset="0"/>
                <a:cs typeface="Times New Roman" panose="02020603050405020304" pitchFamily="18" charset="0"/>
              </a:rPr>
              <a:t>:</a:t>
            </a:r>
            <a:endParaRPr lang="en-IN" sz="1900" b="1"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No Custom Visual Imports.</a:t>
            </a:r>
          </a:p>
          <a:p>
            <a:r>
              <a:rPr lang="en-IN" sz="1400" b="1" dirty="0">
                <a:latin typeface="Times New Roman" panose="02020603050405020304" pitchFamily="18" charset="0"/>
                <a:cs typeface="Times New Roman" panose="02020603050405020304" pitchFamily="18" charset="0"/>
              </a:rPr>
              <a:t>Report scheduling.</a:t>
            </a:r>
          </a:p>
          <a:p>
            <a:r>
              <a:rPr lang="en-IN" sz="1400" b="1" dirty="0">
                <a:latin typeface="Times New Roman" panose="02020603050405020304" pitchFamily="18" charset="0"/>
                <a:cs typeface="Times New Roman" panose="02020603050405020304" pitchFamily="18" charset="0"/>
              </a:rPr>
              <a:t>Custom formatting in Tableau.</a:t>
            </a:r>
          </a:p>
          <a:p>
            <a:r>
              <a:rPr lang="en-IN" sz="1400" b="1" dirty="0">
                <a:latin typeface="Times New Roman" panose="02020603050405020304" pitchFamily="18" charset="0"/>
                <a:cs typeface="Times New Roman" panose="02020603050405020304" pitchFamily="18" charset="0"/>
              </a:rPr>
              <a:t>Tableau dashboards' screen resolution.</a:t>
            </a:r>
          </a:p>
        </p:txBody>
      </p:sp>
      <p:sp>
        <p:nvSpPr>
          <p:cNvPr id="5" name="Text Placeholder 4">
            <a:extLst>
              <a:ext uri="{FF2B5EF4-FFF2-40B4-BE49-F238E27FC236}">
                <a16:creationId xmlns:a16="http://schemas.microsoft.com/office/drawing/2014/main" id="{76C96483-EC50-8963-81A5-EB1CF692A1E5}"/>
              </a:ext>
            </a:extLst>
          </p:cNvPr>
          <p:cNvSpPr>
            <a:spLocks noGrp="1"/>
          </p:cNvSpPr>
          <p:nvPr>
            <p:ph type="body" sz="quarter" idx="3"/>
          </p:nvPr>
        </p:nvSpPr>
        <p:spPr>
          <a:xfrm>
            <a:off x="6172200" y="813859"/>
            <a:ext cx="2419880" cy="617008"/>
          </a:xfrm>
        </p:spPr>
        <p:txBody>
          <a:bodyPr>
            <a:normAutofit lnSpcReduction="10000"/>
          </a:bodyPr>
          <a:lstStyle/>
          <a:p>
            <a:r>
              <a:rPr lang="en-US" sz="4000" dirty="0">
                <a:latin typeface="Times New Roman" panose="02020603050405020304" pitchFamily="18" charset="0"/>
                <a:ea typeface="Segoe UI Black" panose="020B0A02040204020203" pitchFamily="34" charset="0"/>
                <a:cs typeface="Times New Roman" panose="02020603050405020304" pitchFamily="18" charset="0"/>
              </a:rPr>
              <a:t>MYSQL</a:t>
            </a:r>
            <a:endParaRPr lang="en-IN" sz="4000" dirty="0">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58C75FDE-C6E2-A2A8-58E1-549D2C0470B6}"/>
              </a:ext>
            </a:extLst>
          </p:cNvPr>
          <p:cNvSpPr>
            <a:spLocks noGrp="1"/>
          </p:cNvSpPr>
          <p:nvPr>
            <p:ph sz="quarter" idx="4"/>
          </p:nvPr>
        </p:nvSpPr>
        <p:spPr>
          <a:xfrm>
            <a:off x="6169025" y="1793875"/>
            <a:ext cx="3804708" cy="4666192"/>
          </a:xfrm>
        </p:spPr>
        <p:txBody>
          <a:bodyPr>
            <a:normAutofit/>
          </a:bodyPr>
          <a:lstStyle/>
          <a:p>
            <a:r>
              <a:rPr lang="en-US" sz="2400" b="1" dirty="0">
                <a:latin typeface="Times New Roman" panose="02020603050405020304" pitchFamily="18" charset="0"/>
                <a:cs typeface="Times New Roman" panose="02020603050405020304" pitchFamily="18" charset="0"/>
              </a:rPr>
              <a:t>Advantages:</a:t>
            </a:r>
          </a:p>
          <a:p>
            <a:r>
              <a:rPr lang="en-IN" sz="1400" b="1" dirty="0">
                <a:latin typeface="Times New Roman" panose="02020603050405020304" pitchFamily="18" charset="0"/>
                <a:cs typeface="Times New Roman" panose="02020603050405020304" pitchFamily="18" charset="0"/>
              </a:rPr>
              <a:t>Structured Data Storage.</a:t>
            </a:r>
          </a:p>
          <a:p>
            <a:r>
              <a:rPr lang="en-IN" sz="1400" b="1" dirty="0">
                <a:latin typeface="Times New Roman" panose="02020603050405020304" pitchFamily="18" charset="0"/>
                <a:cs typeface="Times New Roman" panose="02020603050405020304" pitchFamily="18" charset="0"/>
              </a:rPr>
              <a:t>Ease of Use.</a:t>
            </a:r>
          </a:p>
          <a:p>
            <a:r>
              <a:rPr lang="en-IN" sz="1400" b="1" dirty="0">
                <a:latin typeface="Times New Roman" panose="02020603050405020304" pitchFamily="18" charset="0"/>
                <a:cs typeface="Times New Roman" panose="02020603050405020304" pitchFamily="18" charset="0"/>
              </a:rPr>
              <a:t>Security.</a:t>
            </a:r>
          </a:p>
          <a:p>
            <a:r>
              <a:rPr lang="en-IN" sz="1400" b="1" dirty="0">
                <a:latin typeface="Times New Roman" panose="02020603050405020304" pitchFamily="18" charset="0"/>
                <a:cs typeface="Times New Roman" panose="02020603050405020304" pitchFamily="18" charset="0"/>
              </a:rPr>
              <a:t>Cost-Effectiveness.</a:t>
            </a:r>
          </a:p>
          <a:p>
            <a:r>
              <a:rPr lang="en-IN" sz="1400" b="1" dirty="0">
                <a:latin typeface="Times New Roman" panose="02020603050405020304" pitchFamily="18" charset="0"/>
                <a:cs typeface="Times New Roman" panose="02020603050405020304" pitchFamily="18" charset="0"/>
              </a:rPr>
              <a:t>Large Community Support.</a:t>
            </a:r>
          </a:p>
          <a:p>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Disadvantages:</a:t>
            </a:r>
          </a:p>
          <a:p>
            <a:r>
              <a:rPr lang="en-IN" sz="1400" b="1" dirty="0">
                <a:latin typeface="Times New Roman" panose="02020603050405020304" pitchFamily="18" charset="0"/>
                <a:cs typeface="Times New Roman" panose="02020603050405020304" pitchFamily="18" charset="0"/>
              </a:rPr>
              <a:t>Limited in Handling Large Datasets</a:t>
            </a:r>
          </a:p>
          <a:p>
            <a:r>
              <a:rPr lang="en-IN" sz="1400" b="1" dirty="0">
                <a:latin typeface="Times New Roman" panose="02020603050405020304" pitchFamily="18" charset="0"/>
                <a:cs typeface="Times New Roman" panose="02020603050405020304" pitchFamily="18" charset="0"/>
              </a:rPr>
              <a:t>Weak Stored Procedures</a:t>
            </a:r>
          </a:p>
          <a:p>
            <a:r>
              <a:rPr lang="en-IN" sz="1400" b="1" dirty="0">
                <a:latin typeface="Times New Roman" panose="02020603050405020304" pitchFamily="18" charset="0"/>
                <a:cs typeface="Times New Roman" panose="02020603050405020304" pitchFamily="18" charset="0"/>
              </a:rPr>
              <a:t>Complex Queries</a:t>
            </a:r>
          </a:p>
          <a:p>
            <a:r>
              <a:rPr lang="en-IN" sz="1400" b="1" dirty="0">
                <a:latin typeface="Times New Roman" panose="02020603050405020304" pitchFamily="18" charset="0"/>
                <a:cs typeface="Times New Roman" panose="02020603050405020304" pitchFamily="18" charset="0"/>
              </a:rPr>
              <a:t>Storage Engine Limitations</a:t>
            </a:r>
          </a:p>
          <a:p>
            <a:r>
              <a:rPr lang="en-IN" sz="1400" b="1" dirty="0">
                <a:latin typeface="Times New Roman" panose="02020603050405020304" pitchFamily="18" charset="0"/>
                <a:cs typeface="Times New Roman" panose="02020603050405020304" pitchFamily="18" charset="0"/>
              </a:rPr>
              <a:t>Limited Query Performance</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89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 calcmode="lin" valueType="num">
                                      <p:cBhvr additive="base">
                                        <p:cTn id="1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 calcmode="lin" valueType="num">
                                      <p:cBhvr additive="base">
                                        <p:cTn id="2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 calcmode="lin" valueType="num">
                                      <p:cBhvr additive="base">
                                        <p:cTn id="3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 calcmode="lin" valueType="num">
                                      <p:cBhvr additive="base">
                                        <p:cTn id="4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 calcmode="lin" valueType="num">
                                      <p:cBhvr additive="base">
                                        <p:cTn id="4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 calcmode="lin" valueType="num">
                                      <p:cBhvr additive="base">
                                        <p:cTn id="48"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8" end="8"/>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 calcmode="lin" valueType="num">
                                      <p:cBhvr additive="base">
                                        <p:cTn id="52"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
                                            <p:txEl>
                                              <p:pRg st="9" end="9"/>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4">
                                            <p:txEl>
                                              <p:pRg st="10" end="10"/>
                                            </p:txEl>
                                          </p:spTgt>
                                        </p:tgtEl>
                                        <p:attrNameLst>
                                          <p:attrName>style.visibility</p:attrName>
                                        </p:attrNameLst>
                                      </p:cBhvr>
                                      <p:to>
                                        <p:strVal val="visible"/>
                                      </p:to>
                                    </p:set>
                                    <p:anim calcmode="lin" valueType="num">
                                      <p:cBhvr additive="base">
                                        <p:cTn id="56"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5">
                                            <p:txEl>
                                              <p:pRg st="0" end="0"/>
                                            </p:txEl>
                                          </p:spTgt>
                                        </p:tgtEl>
                                        <p:attrNameLst>
                                          <p:attrName>style.visibility</p:attrName>
                                        </p:attrNameLst>
                                      </p:cBhvr>
                                      <p:to>
                                        <p:strVal val="visible"/>
                                      </p:to>
                                    </p:set>
                                    <p:anim calcmode="lin" valueType="num">
                                      <p:cBhvr additive="base">
                                        <p:cTn id="6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6">
                                            <p:txEl>
                                              <p:pRg st="0" end="0"/>
                                            </p:txEl>
                                          </p:spTgt>
                                        </p:tgtEl>
                                        <p:attrNameLst>
                                          <p:attrName>style.visibility</p:attrName>
                                        </p:attrNameLst>
                                      </p:cBhvr>
                                      <p:to>
                                        <p:strVal val="visible"/>
                                      </p:to>
                                    </p:set>
                                    <p:anim calcmode="lin" valueType="num">
                                      <p:cBhvr additive="base">
                                        <p:cTn id="6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6">
                                            <p:txEl>
                                              <p:pRg st="0" end="0"/>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6">
                                            <p:txEl>
                                              <p:pRg st="1" end="1"/>
                                            </p:txEl>
                                          </p:spTgt>
                                        </p:tgtEl>
                                        <p:attrNameLst>
                                          <p:attrName>style.visibility</p:attrName>
                                        </p:attrNameLst>
                                      </p:cBhvr>
                                      <p:to>
                                        <p:strVal val="visible"/>
                                      </p:to>
                                    </p:set>
                                    <p:anim calcmode="lin" valueType="num">
                                      <p:cBhvr additive="base">
                                        <p:cTn id="7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6">
                                            <p:txEl>
                                              <p:pRg st="1" end="1"/>
                                            </p:txEl>
                                          </p:spTgt>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6">
                                            <p:txEl>
                                              <p:pRg st="2" end="2"/>
                                            </p:txEl>
                                          </p:spTgt>
                                        </p:tgtEl>
                                        <p:attrNameLst>
                                          <p:attrName>style.visibility</p:attrName>
                                        </p:attrNameLst>
                                      </p:cBhvr>
                                      <p:to>
                                        <p:strVal val="visible"/>
                                      </p:to>
                                    </p:set>
                                    <p:anim calcmode="lin" valueType="num">
                                      <p:cBhvr additive="base">
                                        <p:cTn id="7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6">
                                            <p:txEl>
                                              <p:pRg st="2" end="2"/>
                                            </p:txEl>
                                          </p:spTgt>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6">
                                            <p:txEl>
                                              <p:pRg st="3" end="3"/>
                                            </p:txEl>
                                          </p:spTgt>
                                        </p:tgtEl>
                                        <p:attrNameLst>
                                          <p:attrName>style.visibility</p:attrName>
                                        </p:attrNameLst>
                                      </p:cBhvr>
                                      <p:to>
                                        <p:strVal val="visible"/>
                                      </p:to>
                                    </p:set>
                                    <p:anim calcmode="lin" valueType="num">
                                      <p:cBhvr additive="base">
                                        <p:cTn id="80"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6">
                                            <p:txEl>
                                              <p:pRg st="3" end="3"/>
                                            </p:txEl>
                                          </p:spTgt>
                                        </p:tgtEl>
                                        <p:attrNameLst>
                                          <p:attrName>ppt_y</p:attrName>
                                        </p:attrNameLst>
                                      </p:cBhvr>
                                      <p:tavLst>
                                        <p:tav tm="0">
                                          <p:val>
                                            <p:strVal val="1+#ppt_h/2"/>
                                          </p:val>
                                        </p:tav>
                                        <p:tav tm="100000">
                                          <p:val>
                                            <p:strVal val="#ppt_y"/>
                                          </p:val>
                                        </p:tav>
                                      </p:tavLst>
                                    </p:anim>
                                  </p:childTnLst>
                                </p:cTn>
                              </p:par>
                              <p:par>
                                <p:cTn id="82" presetID="2" presetClass="entr" presetSubtype="4" fill="hold" nodeType="withEffect">
                                  <p:stCondLst>
                                    <p:cond delay="0"/>
                                  </p:stCondLst>
                                  <p:childTnLst>
                                    <p:set>
                                      <p:cBhvr>
                                        <p:cTn id="83" dur="1" fill="hold">
                                          <p:stCondLst>
                                            <p:cond delay="0"/>
                                          </p:stCondLst>
                                        </p:cTn>
                                        <p:tgtEl>
                                          <p:spTgt spid="6">
                                            <p:txEl>
                                              <p:pRg st="4" end="4"/>
                                            </p:txEl>
                                          </p:spTgt>
                                        </p:tgtEl>
                                        <p:attrNameLst>
                                          <p:attrName>style.visibility</p:attrName>
                                        </p:attrNameLst>
                                      </p:cBhvr>
                                      <p:to>
                                        <p:strVal val="visible"/>
                                      </p:to>
                                    </p:set>
                                    <p:anim calcmode="lin" valueType="num">
                                      <p:cBhvr additive="base">
                                        <p:cTn id="84"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6">
                                            <p:txEl>
                                              <p:pRg st="4" end="4"/>
                                            </p:txEl>
                                          </p:spTgt>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6">
                                            <p:txEl>
                                              <p:pRg st="5" end="5"/>
                                            </p:txEl>
                                          </p:spTgt>
                                        </p:tgtEl>
                                        <p:attrNameLst>
                                          <p:attrName>style.visibility</p:attrName>
                                        </p:attrNameLst>
                                      </p:cBhvr>
                                      <p:to>
                                        <p:strVal val="visible"/>
                                      </p:to>
                                    </p:set>
                                    <p:anim calcmode="lin" valueType="num">
                                      <p:cBhvr additive="base">
                                        <p:cTn id="88"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6">
                                            <p:txEl>
                                              <p:pRg st="7" end="7"/>
                                            </p:txEl>
                                          </p:spTgt>
                                        </p:tgtEl>
                                        <p:attrNameLst>
                                          <p:attrName>style.visibility</p:attrName>
                                        </p:attrNameLst>
                                      </p:cBhvr>
                                      <p:to>
                                        <p:strVal val="visible"/>
                                      </p:to>
                                    </p:set>
                                    <p:anim calcmode="lin" valueType="num">
                                      <p:cBhvr additive="base">
                                        <p:cTn id="94"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6">
                                            <p:txEl>
                                              <p:pRg st="7" end="7"/>
                                            </p:txEl>
                                          </p:spTgt>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0"/>
                                  </p:stCondLst>
                                  <p:childTnLst>
                                    <p:set>
                                      <p:cBhvr>
                                        <p:cTn id="97" dur="1" fill="hold">
                                          <p:stCondLst>
                                            <p:cond delay="0"/>
                                          </p:stCondLst>
                                        </p:cTn>
                                        <p:tgtEl>
                                          <p:spTgt spid="6">
                                            <p:txEl>
                                              <p:pRg st="8" end="8"/>
                                            </p:txEl>
                                          </p:spTgt>
                                        </p:tgtEl>
                                        <p:attrNameLst>
                                          <p:attrName>style.visibility</p:attrName>
                                        </p:attrNameLst>
                                      </p:cBhvr>
                                      <p:to>
                                        <p:strVal val="visible"/>
                                      </p:to>
                                    </p:set>
                                    <p:anim calcmode="lin" valueType="num">
                                      <p:cBhvr additive="base">
                                        <p:cTn id="98"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6">
                                            <p:txEl>
                                              <p:pRg st="8" end="8"/>
                                            </p:txEl>
                                          </p:spTgt>
                                        </p:tgtEl>
                                        <p:attrNameLst>
                                          <p:attrName>ppt_y</p:attrName>
                                        </p:attrNameLst>
                                      </p:cBhvr>
                                      <p:tavLst>
                                        <p:tav tm="0">
                                          <p:val>
                                            <p:strVal val="1+#ppt_h/2"/>
                                          </p:val>
                                        </p:tav>
                                        <p:tav tm="100000">
                                          <p:val>
                                            <p:strVal val="#ppt_y"/>
                                          </p:val>
                                        </p:tav>
                                      </p:tavLst>
                                    </p:anim>
                                  </p:childTnLst>
                                </p:cTn>
                              </p:par>
                              <p:par>
                                <p:cTn id="100" presetID="2" presetClass="entr" presetSubtype="4" fill="hold" nodeType="withEffect">
                                  <p:stCondLst>
                                    <p:cond delay="0"/>
                                  </p:stCondLst>
                                  <p:childTnLst>
                                    <p:set>
                                      <p:cBhvr>
                                        <p:cTn id="101" dur="1" fill="hold">
                                          <p:stCondLst>
                                            <p:cond delay="0"/>
                                          </p:stCondLst>
                                        </p:cTn>
                                        <p:tgtEl>
                                          <p:spTgt spid="6">
                                            <p:txEl>
                                              <p:pRg st="9" end="9"/>
                                            </p:txEl>
                                          </p:spTgt>
                                        </p:tgtEl>
                                        <p:attrNameLst>
                                          <p:attrName>style.visibility</p:attrName>
                                        </p:attrNameLst>
                                      </p:cBhvr>
                                      <p:to>
                                        <p:strVal val="visible"/>
                                      </p:to>
                                    </p:set>
                                    <p:anim calcmode="lin" valueType="num">
                                      <p:cBhvr additive="base">
                                        <p:cTn id="102"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6">
                                            <p:txEl>
                                              <p:pRg st="9" end="9"/>
                                            </p:txEl>
                                          </p:spTgt>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6">
                                            <p:txEl>
                                              <p:pRg st="10" end="10"/>
                                            </p:txEl>
                                          </p:spTgt>
                                        </p:tgtEl>
                                        <p:attrNameLst>
                                          <p:attrName>style.visibility</p:attrName>
                                        </p:attrNameLst>
                                      </p:cBhvr>
                                      <p:to>
                                        <p:strVal val="visible"/>
                                      </p:to>
                                    </p:set>
                                    <p:anim calcmode="lin" valueType="num">
                                      <p:cBhvr additive="base">
                                        <p:cTn id="106"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6">
                                            <p:txEl>
                                              <p:pRg st="10" end="10"/>
                                            </p:txEl>
                                          </p:spTgt>
                                        </p:tgtEl>
                                        <p:attrNameLst>
                                          <p:attrName>ppt_y</p:attrName>
                                        </p:attrNameLst>
                                      </p:cBhvr>
                                      <p:tavLst>
                                        <p:tav tm="0">
                                          <p:val>
                                            <p:strVal val="1+#ppt_h/2"/>
                                          </p:val>
                                        </p:tav>
                                        <p:tav tm="100000">
                                          <p:val>
                                            <p:strVal val="#ppt_y"/>
                                          </p:val>
                                        </p:tav>
                                      </p:tavLst>
                                    </p:anim>
                                  </p:childTnLst>
                                </p:cTn>
                              </p:par>
                              <p:par>
                                <p:cTn id="108" presetID="2" presetClass="entr" presetSubtype="4" fill="hold" nodeType="withEffect">
                                  <p:stCondLst>
                                    <p:cond delay="0"/>
                                  </p:stCondLst>
                                  <p:childTnLst>
                                    <p:set>
                                      <p:cBhvr>
                                        <p:cTn id="109" dur="1" fill="hold">
                                          <p:stCondLst>
                                            <p:cond delay="0"/>
                                          </p:stCondLst>
                                        </p:cTn>
                                        <p:tgtEl>
                                          <p:spTgt spid="6">
                                            <p:txEl>
                                              <p:pRg st="11" end="11"/>
                                            </p:txEl>
                                          </p:spTgt>
                                        </p:tgtEl>
                                        <p:attrNameLst>
                                          <p:attrName>style.visibility</p:attrName>
                                        </p:attrNameLst>
                                      </p:cBhvr>
                                      <p:to>
                                        <p:strVal val="visible"/>
                                      </p:to>
                                    </p:set>
                                    <p:anim calcmode="lin" valueType="num">
                                      <p:cBhvr additive="base">
                                        <p:cTn id="110"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112" presetID="2" presetClass="entr" presetSubtype="4" fill="hold" nodeType="withEffect">
                                  <p:stCondLst>
                                    <p:cond delay="0"/>
                                  </p:stCondLst>
                                  <p:childTnLst>
                                    <p:set>
                                      <p:cBhvr>
                                        <p:cTn id="113" dur="1" fill="hold">
                                          <p:stCondLst>
                                            <p:cond delay="0"/>
                                          </p:stCondLst>
                                        </p:cTn>
                                        <p:tgtEl>
                                          <p:spTgt spid="6">
                                            <p:txEl>
                                              <p:pRg st="12" end="12"/>
                                            </p:txEl>
                                          </p:spTgt>
                                        </p:tgtEl>
                                        <p:attrNameLst>
                                          <p:attrName>style.visibility</p:attrName>
                                        </p:attrNameLst>
                                      </p:cBhvr>
                                      <p:to>
                                        <p:strVal val="visible"/>
                                      </p:to>
                                    </p:set>
                                    <p:anim calcmode="lin" valueType="num">
                                      <p:cBhvr additive="base">
                                        <p:cTn id="114"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9D1F-BA26-433E-9AFE-8D93AEA33871}"/>
              </a:ext>
            </a:extLst>
          </p:cNvPr>
          <p:cNvSpPr>
            <a:spLocks noGrp="1"/>
          </p:cNvSpPr>
          <p:nvPr>
            <p:ph type="title"/>
          </p:nvPr>
        </p:nvSpPr>
        <p:spPr>
          <a:xfrm>
            <a:off x="848264" y="100671"/>
            <a:ext cx="10515600" cy="966129"/>
          </a:xfrm>
        </p:spPr>
        <p:txBody>
          <a:bodyPr>
            <a:normAutofit/>
          </a:bodyPr>
          <a:lstStyle/>
          <a:p>
            <a:pPr algn="ctr"/>
            <a:r>
              <a:rPr lang="en-US" b="1" dirty="0">
                <a:latin typeface="Times New Roman" panose="02020603050405020304" pitchFamily="18" charset="0"/>
                <a:ea typeface="Segoe UI Black" panose="020B0A02040204020203" pitchFamily="34" charset="0"/>
                <a:cs typeface="Times New Roman" panose="02020603050405020304" pitchFamily="18" charset="0"/>
              </a:rPr>
              <a:t>Improvements for Zomato Analysis</a:t>
            </a:r>
            <a:endParaRPr lang="en-IN" b="1" dirty="0">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C3B8A0-709C-420E-950A-2B1C136762F3}"/>
              </a:ext>
            </a:extLst>
          </p:cNvPr>
          <p:cNvSpPr>
            <a:spLocks noGrp="1"/>
          </p:cNvSpPr>
          <p:nvPr>
            <p:ph idx="1"/>
          </p:nvPr>
        </p:nvSpPr>
        <p:spPr>
          <a:xfrm>
            <a:off x="838200" y="1334220"/>
            <a:ext cx="10732698" cy="3974380"/>
          </a:xfrm>
        </p:spPr>
        <p:txBody>
          <a:bodyPr>
            <a:normAutofit/>
          </a:bodyPr>
          <a:lstStyle/>
          <a:p>
            <a:pPr>
              <a:buNone/>
            </a:pPr>
            <a:r>
              <a:rPr lang="en-US" b="1" dirty="0"/>
              <a:t>   </a:t>
            </a:r>
            <a:r>
              <a:rPr lang="en-US" sz="2600" b="1" dirty="0">
                <a:latin typeface="Times New Roman" panose="02020603050405020304" pitchFamily="18" charset="0"/>
                <a:cs typeface="Times New Roman" panose="02020603050405020304" pitchFamily="18" charset="0"/>
              </a:rPr>
              <a:t>Predictive or Statistical Analysis</a:t>
            </a: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Cluster analysis</a:t>
            </a:r>
            <a:r>
              <a:rPr lang="en-US" sz="2000" dirty="0">
                <a:latin typeface="Times New Roman" panose="02020603050405020304" pitchFamily="18" charset="0"/>
                <a:cs typeface="Times New Roman" panose="02020603050405020304" pitchFamily="18" charset="0"/>
              </a:rPr>
              <a:t> of restaurants (e.g., by pricing, ratings, cuisine)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Correlation matrix</a:t>
            </a:r>
            <a:r>
              <a:rPr lang="en-US" sz="2000" dirty="0">
                <a:latin typeface="Times New Roman" panose="02020603050405020304" pitchFamily="18" charset="0"/>
                <a:cs typeface="Times New Roman" panose="02020603050405020304" pitchFamily="18" charset="0"/>
              </a:rPr>
              <a:t>: How features like pricing, online delivery, etc. correlate with rating</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Outlier detection</a:t>
            </a:r>
            <a:r>
              <a:rPr lang="en-US" sz="2000" dirty="0">
                <a:latin typeface="Times New Roman" panose="02020603050405020304" pitchFamily="18" charset="0"/>
                <a:cs typeface="Times New Roman" panose="02020603050405020304" pitchFamily="18" charset="0"/>
              </a:rPr>
              <a:t>: Identify restaurants that perform significantly better/worse than expected</a:t>
            </a:r>
          </a:p>
          <a:p>
            <a:r>
              <a:rPr lang="en-US" sz="2000" b="1" dirty="0">
                <a:latin typeface="Times New Roman" panose="02020603050405020304" pitchFamily="18" charset="0"/>
                <a:cs typeface="Times New Roman" panose="02020603050405020304" pitchFamily="18" charset="0"/>
              </a:rPr>
              <a:t>Clustering or Grouping (Segmentation)</a:t>
            </a:r>
          </a:p>
          <a:p>
            <a:r>
              <a:rPr lang="en-US" sz="2000" b="1" dirty="0">
                <a:latin typeface="Times New Roman" panose="02020603050405020304" pitchFamily="18" charset="0"/>
                <a:cs typeface="Times New Roman" panose="02020603050405020304" pitchFamily="18" charset="0"/>
              </a:rPr>
              <a:t>Discover patterns among similar types of restaurants.</a:t>
            </a:r>
          </a:p>
          <a:p>
            <a:pPr lvl="1"/>
            <a:r>
              <a:rPr lang="en-US" sz="2000" dirty="0">
                <a:latin typeface="Times New Roman" panose="02020603050405020304" pitchFamily="18" charset="0"/>
                <a:cs typeface="Times New Roman" panose="02020603050405020304" pitchFamily="18" charset="0"/>
              </a:rPr>
              <a:t>Use k-means clustering logic (can simulate in Excel):</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Group by </a:t>
            </a:r>
            <a:r>
              <a:rPr lang="en-US" sz="2000" b="1" dirty="0">
                <a:latin typeface="Times New Roman" panose="02020603050405020304" pitchFamily="18" charset="0"/>
                <a:cs typeface="Times New Roman" panose="02020603050405020304" pitchFamily="18" charset="0"/>
              </a:rPr>
              <a:t>pricing, rating, delivery option, and cuisines</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Label clusters: e.g., </a:t>
            </a:r>
            <a:r>
              <a:rPr lang="en-US" sz="2000" i="1" dirty="0">
                <a:latin typeface="Times New Roman" panose="02020603050405020304" pitchFamily="18" charset="0"/>
                <a:cs typeface="Times New Roman" panose="02020603050405020304" pitchFamily="18" charset="0"/>
              </a:rPr>
              <a:t>Premium High-Rated</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Budget Delivery-Only</a:t>
            </a:r>
            <a:r>
              <a:rPr lang="en-US" sz="2000" dirty="0">
                <a:latin typeface="Times New Roman" panose="02020603050405020304" pitchFamily="18" charset="0"/>
                <a:cs typeface="Times New Roman" panose="02020603050405020304" pitchFamily="18" charset="0"/>
              </a:rPr>
              <a:t>, etc.</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a:t>
            </a:r>
            <a:r>
              <a:rPr lang="en-US" sz="2000" b="1" dirty="0">
                <a:latin typeface="Times New Roman" panose="02020603050405020304" pitchFamily="18" charset="0"/>
                <a:cs typeface="Times New Roman" panose="02020603050405020304" pitchFamily="18" charset="0"/>
              </a:rPr>
              <a:t>profile table</a:t>
            </a:r>
            <a:r>
              <a:rPr lang="en-US" sz="2000" dirty="0">
                <a:latin typeface="Times New Roman" panose="02020603050405020304" pitchFamily="18" charset="0"/>
                <a:cs typeface="Times New Roman" panose="02020603050405020304" pitchFamily="18" charset="0"/>
              </a:rPr>
              <a:t> for each cluster: avg rating, avg cost, popular cuisines</a:t>
            </a:r>
          </a:p>
          <a:p>
            <a:endParaRPr lang="en-IN" dirty="0"/>
          </a:p>
        </p:txBody>
      </p:sp>
    </p:spTree>
    <p:extLst>
      <p:ext uri="{BB962C8B-B14F-4D97-AF65-F5344CB8AC3E}">
        <p14:creationId xmlns:p14="http://schemas.microsoft.com/office/powerpoint/2010/main" val="374716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anim calcmode="lin" valueType="num">
                                      <p:cBhvr additive="base">
                                        <p:cTn id="5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62AC-F97D-9619-492D-870B770B1A80}"/>
              </a:ext>
            </a:extLst>
          </p:cNvPr>
          <p:cNvSpPr>
            <a:spLocks noGrp="1"/>
          </p:cNvSpPr>
          <p:nvPr>
            <p:ph type="title"/>
          </p:nvPr>
        </p:nvSpPr>
        <p:spPr>
          <a:xfrm>
            <a:off x="838200" y="365125"/>
            <a:ext cx="10515600" cy="904875"/>
          </a:xfrm>
        </p:spPr>
        <p:txBody>
          <a:bodyPr>
            <a:normAutofit/>
          </a:bodyPr>
          <a:lstStyle/>
          <a:p>
            <a:pPr algn="ctr"/>
            <a:r>
              <a:rPr lang="en-US" b="1" dirty="0">
                <a:latin typeface="Times New Roman" panose="02020603050405020304" pitchFamily="18" charset="0"/>
                <a:ea typeface="Segoe UI Black" panose="020B0A02040204020203" pitchFamily="34" charset="0"/>
                <a:cs typeface="Times New Roman" panose="02020603050405020304" pitchFamily="18" charset="0"/>
              </a:rPr>
              <a:t>Summary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E0507B-C8EB-9EEB-0DB4-187091C91996}"/>
              </a:ext>
            </a:extLst>
          </p:cNvPr>
          <p:cNvSpPr>
            <a:spLocks noGrp="1"/>
          </p:cNvSpPr>
          <p:nvPr>
            <p:ph idx="1"/>
          </p:nvPr>
        </p:nvSpPr>
        <p:spPr>
          <a:xfrm>
            <a:off x="838200" y="1825625"/>
            <a:ext cx="10515600" cy="3804708"/>
          </a:xfrm>
        </p:spPr>
        <p:txBody>
          <a:bodyPr>
            <a:normAutofit/>
          </a:bodyPr>
          <a:lstStyle/>
          <a:p>
            <a:r>
              <a:rPr lang="en-US" dirty="0">
                <a:latin typeface="Times New Roman" panose="02020603050405020304" pitchFamily="18" charset="0"/>
                <a:cs typeface="Times New Roman" panose="02020603050405020304" pitchFamily="18" charset="0"/>
              </a:rPr>
              <a:t>Overall, it has been a great learning for our team on how to work with data.</a:t>
            </a:r>
          </a:p>
          <a:p>
            <a:r>
              <a:rPr lang="en-US" dirty="0">
                <a:latin typeface="Times New Roman" panose="02020603050405020304" pitchFamily="18" charset="0"/>
                <a:cs typeface="Times New Roman" panose="02020603050405020304" pitchFamily="18" charset="0"/>
              </a:rPr>
              <a:t>We also learnt on how to work on visualization of the project.</a:t>
            </a:r>
          </a:p>
          <a:p>
            <a:r>
              <a:rPr lang="en-US" dirty="0">
                <a:latin typeface="Times New Roman" panose="02020603050405020304" pitchFamily="18" charset="0"/>
                <a:cs typeface="Times New Roman" panose="02020603050405020304" pitchFamily="18" charset="0"/>
              </a:rPr>
              <a:t>It has been a great team effort and it shows with team work anything is possible.</a:t>
            </a:r>
          </a:p>
          <a:p>
            <a:r>
              <a:rPr lang="en-US" dirty="0">
                <a:latin typeface="Times New Roman" panose="02020603050405020304" pitchFamily="18" charset="0"/>
                <a:cs typeface="Times New Roman" panose="02020603050405020304" pitchFamily="18" charset="0"/>
              </a:rPr>
              <a:t>I would like to thank my team and </a:t>
            </a:r>
            <a:r>
              <a:rPr lang="en-US" dirty="0" err="1">
                <a:latin typeface="Times New Roman" panose="02020603050405020304" pitchFamily="18" charset="0"/>
                <a:cs typeface="Times New Roman" panose="02020603050405020304" pitchFamily="18" charset="0"/>
              </a:rPr>
              <a:t>Excelr</a:t>
            </a:r>
            <a:r>
              <a:rPr lang="en-US" dirty="0">
                <a:latin typeface="Times New Roman" panose="02020603050405020304" pitchFamily="18" charset="0"/>
                <a:cs typeface="Times New Roman" panose="02020603050405020304" pitchFamily="18" charset="0"/>
              </a:rPr>
              <a:t> for giving the opportunity to work together and complete the task.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68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8392-8DC0-C8AE-CD3A-9EA8ECC3CEA9}"/>
              </a:ext>
            </a:extLst>
          </p:cNvPr>
          <p:cNvSpPr>
            <a:spLocks noGrp="1"/>
          </p:cNvSpPr>
          <p:nvPr>
            <p:ph type="ctrTitle"/>
          </p:nvPr>
        </p:nvSpPr>
        <p:spPr>
          <a:xfrm>
            <a:off x="1524000" y="2523067"/>
            <a:ext cx="9144000" cy="986896"/>
          </a:xfrm>
        </p:spPr>
        <p:txBody>
          <a:bodyPr>
            <a:normAutofit/>
          </a:bodyPr>
          <a:lstStyle/>
          <a:p>
            <a:r>
              <a:rPr lang="en-US" sz="5400" b="1" dirty="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50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07C0D8-3F69-04FA-2DF3-DF6764FD1EC2}"/>
              </a:ext>
            </a:extLst>
          </p:cNvPr>
          <p:cNvSpPr>
            <a:spLocks noGrp="1"/>
          </p:cNvSpPr>
          <p:nvPr>
            <p:ph type="title"/>
          </p:nvPr>
        </p:nvSpPr>
        <p:spPr>
          <a:xfrm>
            <a:off x="838200" y="365126"/>
            <a:ext cx="10515600" cy="980596"/>
          </a:xfrm>
        </p:spPr>
        <p:txBody>
          <a:bodyPr>
            <a:normAutofit/>
          </a:bodyPr>
          <a:lstStyle/>
          <a:p>
            <a:pPr algn="ctr"/>
            <a:r>
              <a:rPr lang="en-US" b="1" dirty="0">
                <a:latin typeface="Times New Roman" panose="02020603050405020304" pitchFamily="18" charset="0"/>
                <a:cs typeface="Times New Roman" panose="02020603050405020304" pitchFamily="18" charset="0"/>
              </a:rPr>
              <a:t>Zomato Introduction </a:t>
            </a:r>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4892A8E-6047-2294-4BFA-4EF424745F1B}"/>
              </a:ext>
            </a:extLst>
          </p:cNvPr>
          <p:cNvSpPr>
            <a:spLocks noGrp="1"/>
          </p:cNvSpPr>
          <p:nvPr>
            <p:ph idx="1"/>
          </p:nvPr>
        </p:nvSpPr>
        <p:spPr>
          <a:xfrm>
            <a:off x="838200" y="1710849"/>
            <a:ext cx="10515600" cy="5147151"/>
          </a:xfrm>
        </p:spPr>
        <p:txBody>
          <a:bodyPr>
            <a:normAutofit/>
          </a:bodyPr>
          <a:lstStyle/>
          <a:p>
            <a:r>
              <a:rPr lang="en-US" sz="2400" b="1" i="0" dirty="0">
                <a:solidFill>
                  <a:srgbClr val="202122"/>
                </a:solidFill>
                <a:effectLst/>
                <a:latin typeface="Times New Roman" panose="02020603050405020304" pitchFamily="18" charset="0"/>
                <a:ea typeface="Segoe UI Black" panose="020B0A02040204020203" pitchFamily="34" charset="0"/>
                <a:cs typeface="Times New Roman" panose="02020603050405020304" pitchFamily="18" charset="0"/>
              </a:rPr>
              <a:t>About Zomato</a:t>
            </a:r>
            <a:r>
              <a:rPr lang="en-US" sz="2400" b="0" i="0" dirty="0">
                <a:solidFill>
                  <a:srgbClr val="202122"/>
                </a:solidFill>
                <a:effectLst/>
                <a:latin typeface="Times New Roman" panose="02020603050405020304" pitchFamily="18" charset="0"/>
                <a:ea typeface="Segoe UI Black" panose="020B0A02040204020203" pitchFamily="34" charset="0"/>
                <a:cs typeface="Times New Roman" panose="02020603050405020304" pitchFamily="18" charset="0"/>
              </a:rPr>
              <a:t> </a:t>
            </a:r>
            <a:r>
              <a:rPr lang="en-US" b="1" i="0" dirty="0">
                <a:solidFill>
                  <a:srgbClr val="202122"/>
                </a:solidFill>
                <a:effectLst/>
                <a:latin typeface="Times New Roman" panose="02020603050405020304" pitchFamily="18" charset="0"/>
                <a:ea typeface="Segoe UI Black" panose="020B0A02040204020203" pitchFamily="34" charset="0"/>
                <a:cs typeface="Times New Roman" panose="02020603050405020304" pitchFamily="18" charset="0"/>
              </a:rPr>
              <a:t>: </a:t>
            </a:r>
            <a:r>
              <a:rPr lang="en-US" sz="1800" dirty="0">
                <a:solidFill>
                  <a:srgbClr val="202122"/>
                </a:solidFill>
                <a:latin typeface="Times New Roman" panose="02020603050405020304" pitchFamily="18" charset="0"/>
                <a:ea typeface="Segoe UI Black" panose="020B0A02040204020203" pitchFamily="34" charset="0"/>
                <a:cs typeface="Times New Roman" panose="02020603050405020304" pitchFamily="18" charset="0"/>
              </a:rPr>
              <a:t>Zomato</a:t>
            </a:r>
            <a:r>
              <a:rPr lang="en-US" b="1" i="0" dirty="0">
                <a:solidFill>
                  <a:srgbClr val="202122"/>
                </a:solidFill>
                <a:effectLst/>
                <a:latin typeface="Times New Roman" panose="02020603050405020304" pitchFamily="18" charset="0"/>
                <a:ea typeface="Segoe UI Black" panose="020B0A02040204020203" pitchFamily="34" charset="0"/>
                <a:cs typeface="Times New Roman" panose="02020603050405020304" pitchFamily="18" charset="0"/>
              </a:rPr>
              <a:t> </a:t>
            </a:r>
            <a:r>
              <a:rPr lang="en-US" sz="1800" i="0" dirty="0">
                <a:solidFill>
                  <a:srgbClr val="202122"/>
                </a:solidFill>
                <a:effectLst/>
                <a:latin typeface="Times New Roman" panose="02020603050405020304" pitchFamily="18" charset="0"/>
                <a:ea typeface="Segoe UI Black" panose="020B0A02040204020203" pitchFamily="34" charset="0"/>
                <a:cs typeface="Times New Roman" panose="02020603050405020304" pitchFamily="18" charset="0"/>
              </a:rPr>
              <a:t>is an Indian Online </a:t>
            </a:r>
            <a:r>
              <a:rPr lang="en-US" sz="1800" dirty="0">
                <a:solidFill>
                  <a:srgbClr val="202122"/>
                </a:solidFill>
                <a:latin typeface="Times New Roman" panose="02020603050405020304" pitchFamily="18" charset="0"/>
                <a:ea typeface="Segoe UI Black" panose="020B0A02040204020203" pitchFamily="34" charset="0"/>
                <a:cs typeface="Times New Roman" panose="02020603050405020304" pitchFamily="18" charset="0"/>
              </a:rPr>
              <a:t>food </a:t>
            </a:r>
            <a:r>
              <a:rPr lang="en-US" sz="1800" dirty="0">
                <a:latin typeface="Times New Roman" panose="02020603050405020304" pitchFamily="18" charset="0"/>
                <a:ea typeface="Segoe UI Black" panose="020B0A02040204020203" pitchFamily="34" charset="0"/>
                <a:cs typeface="Times New Roman" panose="02020603050405020304" pitchFamily="18" charset="0"/>
              </a:rPr>
              <a:t>ording</a:t>
            </a:r>
            <a:r>
              <a:rPr lang="en-US" sz="1800" i="0" dirty="0">
                <a:solidFill>
                  <a:srgbClr val="202122"/>
                </a:solidFill>
                <a:effectLst/>
                <a:latin typeface="Times New Roman" panose="02020603050405020304" pitchFamily="18" charset="0"/>
                <a:ea typeface="Segoe UI Black" panose="020B0A02040204020203" pitchFamily="34" charset="0"/>
                <a:cs typeface="Times New Roman" panose="02020603050405020304" pitchFamily="18" charset="0"/>
              </a:rPr>
              <a:t> and </a:t>
            </a:r>
            <a:r>
              <a:rPr lang="en-US" sz="1800" i="0" strike="noStrike" dirty="0">
                <a:latin typeface="Times New Roman" panose="02020603050405020304" pitchFamily="18" charset="0"/>
                <a:ea typeface="Segoe UI Black" panose="020B0A02040204020203" pitchFamily="34" charset="0"/>
                <a:cs typeface="Times New Roman" panose="02020603050405020304" pitchFamily="18" charset="0"/>
              </a:rPr>
              <a:t>delivering</a:t>
            </a:r>
            <a:r>
              <a:rPr lang="en-US" sz="1800" i="0" dirty="0">
                <a:latin typeface="Times New Roman" panose="02020603050405020304" pitchFamily="18" charset="0"/>
                <a:ea typeface="Segoe UI Black" panose="020B0A02040204020203" pitchFamily="34" charset="0"/>
                <a:cs typeface="Times New Roman" panose="02020603050405020304" pitchFamily="18" charset="0"/>
              </a:rPr>
              <a:t> </a:t>
            </a:r>
            <a:r>
              <a:rPr lang="en-US" sz="1800" i="0" dirty="0">
                <a:solidFill>
                  <a:srgbClr val="202122"/>
                </a:solidFill>
                <a:effectLst/>
                <a:latin typeface="Times New Roman" panose="02020603050405020304" pitchFamily="18" charset="0"/>
                <a:ea typeface="Segoe UI Black" panose="020B0A02040204020203" pitchFamily="34" charset="0"/>
                <a:cs typeface="Times New Roman" panose="02020603050405020304" pitchFamily="18" charset="0"/>
              </a:rPr>
              <a:t>service owned by </a:t>
            </a:r>
            <a:r>
              <a:rPr lang="en-US" sz="1800" i="0" u="none" strike="noStrike" dirty="0">
                <a:effectLst/>
                <a:latin typeface="Times New Roman" panose="02020603050405020304" pitchFamily="18" charset="0"/>
                <a:ea typeface="Segoe UI Black" panose="020B0A02040204020203" pitchFamily="34" charset="0"/>
                <a:cs typeface="Times New Roman" panose="02020603050405020304" pitchFamily="18" charset="0"/>
              </a:rPr>
              <a:t>Eternal Limited</a:t>
            </a:r>
            <a:r>
              <a:rPr lang="en-US" sz="1800" i="0" dirty="0">
                <a:solidFill>
                  <a:srgbClr val="202122"/>
                </a:solidFill>
                <a:effectLst/>
                <a:latin typeface="Times New Roman" panose="02020603050405020304" pitchFamily="18" charset="0"/>
                <a:ea typeface="Segoe UI Black" panose="020B0A02040204020203" pitchFamily="34" charset="0"/>
                <a:cs typeface="Times New Roman" panose="02020603050405020304" pitchFamily="18" charset="0"/>
              </a:rPr>
              <a:t>. Created in 2008 by Deepinder Goyal and Pankaj Chaddah, it began as a </a:t>
            </a:r>
            <a:r>
              <a:rPr lang="en-US" sz="1800" i="0" u="none" strike="noStrike" dirty="0">
                <a:effectLst/>
                <a:latin typeface="Times New Roman" panose="02020603050405020304" pitchFamily="18" charset="0"/>
                <a:ea typeface="Segoe UI Black" panose="020B0A02040204020203" pitchFamily="34" charset="0"/>
                <a:cs typeface="Times New Roman" panose="02020603050405020304" pitchFamily="18" charset="0"/>
              </a:rPr>
              <a:t>restaurant aggregator</a:t>
            </a:r>
            <a:r>
              <a:rPr lang="en-US" sz="1800" i="0" dirty="0">
                <a:solidFill>
                  <a:srgbClr val="202122"/>
                </a:solidFill>
                <a:effectLst/>
                <a:latin typeface="Times New Roman" panose="02020603050405020304" pitchFamily="18" charset="0"/>
                <a:ea typeface="Segoe UI Black" panose="020B0A02040204020203" pitchFamily="34" charset="0"/>
                <a:cs typeface="Times New Roman" panose="02020603050405020304" pitchFamily="18" charset="0"/>
              </a:rPr>
              <a:t>, providing menu information, user reviews, and recommendations, and expanding to more than 20 countries.</a:t>
            </a:r>
          </a:p>
          <a:p>
            <a:endParaRPr lang="en-US" b="1" dirty="0">
              <a:solidFill>
                <a:srgbClr val="202122"/>
              </a:solidFill>
              <a:latin typeface="Times New Roman" panose="02020603050405020304" pitchFamily="18" charset="0"/>
              <a:ea typeface="Segoe UI Black" panose="020B0A02040204020203" pitchFamily="34" charset="0"/>
              <a:cs typeface="Times New Roman" panose="02020603050405020304" pitchFamily="18" charset="0"/>
            </a:endParaRPr>
          </a:p>
          <a:p>
            <a:r>
              <a:rPr lang="en-US" sz="2400" b="1" dirty="0">
                <a:solidFill>
                  <a:srgbClr val="202122"/>
                </a:solidFill>
                <a:latin typeface="Times New Roman" panose="02020603050405020304" pitchFamily="18" charset="0"/>
                <a:ea typeface="Segoe UI Black" panose="020B0A02040204020203" pitchFamily="34" charset="0"/>
                <a:cs typeface="Times New Roman" panose="02020603050405020304" pitchFamily="18" charset="0"/>
              </a:rPr>
              <a:t>Vision</a:t>
            </a:r>
            <a:r>
              <a:rPr lang="en-US" b="1" dirty="0">
                <a:solidFill>
                  <a:srgbClr val="202122"/>
                </a:solidFill>
                <a:latin typeface="Times New Roman" panose="02020603050405020304" pitchFamily="18" charset="0"/>
                <a:ea typeface="Segoe UI Black" panose="020B0A02040204020203" pitchFamily="34" charset="0"/>
                <a:cs typeface="Times New Roman" panose="02020603050405020304" pitchFamily="18" charset="0"/>
              </a:rPr>
              <a:t> :</a:t>
            </a:r>
            <a:r>
              <a:rPr lang="en-US" b="1" dirty="0">
                <a:latin typeface="Times New Roman" panose="02020603050405020304" pitchFamily="18" charset="0"/>
                <a:ea typeface="Segoe UI Black" panose="020B0A02040204020203" pitchFamily="34" charset="0"/>
                <a:cs typeface="Times New Roman" panose="02020603050405020304" pitchFamily="18" charset="0"/>
              </a:rPr>
              <a:t> </a:t>
            </a:r>
            <a:r>
              <a:rPr lang="en-US" sz="1800" dirty="0">
                <a:solidFill>
                  <a:srgbClr val="202122"/>
                </a:solidFill>
                <a:latin typeface="Times New Roman" panose="02020603050405020304" pitchFamily="18" charset="0"/>
                <a:ea typeface="Segoe UI Black" panose="020B0A02040204020203" pitchFamily="34" charset="0"/>
                <a:cs typeface="Times New Roman" panose="02020603050405020304" pitchFamily="18" charset="0"/>
              </a:rPr>
              <a:t>"To become the most trusted platform for food and beyond."</a:t>
            </a:r>
          </a:p>
          <a:p>
            <a:endParaRPr lang="en-US" b="1" dirty="0">
              <a:latin typeface="Times New Roman" panose="02020603050405020304" pitchFamily="18" charset="0"/>
              <a:ea typeface="Segoe UI Black" panose="020B0A02040204020203" pitchFamily="34" charset="0"/>
              <a:cs typeface="Times New Roman" panose="02020603050405020304" pitchFamily="18" charset="0"/>
            </a:endParaRPr>
          </a:p>
          <a:p>
            <a:r>
              <a:rPr lang="en-US" sz="2400" b="1" dirty="0">
                <a:solidFill>
                  <a:srgbClr val="202122"/>
                </a:solidFill>
                <a:latin typeface="Times New Roman" panose="02020603050405020304" pitchFamily="18" charset="0"/>
                <a:ea typeface="Segoe UI Black" panose="020B0A02040204020203" pitchFamily="34" charset="0"/>
                <a:cs typeface="Times New Roman" panose="02020603050405020304" pitchFamily="18" charset="0"/>
              </a:rPr>
              <a:t>Mission</a:t>
            </a:r>
            <a:r>
              <a:rPr lang="en-US" b="1" dirty="0">
                <a:latin typeface="Times New Roman" panose="02020603050405020304" pitchFamily="18" charset="0"/>
                <a:ea typeface="Segoe UI Black" panose="020B0A02040204020203" pitchFamily="34" charset="0"/>
                <a:cs typeface="Times New Roman" panose="02020603050405020304" pitchFamily="18" charset="0"/>
              </a:rPr>
              <a:t>: </a:t>
            </a:r>
            <a:r>
              <a:rPr lang="en-US" sz="1800" dirty="0">
                <a:solidFill>
                  <a:srgbClr val="202122"/>
                </a:solidFill>
                <a:latin typeface="Times New Roman" panose="02020603050405020304" pitchFamily="18" charset="0"/>
                <a:ea typeface="Segoe UI Black" panose="020B0A02040204020203" pitchFamily="34" charset="0"/>
                <a:cs typeface="Times New Roman" panose="02020603050405020304" pitchFamily="18" charset="0"/>
              </a:rPr>
              <a:t>"Better food for more people."</a:t>
            </a:r>
            <a:endParaRPr lang="en-IN" sz="1800" dirty="0">
              <a:solidFill>
                <a:srgbClr val="202122"/>
              </a:solidFill>
              <a:latin typeface="Times New Roman" panose="02020603050405020304" pitchFamily="18" charset="0"/>
              <a:ea typeface="Segoe UI Black" panose="020B0A02040204020203" pitchFamily="34" charset="0"/>
              <a:cs typeface="Times New Roman" panose="02020603050405020304" pitchFamily="18" charset="0"/>
            </a:endParaRPr>
          </a:p>
        </p:txBody>
      </p:sp>
    </p:spTree>
    <p:extLst>
      <p:ext uri="{BB962C8B-B14F-4D97-AF65-F5344CB8AC3E}">
        <p14:creationId xmlns:p14="http://schemas.microsoft.com/office/powerpoint/2010/main" val="46953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 calcmode="lin" valueType="num">
                                      <p:cBhvr additive="base">
                                        <p:cTn id="24"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CD0B-1237-F8F9-D263-6515E98695A6}"/>
              </a:ext>
            </a:extLst>
          </p:cNvPr>
          <p:cNvSpPr>
            <a:spLocks noGrp="1"/>
          </p:cNvSpPr>
          <p:nvPr>
            <p:ph type="title"/>
          </p:nvPr>
        </p:nvSpPr>
        <p:spPr>
          <a:xfrm>
            <a:off x="983410" y="365125"/>
            <a:ext cx="10370389" cy="831071"/>
          </a:xfrm>
        </p:spPr>
        <p:txBody>
          <a:bodyPr>
            <a:normAutofit/>
          </a:bodyPr>
          <a:lstStyle/>
          <a:p>
            <a:pPr algn="ctr"/>
            <a:r>
              <a:rPr lang="en-US" b="1" dirty="0">
                <a:latin typeface="Times New Roman" panose="02020603050405020304" pitchFamily="18" charset="0"/>
                <a:ea typeface="Segoe UI Black" panose="020B0A02040204020203" pitchFamily="34" charset="0"/>
                <a:cs typeface="Times New Roman" panose="02020603050405020304" pitchFamily="18" charset="0"/>
              </a:rPr>
              <a:t>Advantages of Using Zomato</a:t>
            </a:r>
            <a:endParaRPr lang="en-IN" b="1" dirty="0">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4" name="Rectangle 1">
            <a:extLst>
              <a:ext uri="{FF2B5EF4-FFF2-40B4-BE49-F238E27FC236}">
                <a16:creationId xmlns:a16="http://schemas.microsoft.com/office/drawing/2014/main" id="{99BDA37D-CCC2-682A-DD5F-F46B658B7C45}"/>
              </a:ext>
            </a:extLst>
          </p:cNvPr>
          <p:cNvSpPr>
            <a:spLocks noGrp="1" noChangeArrowheads="1"/>
          </p:cNvSpPr>
          <p:nvPr>
            <p:ph idx="1"/>
          </p:nvPr>
        </p:nvSpPr>
        <p:spPr bwMode="auto">
          <a:xfrm>
            <a:off x="838201" y="1198211"/>
            <a:ext cx="10370389" cy="5415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Restaurant Discovery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search and discover restaurants by location, cuisine, ratings, pricing, and popularity.</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Includes filters for features like "Table Booking" or "Online Delivery.“ </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Food Delivery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Enables users to order food from partner restaurants through the Zomato app or website.</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Includes real-time order tracking and estimated delivery times.</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Table Booking (Dine-In Reservations)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Allows users to book tables at select restaurants in advance.</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Often includes offers or discounts for reservations made via Zomato.</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Reviews and Ratings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User-generated reviews and ratings for restaurants and dishes.</a:t>
            </a:r>
          </a:p>
          <a:p>
            <a:pPr marL="457200" lvl="1" indent="0" eaLnBrk="0" fontAlgn="base" hangingPunct="0">
              <a:lnSpc>
                <a:spcPct val="100000"/>
              </a:lnSpc>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Includes photos and detailed feedback that guide new customers.</a:t>
            </a:r>
          </a:p>
          <a:p>
            <a:r>
              <a:rPr lang="en-US" sz="2400" b="1" dirty="0">
                <a:latin typeface="Times New Roman" panose="02020603050405020304" pitchFamily="18" charset="0"/>
                <a:cs typeface="Times New Roman" panose="02020603050405020304" pitchFamily="18" charset="0"/>
              </a:rPr>
              <a:t>Grocery and Essentials Delivery (Zomato Market)</a:t>
            </a:r>
            <a:endParaRPr lang="en-US" sz="2400" dirty="0">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r>
              <a:rPr lang="en-US" sz="1800" dirty="0">
                <a:latin typeface="Times New Roman" panose="02020603050405020304" pitchFamily="18" charset="0"/>
                <a:cs typeface="Times New Roman" panose="02020603050405020304" pitchFamily="18" charset="0"/>
              </a:rPr>
              <a:t>Launched during the COVID-19 pandemic in select cities for essentials delivery.</a:t>
            </a:r>
          </a:p>
          <a:p>
            <a:pPr marL="457200" lvl="1" indent="0" eaLnBrk="0" fontAlgn="base" hangingPunct="0">
              <a:lnSpc>
                <a:spcPct val="100000"/>
              </a:lnSpc>
              <a:spcBef>
                <a:spcPct val="0"/>
              </a:spcBef>
              <a:spcAft>
                <a:spcPct val="0"/>
              </a:spcAft>
              <a:buNone/>
            </a:pPr>
            <a:r>
              <a:rPr lang="en-US" sz="1800" dirty="0">
                <a:latin typeface="Times New Roman" panose="02020603050405020304" pitchFamily="18" charset="0"/>
                <a:cs typeface="Times New Roman" panose="02020603050405020304" pitchFamily="18" charset="0"/>
              </a:rPr>
              <a:t>Not always active, varies by location.</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0175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 calcmode="lin" valueType="num">
                                      <p:cBhvr additive="base">
                                        <p:cTn id="2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 calcmode="lin" valueType="num">
                                      <p:cBhvr additive="base">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additive="base">
                                        <p:cTn id="3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 calcmode="lin" valueType="num">
                                      <p:cBhvr additive="base">
                                        <p:cTn id="4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 calcmode="lin" valueType="num">
                                      <p:cBhvr additive="base">
                                        <p:cTn id="44"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4">
                                            <p:txEl>
                                              <p:pRg st="8" end="8"/>
                                            </p:txEl>
                                          </p:spTgt>
                                        </p:tgtEl>
                                        <p:attrNameLst>
                                          <p:attrName>style.visibility</p:attrName>
                                        </p:attrNameLst>
                                      </p:cBhvr>
                                      <p:to>
                                        <p:strVal val="visible"/>
                                      </p:to>
                                    </p:set>
                                    <p:anim calcmode="lin" valueType="num">
                                      <p:cBhvr additive="base">
                                        <p:cTn id="48"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4">
                                            <p:txEl>
                                              <p:pRg st="9" end="9"/>
                                            </p:txEl>
                                          </p:spTgt>
                                        </p:tgtEl>
                                        <p:attrNameLst>
                                          <p:attrName>style.visibility</p:attrName>
                                        </p:attrNameLst>
                                      </p:cBhvr>
                                      <p:to>
                                        <p:strVal val="visible"/>
                                      </p:to>
                                    </p:set>
                                    <p:anim calcmode="lin" valueType="num">
                                      <p:cBhvr additive="base">
                                        <p:cTn id="54"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9" end="9"/>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4">
                                            <p:txEl>
                                              <p:pRg st="10" end="10"/>
                                            </p:txEl>
                                          </p:spTgt>
                                        </p:tgtEl>
                                        <p:attrNameLst>
                                          <p:attrName>style.visibility</p:attrName>
                                        </p:attrNameLst>
                                      </p:cBhvr>
                                      <p:to>
                                        <p:strVal val="visible"/>
                                      </p:to>
                                    </p:set>
                                    <p:anim calcmode="lin" valueType="num">
                                      <p:cBhvr additive="base">
                                        <p:cTn id="58"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 calcmode="lin" valueType="num">
                                      <p:cBhvr additive="base">
                                        <p:cTn id="62"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4">
                                            <p:txEl>
                                              <p:pRg st="12" end="12"/>
                                            </p:txEl>
                                          </p:spTgt>
                                        </p:tgtEl>
                                        <p:attrNameLst>
                                          <p:attrName>style.visibility</p:attrName>
                                        </p:attrNameLst>
                                      </p:cBhvr>
                                      <p:to>
                                        <p:strVal val="visible"/>
                                      </p:to>
                                    </p:set>
                                    <p:anim calcmode="lin" valueType="num">
                                      <p:cBhvr additive="base">
                                        <p:cTn id="68"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4">
                                            <p:txEl>
                                              <p:pRg st="13" end="13"/>
                                            </p:txEl>
                                          </p:spTgt>
                                        </p:tgtEl>
                                        <p:attrNameLst>
                                          <p:attrName>style.visibility</p:attrName>
                                        </p:attrNameLst>
                                      </p:cBhvr>
                                      <p:to>
                                        <p:strVal val="visible"/>
                                      </p:to>
                                    </p:set>
                                    <p:anim calcmode="lin" valueType="num">
                                      <p:cBhvr additive="base">
                                        <p:cTn id="72"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
                                            <p:txEl>
                                              <p:pRg st="13" end="13"/>
                                            </p:txEl>
                                          </p:spTgt>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4">
                                            <p:txEl>
                                              <p:pRg st="14" end="14"/>
                                            </p:txEl>
                                          </p:spTgt>
                                        </p:tgtEl>
                                        <p:attrNameLst>
                                          <p:attrName>style.visibility</p:attrName>
                                        </p:attrNameLst>
                                      </p:cBhvr>
                                      <p:to>
                                        <p:strVal val="visible"/>
                                      </p:to>
                                    </p:set>
                                    <p:anim calcmode="lin" valueType="num">
                                      <p:cBhvr additive="base">
                                        <p:cTn id="76" dur="500" fill="hold"/>
                                        <p:tgtEl>
                                          <p:spTgt spid="4">
                                            <p:txEl>
                                              <p:pRg st="14" end="14"/>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DE19-FA88-FADD-894A-00897D53F098}"/>
              </a:ext>
            </a:extLst>
          </p:cNvPr>
          <p:cNvSpPr>
            <a:spLocks noGrp="1"/>
          </p:cNvSpPr>
          <p:nvPr>
            <p:ph type="title"/>
          </p:nvPr>
        </p:nvSpPr>
        <p:spPr>
          <a:xfrm>
            <a:off x="838200" y="365126"/>
            <a:ext cx="10515600" cy="831070"/>
          </a:xfrm>
        </p:spPr>
        <p:txBody>
          <a:bodyPr>
            <a:normAutofit/>
          </a:bodyPr>
          <a:lstStyle/>
          <a:p>
            <a:pPr algn="ctr"/>
            <a:r>
              <a:rPr lang="en-US" b="1" dirty="0">
                <a:latin typeface="Times New Roman" panose="02020603050405020304" pitchFamily="18" charset="0"/>
                <a:ea typeface="Segoe UI Black" panose="020B0A02040204020203" pitchFamily="34" charset="0"/>
                <a:cs typeface="Times New Roman" panose="02020603050405020304" pitchFamily="18" charset="0"/>
              </a:rPr>
              <a:t>Data Analysis &amp; Zomato Analysis</a:t>
            </a:r>
            <a:endParaRPr lang="en-IN" b="1" dirty="0">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D12D4A-E4E6-9423-02D6-825C1658578A}"/>
              </a:ext>
            </a:extLst>
          </p:cNvPr>
          <p:cNvSpPr>
            <a:spLocks noGrp="1"/>
          </p:cNvSpPr>
          <p:nvPr>
            <p:ph idx="1"/>
          </p:nvPr>
        </p:nvSpPr>
        <p:spPr>
          <a:xfrm>
            <a:off x="747623" y="1616016"/>
            <a:ext cx="10875033" cy="3531718"/>
          </a:xfrm>
        </p:spPr>
        <p:txBody>
          <a:bodyPr>
            <a:normAutofit/>
          </a:bodyPr>
          <a:lstStyle/>
          <a:p>
            <a:endParaRPr lang="en-US" sz="2400" dirty="0"/>
          </a:p>
          <a:p>
            <a:pPr marL="0" indent="0">
              <a:buNone/>
            </a:pPr>
            <a:r>
              <a:rPr lang="en-US" sz="2400" b="1" dirty="0">
                <a:latin typeface="Times New Roman" panose="02020603050405020304" pitchFamily="18" charset="0"/>
                <a:cs typeface="Times New Roman" panose="02020603050405020304" pitchFamily="18" charset="0"/>
              </a:rPr>
              <a:t>Data analysis : </a:t>
            </a:r>
            <a:r>
              <a:rPr lang="en-US" sz="1800" dirty="0">
                <a:latin typeface="Times New Roman" panose="02020603050405020304" pitchFamily="18" charset="0"/>
                <a:cs typeface="Times New Roman" panose="02020603050405020304" pitchFamily="18" charset="0"/>
              </a:rPr>
              <a:t>It</a:t>
            </a:r>
            <a:r>
              <a:rPr lang="en-US" sz="24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the process of inspecting, cleansing, transforming, and modeling data with the goal of discovering useful information, informing conclusions, and supporting decision-making</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Zomato Analysis :</a:t>
            </a:r>
            <a:r>
              <a:rPr lang="en-US" sz="1800" dirty="0">
                <a:latin typeface="Times New Roman" panose="02020603050405020304" pitchFamily="18" charset="0"/>
                <a:cs typeface="Times New Roman" panose="02020603050405020304" pitchFamily="18" charset="0"/>
              </a:rPr>
              <a:t>The goal of this analysis is to uncover insights into restaurant distribution, customer preferences, and service features across various cities and countries. By exploring key metrics such as restaurant ratings, pricing levels, availability of services like online delivery and table booking, and geographic trends, this analysis aims to assist stakeholders in making informed decisions related to marketing strategies, business expansion, and customer engagement. The findings are visualized using dashboards and charts for better understanding and actionable insights</a:t>
            </a:r>
            <a:r>
              <a:rPr lang="en-US" sz="2000" dirty="0">
                <a:latin typeface="Times New Roman" panose="02020603050405020304" pitchFamily="18" charset="0"/>
                <a:cs typeface="Times New Roman" panose="02020603050405020304" pitchFamily="18" charset="0"/>
              </a:rPr>
              <a:t>.</a:t>
            </a:r>
            <a:endParaRPr lang="en-US" sz="2000" b="0" i="0" dirty="0">
              <a:solidFill>
                <a:srgbClr val="202122"/>
              </a:solidFill>
              <a:effectLst/>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0897239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68C3-3B75-DF0F-77C0-DE03E6AFE021}"/>
              </a:ext>
            </a:extLst>
          </p:cNvPr>
          <p:cNvSpPr>
            <a:spLocks noGrp="1"/>
          </p:cNvSpPr>
          <p:nvPr>
            <p:ph type="title"/>
          </p:nvPr>
        </p:nvSpPr>
        <p:spPr>
          <a:xfrm>
            <a:off x="838199" y="641171"/>
            <a:ext cx="10475343" cy="1325563"/>
          </a:xfrm>
        </p:spPr>
        <p:txBody>
          <a:bodyPr>
            <a:normAutofit/>
          </a:bodyPr>
          <a:lstStyle/>
          <a:p>
            <a:pPr algn="ctr"/>
            <a:r>
              <a:rPr lang="en-US" b="1" dirty="0">
                <a:latin typeface="Times New Roman" panose="02020603050405020304" pitchFamily="18" charset="0"/>
                <a:ea typeface="Segoe UI Black" panose="020B0A02040204020203" pitchFamily="34" charset="0"/>
                <a:cs typeface="Times New Roman" panose="02020603050405020304" pitchFamily="18" charset="0"/>
              </a:rPr>
              <a:t>Technologies Used for Zomato Analysis</a:t>
            </a:r>
            <a:endParaRPr lang="en-IN" b="1" dirty="0">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EA587D-CE76-0069-DBB7-EFB79827F8C8}"/>
              </a:ext>
            </a:extLst>
          </p:cNvPr>
          <p:cNvSpPr>
            <a:spLocks noGrp="1"/>
          </p:cNvSpPr>
          <p:nvPr>
            <p:ph idx="1"/>
          </p:nvPr>
        </p:nvSpPr>
        <p:spPr>
          <a:xfrm>
            <a:off x="838200" y="1745112"/>
            <a:ext cx="10475343" cy="4351338"/>
          </a:xfrm>
        </p:spPr>
        <p:txBody>
          <a:bodyPr>
            <a:normAutofit/>
          </a:bodyPr>
          <a:lstStyle/>
          <a:p>
            <a:pPr marL="857250" indent="-857250">
              <a:buFont typeface="+mj-lt"/>
              <a:buAutoNum type="romanUcPeriod"/>
            </a:pPr>
            <a:endParaRPr lang="en-US" sz="4000" b="1" dirty="0">
              <a:latin typeface="Times New Roman" panose="02020603050405020304" pitchFamily="18" charset="0"/>
              <a:cs typeface="Times New Roman" panose="02020603050405020304" pitchFamily="18" charset="0"/>
            </a:endParaRPr>
          </a:p>
          <a:p>
            <a:pPr marL="857250" indent="-857250">
              <a:buFont typeface="+mj-lt"/>
              <a:buAutoNum type="romanUcPeriod"/>
            </a:pPr>
            <a:r>
              <a:rPr lang="en-US" sz="3600" dirty="0">
                <a:latin typeface="Times New Roman" panose="02020603050405020304" pitchFamily="18" charset="0"/>
                <a:cs typeface="Times New Roman" panose="02020603050405020304" pitchFamily="18" charset="0"/>
              </a:rPr>
              <a:t>Microsoft Excel</a:t>
            </a:r>
          </a:p>
          <a:p>
            <a:pPr marL="857250" indent="-857250">
              <a:buFont typeface="+mj-lt"/>
              <a:buAutoNum type="romanUcPeriod"/>
            </a:pPr>
            <a:r>
              <a:rPr lang="en-IN" sz="3600" dirty="0">
                <a:latin typeface="Times New Roman" panose="02020603050405020304" pitchFamily="18" charset="0"/>
                <a:cs typeface="Times New Roman" panose="02020603050405020304" pitchFamily="18" charset="0"/>
              </a:rPr>
              <a:t>Tableau</a:t>
            </a:r>
          </a:p>
          <a:p>
            <a:pPr marL="857250" indent="-857250">
              <a:buFont typeface="+mj-lt"/>
              <a:buAutoNum type="romanUcPeriod"/>
            </a:pPr>
            <a:r>
              <a:rPr lang="en-IN" sz="3600" dirty="0">
                <a:latin typeface="Times New Roman" panose="02020603050405020304" pitchFamily="18" charset="0"/>
                <a:cs typeface="Times New Roman" panose="02020603050405020304" pitchFamily="18" charset="0"/>
              </a:rPr>
              <a:t>Microsoft PowerBI</a:t>
            </a:r>
          </a:p>
          <a:p>
            <a:pPr marL="857250" indent="-857250">
              <a:buFont typeface="+mj-lt"/>
              <a:buAutoNum type="romanUcPeriod"/>
            </a:pPr>
            <a:r>
              <a:rPr lang="en-IN" sz="3600" dirty="0">
                <a:latin typeface="Times New Roman" panose="02020603050405020304" pitchFamily="18" charset="0"/>
                <a:cs typeface="Times New Roman" panose="02020603050405020304" pitchFamily="18" charset="0"/>
              </a:rPr>
              <a:t>MySQL</a:t>
            </a:r>
          </a:p>
        </p:txBody>
      </p:sp>
    </p:spTree>
    <p:extLst>
      <p:ext uri="{BB962C8B-B14F-4D97-AF65-F5344CB8AC3E}">
        <p14:creationId xmlns:p14="http://schemas.microsoft.com/office/powerpoint/2010/main" val="365496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5CC0-651F-C8EC-17D5-9F7A5B0643E5}"/>
              </a:ext>
            </a:extLst>
          </p:cNvPr>
          <p:cNvSpPr>
            <a:spLocks noGrp="1"/>
          </p:cNvSpPr>
          <p:nvPr>
            <p:ph type="title"/>
          </p:nvPr>
        </p:nvSpPr>
        <p:spPr>
          <a:xfrm>
            <a:off x="136585" y="106032"/>
            <a:ext cx="11918829" cy="689835"/>
          </a:xfrm>
        </p:spPr>
        <p:txBody>
          <a:bodyPr>
            <a:normAutofit fontScale="90000"/>
          </a:bodyPr>
          <a:lstStyle/>
          <a:p>
            <a:pPr algn="ctr"/>
            <a:r>
              <a:rPr lang="en-US" b="1" dirty="0">
                <a:latin typeface="Times New Roman" panose="02020603050405020304" pitchFamily="18" charset="0"/>
                <a:ea typeface="Segoe UI Black" panose="020B0A02040204020203" pitchFamily="34" charset="0"/>
                <a:cs typeface="Times New Roman" panose="02020603050405020304" pitchFamily="18" charset="0"/>
              </a:rPr>
              <a:t>MICROSOFT</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Segoe UI Black" panose="020B0A02040204020203" pitchFamily="34" charset="0"/>
                <a:cs typeface="Times New Roman" panose="02020603050405020304" pitchFamily="18" charset="0"/>
              </a:rPr>
              <a:t>EXCEL</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C98C2B-5C44-7D61-74BF-59B66C7EA605}"/>
              </a:ext>
            </a:extLst>
          </p:cNvPr>
          <p:cNvSpPr>
            <a:spLocks noGrp="1"/>
          </p:cNvSpPr>
          <p:nvPr>
            <p:ph idx="1"/>
          </p:nvPr>
        </p:nvSpPr>
        <p:spPr>
          <a:xfrm>
            <a:off x="136585" y="950025"/>
            <a:ext cx="11918829" cy="689835"/>
          </a:xfrm>
        </p:spPr>
        <p:txBody>
          <a:bodyPr>
            <a:normAutofit lnSpcReduction="10000"/>
          </a:bodyPr>
          <a:lstStyle/>
          <a:p>
            <a:pPr marL="0" indent="0">
              <a:buNone/>
            </a:pPr>
            <a:r>
              <a:rPr lang="en-US" b="1" dirty="0">
                <a:latin typeface="Times New Roman" panose="02020603050405020304" pitchFamily="18" charset="0"/>
                <a:ea typeface="Segoe UI Black" panose="020B0A02040204020203" pitchFamily="34" charset="0"/>
                <a:cs typeface="Times New Roman" panose="02020603050405020304" pitchFamily="18" charset="0"/>
              </a:rPr>
              <a:t>Introduction</a:t>
            </a:r>
            <a:r>
              <a:rPr lang="en-US" sz="2400" b="1" dirty="0">
                <a:latin typeface="Times New Roman" panose="02020603050405020304" pitchFamily="18" charset="0"/>
                <a:ea typeface="Segoe UI Black" panose="020B0A02040204020203" pitchFamily="34"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Microsoft Excel is a powerful spreadsheet application developed by Microsoft, widely used for data organization, analysis, and visualization.</a:t>
            </a:r>
          </a:p>
          <a:p>
            <a:pPr marL="0" indent="0">
              <a:buNone/>
            </a:pPr>
            <a:endParaRPr lang="en-US" dirty="0"/>
          </a:p>
        </p:txBody>
      </p:sp>
      <p:pic>
        <p:nvPicPr>
          <p:cNvPr id="4" name="Graphic 3">
            <a:extLst>
              <a:ext uri="{FF2B5EF4-FFF2-40B4-BE49-F238E27FC236}">
                <a16:creationId xmlns:a16="http://schemas.microsoft.com/office/drawing/2014/main" id="{F4C745AB-0D42-92E8-DD82-938655C778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6585" y="1794018"/>
            <a:ext cx="11918829" cy="4957950"/>
          </a:xfrm>
          <a:prstGeom prst="rect">
            <a:avLst/>
          </a:prstGeom>
        </p:spPr>
      </p:pic>
    </p:spTree>
    <p:extLst>
      <p:ext uri="{BB962C8B-B14F-4D97-AF65-F5344CB8AC3E}">
        <p14:creationId xmlns:p14="http://schemas.microsoft.com/office/powerpoint/2010/main" val="350720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DE67776-A033-4C35-A42A-A0AA108C60FF}"/>
              </a:ext>
            </a:extLst>
          </p:cNvPr>
          <p:cNvSpPr>
            <a:spLocks noGrp="1"/>
          </p:cNvSpPr>
          <p:nvPr>
            <p:ph type="title"/>
          </p:nvPr>
        </p:nvSpPr>
        <p:spPr>
          <a:xfrm>
            <a:off x="838200" y="28438"/>
            <a:ext cx="10515600" cy="632284"/>
          </a:xfrm>
        </p:spPr>
        <p:txBody>
          <a:bodyPr>
            <a:noAutofit/>
          </a:bodyPr>
          <a:lstStyle/>
          <a:p>
            <a:pPr algn="ctr"/>
            <a:r>
              <a:rPr lang="en-US" b="1" dirty="0">
                <a:latin typeface="Times New Roman" panose="02020603050405020304" pitchFamily="18" charset="0"/>
                <a:ea typeface="Segoe UI Black" panose="020B0A02040204020203" pitchFamily="34" charset="0"/>
                <a:cs typeface="Times New Roman" panose="02020603050405020304" pitchFamily="18" charset="0"/>
              </a:rPr>
              <a:t>TABLEAU</a:t>
            </a:r>
            <a:endParaRPr lang="en-IN" b="1" dirty="0">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31D34327-BA42-4126-BD2E-68A153CFC55E}"/>
              </a:ext>
            </a:extLst>
          </p:cNvPr>
          <p:cNvSpPr>
            <a:spLocks noGrp="1"/>
          </p:cNvSpPr>
          <p:nvPr>
            <p:ph idx="1"/>
          </p:nvPr>
        </p:nvSpPr>
        <p:spPr>
          <a:xfrm>
            <a:off x="132272" y="736600"/>
            <a:ext cx="11950460" cy="838200"/>
          </a:xfrm>
        </p:spPr>
        <p:txBody>
          <a:bodyPr>
            <a:normAutofit fontScale="70000" lnSpcReduction="20000"/>
          </a:bodyPr>
          <a:lstStyle/>
          <a:p>
            <a:pPr marL="0" indent="0">
              <a:lnSpc>
                <a:spcPct val="120000"/>
              </a:lnSpc>
              <a:buNone/>
            </a:pPr>
            <a:r>
              <a:rPr lang="en-US" sz="4000" b="1" u="sng" dirty="0">
                <a:latin typeface="Times New Roman" panose="02020603050405020304" pitchFamily="18" charset="0"/>
                <a:cs typeface="Times New Roman" panose="02020603050405020304" pitchFamily="18" charset="0"/>
              </a:rPr>
              <a:t>Introduction</a:t>
            </a:r>
            <a:r>
              <a:rPr lang="en-US" sz="3100" dirty="0">
                <a:latin typeface="Times New Roman" panose="02020603050405020304" pitchFamily="18" charset="0"/>
                <a:cs typeface="Times New Roman" panose="02020603050405020304" pitchFamily="18" charset="0"/>
              </a:rPr>
              <a:t> : </a:t>
            </a:r>
            <a:r>
              <a:rPr lang="en-US" sz="2900" dirty="0">
                <a:latin typeface="Times New Roman" panose="02020603050405020304" pitchFamily="18" charset="0"/>
                <a:cs typeface="Times New Roman" panose="02020603050405020304" pitchFamily="18" charset="0"/>
              </a:rPr>
              <a:t>Tableau is a powerful tool for data analysis and interactive visualization, requiring no coding. It quickly transforms data into insights to support informed decision-making.</a:t>
            </a:r>
            <a:r>
              <a:rPr lang="en-US" sz="2600" dirty="0">
                <a:latin typeface="Times New Roman" panose="02020603050405020304" pitchFamily="18" charset="0"/>
                <a:cs typeface="Times New Roman" panose="02020603050405020304" pitchFamily="18" charset="0"/>
              </a:rPr>
              <a:t>	</a:t>
            </a:r>
            <a:r>
              <a:rPr lang="en-US" dirty="0"/>
              <a:t>			</a:t>
            </a:r>
          </a:p>
        </p:txBody>
      </p:sp>
      <p:pic>
        <p:nvPicPr>
          <p:cNvPr id="2" name="slide3" descr="Dashboard 1">
            <a:extLst>
              <a:ext uri="{FF2B5EF4-FFF2-40B4-BE49-F238E27FC236}">
                <a16:creationId xmlns:a16="http://schemas.microsoft.com/office/drawing/2014/main" id="{67D8A930-BF4A-F7A7-3E02-5FA3567FB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19" y="1650678"/>
            <a:ext cx="11938958" cy="5060673"/>
          </a:xfrm>
          <a:prstGeom prst="rect">
            <a:avLst/>
          </a:prstGeom>
        </p:spPr>
      </p:pic>
    </p:spTree>
    <p:extLst>
      <p:ext uri="{BB962C8B-B14F-4D97-AF65-F5344CB8AC3E}">
        <p14:creationId xmlns:p14="http://schemas.microsoft.com/office/powerpoint/2010/main" val="183419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6A56E5-71E7-454A-92A9-F76532A12BF3}"/>
              </a:ext>
            </a:extLst>
          </p:cNvPr>
          <p:cNvSpPr>
            <a:spLocks noGrp="1"/>
          </p:cNvSpPr>
          <p:nvPr>
            <p:ph type="title"/>
          </p:nvPr>
        </p:nvSpPr>
        <p:spPr>
          <a:xfrm>
            <a:off x="838200" y="152341"/>
            <a:ext cx="10515600" cy="550392"/>
          </a:xfrm>
        </p:spPr>
        <p:txBody>
          <a:bodyPr>
            <a:normAutofit fontScale="90000"/>
          </a:bodyPr>
          <a:lstStyle/>
          <a:p>
            <a:pPr algn="ctr"/>
            <a:r>
              <a:rPr lang="en-US" b="1" dirty="0">
                <a:latin typeface="Times New Roman" panose="02020603050405020304" pitchFamily="18" charset="0"/>
                <a:ea typeface="Segoe UI Black" panose="020B0A02040204020203" pitchFamily="34" charset="0"/>
                <a:cs typeface="Times New Roman" panose="02020603050405020304" pitchFamily="18" charset="0"/>
              </a:rPr>
              <a:t>Microsoft Power Bi</a:t>
            </a:r>
            <a:endParaRPr lang="en-IN" b="1" dirty="0">
              <a:latin typeface="Times New Roman" panose="02020603050405020304" pitchFamily="18" charset="0"/>
              <a:ea typeface="Segoe UI Black" panose="020B0A02040204020203" pitchFamily="34"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3BC4DA9-D268-4729-AA60-BFBBCB6866DA}"/>
              </a:ext>
            </a:extLst>
          </p:cNvPr>
          <p:cNvSpPr>
            <a:spLocks noGrp="1"/>
          </p:cNvSpPr>
          <p:nvPr>
            <p:ph idx="1"/>
          </p:nvPr>
        </p:nvSpPr>
        <p:spPr>
          <a:xfrm>
            <a:off x="161025" y="804333"/>
            <a:ext cx="11766431" cy="880534"/>
          </a:xfrm>
        </p:spPr>
        <p:txBody>
          <a:bodyPr/>
          <a:lstStyle/>
          <a:p>
            <a:pPr marL="0" indent="0">
              <a:buNone/>
            </a:pPr>
            <a:r>
              <a:rPr lang="en-US" b="1" dirty="0">
                <a:latin typeface="Times New Roman" panose="02020603050405020304" pitchFamily="18" charset="0"/>
                <a:cs typeface="Times New Roman" panose="02020603050405020304" pitchFamily="18" charset="0"/>
              </a:rPr>
              <a:t>Introduction : </a:t>
            </a:r>
            <a:r>
              <a:rPr lang="en-US" sz="2000" dirty="0">
                <a:latin typeface="Times New Roman" panose="02020603050405020304" pitchFamily="18" charset="0"/>
                <a:cs typeface="Times New Roman" panose="02020603050405020304" pitchFamily="18" charset="0"/>
              </a:rPr>
              <a:t>Power BI is a Microsoft business intelligence tool for analyzing and visualizing raw data. It combines analytics and visualization to support data-driven decisions</a:t>
            </a:r>
            <a:r>
              <a:rPr lang="en-US" sz="2400" dirty="0">
                <a:latin typeface="Times New Roman" panose="02020603050405020304" pitchFamily="18" charset="0"/>
                <a:cs typeface="Times New Roman" panose="02020603050405020304" pitchFamily="18" charset="0"/>
              </a:rPr>
              <a:t>.</a:t>
            </a:r>
            <a:endParaRPr lang="en-US" sz="2400" b="1" u="sng"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A0210E5-AC82-4076-8808-16D0DA12C168}"/>
              </a:ext>
            </a:extLst>
          </p:cNvPr>
          <p:cNvPicPr>
            <a:picLocks noChangeAspect="1"/>
          </p:cNvPicPr>
          <p:nvPr/>
        </p:nvPicPr>
        <p:blipFill>
          <a:blip r:embed="rId2"/>
          <a:stretch>
            <a:fillRect/>
          </a:stretch>
        </p:blipFill>
        <p:spPr>
          <a:xfrm>
            <a:off x="109268" y="1786467"/>
            <a:ext cx="12007970" cy="5011149"/>
          </a:xfrm>
          <a:prstGeom prst="rect">
            <a:avLst/>
          </a:prstGeom>
        </p:spPr>
      </p:pic>
    </p:spTree>
    <p:extLst>
      <p:ext uri="{BB962C8B-B14F-4D97-AF65-F5344CB8AC3E}">
        <p14:creationId xmlns:p14="http://schemas.microsoft.com/office/powerpoint/2010/main" val="297900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4F7F080-5907-4E3D-9E08-0A789AC80FB5}"/>
              </a:ext>
            </a:extLst>
          </p:cNvPr>
          <p:cNvSpPr>
            <a:spLocks noGrp="1"/>
          </p:cNvSpPr>
          <p:nvPr>
            <p:ph type="title"/>
          </p:nvPr>
        </p:nvSpPr>
        <p:spPr>
          <a:xfrm>
            <a:off x="914395" y="123827"/>
            <a:ext cx="10439401" cy="748240"/>
          </a:xfrm>
        </p:spPr>
        <p:txBody>
          <a:bodyPr>
            <a:normAutofit/>
          </a:bodyPr>
          <a:lstStyle/>
          <a:p>
            <a:pPr algn="ctr"/>
            <a:r>
              <a:rPr lang="en-IN" b="1" dirty="0">
                <a:latin typeface="Times New Roman" panose="02020603050405020304" pitchFamily="18" charset="0"/>
                <a:ea typeface="Segoe UI Black" panose="020B0A02040204020203" pitchFamily="34" charset="0"/>
                <a:cs typeface="Times New Roman" panose="02020603050405020304" pitchFamily="18" charset="0"/>
              </a:rPr>
              <a:t>My Structured Query Language</a:t>
            </a:r>
          </a:p>
        </p:txBody>
      </p:sp>
      <p:sp>
        <p:nvSpPr>
          <p:cNvPr id="9" name="Content Placeholder 8">
            <a:extLst>
              <a:ext uri="{FF2B5EF4-FFF2-40B4-BE49-F238E27FC236}">
                <a16:creationId xmlns:a16="http://schemas.microsoft.com/office/drawing/2014/main" id="{C9D81B29-44AC-4C7D-BE24-AACF59A72CAA}"/>
              </a:ext>
            </a:extLst>
          </p:cNvPr>
          <p:cNvSpPr>
            <a:spLocks noGrp="1"/>
          </p:cNvSpPr>
          <p:nvPr>
            <p:ph idx="1"/>
          </p:nvPr>
        </p:nvSpPr>
        <p:spPr>
          <a:xfrm>
            <a:off x="914394" y="1072232"/>
            <a:ext cx="10439403" cy="748240"/>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Introduction</a:t>
            </a:r>
            <a:r>
              <a:rPr lang="en-US" sz="2400" b="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MySQL is an open-source RDBMS that uses SQL to manage data efficiently. It's popular for its speed, reliability, and integration with languages like PHP, Java, and Python.</a:t>
            </a:r>
          </a:p>
        </p:txBody>
      </p:sp>
      <p:pic>
        <p:nvPicPr>
          <p:cNvPr id="4" name="Picture 3">
            <a:extLst>
              <a:ext uri="{FF2B5EF4-FFF2-40B4-BE49-F238E27FC236}">
                <a16:creationId xmlns:a16="http://schemas.microsoft.com/office/drawing/2014/main" id="{AAF7D1B3-B107-DD8D-98D6-614B019D4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1" y="2020637"/>
            <a:ext cx="5181600" cy="3554253"/>
          </a:xfrm>
          <a:prstGeom prst="rect">
            <a:avLst/>
          </a:prstGeom>
        </p:spPr>
      </p:pic>
      <p:sp>
        <p:nvSpPr>
          <p:cNvPr id="5" name="TextBox 4">
            <a:extLst>
              <a:ext uri="{FF2B5EF4-FFF2-40B4-BE49-F238E27FC236}">
                <a16:creationId xmlns:a16="http://schemas.microsoft.com/office/drawing/2014/main" id="{B45F4BEC-A0E8-69BE-531E-46770104DD60}"/>
              </a:ext>
            </a:extLst>
          </p:cNvPr>
          <p:cNvSpPr txBox="1"/>
          <p:nvPr/>
        </p:nvSpPr>
        <p:spPr>
          <a:xfrm>
            <a:off x="914395" y="2020637"/>
            <a:ext cx="5181604"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1 - create, insert and join queries used for this question.</a:t>
            </a:r>
          </a:p>
          <a:p>
            <a:r>
              <a:rPr lang="en-US" sz="2000" dirty="0">
                <a:latin typeface="Times New Roman" panose="02020603050405020304" pitchFamily="18" charset="0"/>
                <a:cs typeface="Times New Roman" panose="02020603050405020304" pitchFamily="18" charset="0"/>
              </a:rPr>
              <a:t>2 - create, year, month, </a:t>
            </a:r>
            <a:r>
              <a:rPr lang="en-US" sz="2000" dirty="0" err="1">
                <a:latin typeface="Times New Roman" panose="02020603050405020304" pitchFamily="18" charset="0"/>
                <a:cs typeface="Times New Roman" panose="02020603050405020304" pitchFamily="18" charset="0"/>
              </a:rPr>
              <a:t>Concat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dayname</a:t>
            </a:r>
            <a:r>
              <a:rPr lang="en-US" sz="2000" dirty="0">
                <a:latin typeface="Times New Roman" panose="02020603050405020304" pitchFamily="18" charset="0"/>
                <a:cs typeface="Times New Roman" panose="02020603050405020304" pitchFamily="18" charset="0"/>
              </a:rPr>
              <a:t>, case.</a:t>
            </a:r>
          </a:p>
          <a:p>
            <a:r>
              <a:rPr lang="en-US" sz="2000" dirty="0">
                <a:latin typeface="Times New Roman" panose="02020603050405020304" pitchFamily="18" charset="0"/>
                <a:cs typeface="Times New Roman" panose="02020603050405020304" pitchFamily="18" charset="0"/>
              </a:rPr>
              <a:t>3- join, limit, group, count function and order used.</a:t>
            </a:r>
          </a:p>
          <a:p>
            <a:r>
              <a:rPr lang="en-US" sz="2000" dirty="0">
                <a:latin typeface="Times New Roman" panose="02020603050405020304" pitchFamily="18" charset="0"/>
                <a:cs typeface="Times New Roman" panose="02020603050405020304" pitchFamily="18" charset="0"/>
              </a:rPr>
              <a:t>4-year,month, quarter, count function.</a:t>
            </a:r>
          </a:p>
          <a:p>
            <a:r>
              <a:rPr lang="en-IN" sz="2000" dirty="0">
                <a:latin typeface="Times New Roman" panose="02020603050405020304" pitchFamily="18" charset="0"/>
                <a:cs typeface="Times New Roman" panose="02020603050405020304" pitchFamily="18" charset="0"/>
              </a:rPr>
              <a:t>5-average and count functions.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 Case and count functions.</a:t>
            </a:r>
          </a:p>
          <a:p>
            <a:r>
              <a:rPr lang="en-US" sz="2000" dirty="0">
                <a:latin typeface="Times New Roman" panose="02020603050405020304" pitchFamily="18" charset="0"/>
                <a:cs typeface="Times New Roman" panose="02020603050405020304" pitchFamily="18" charset="0"/>
              </a:rPr>
              <a:t>7- percentage and count functions.</a:t>
            </a:r>
          </a:p>
          <a:p>
            <a:r>
              <a:rPr lang="en-US" sz="2000" dirty="0">
                <a:latin typeface="Times New Roman" panose="02020603050405020304" pitchFamily="18" charset="0"/>
                <a:cs typeface="Times New Roman" panose="02020603050405020304" pitchFamily="18" charset="0"/>
              </a:rPr>
              <a:t>8- percentage and count functions.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20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 calcmode="lin" valueType="num">
                                      <p:cBhvr additive="base">
                                        <p:cTn id="2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 calcmode="lin" valueType="num">
                                      <p:cBhvr additive="base">
                                        <p:cTn id="26"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 calcmode="lin" valueType="num">
                                      <p:cBhvr additive="base">
                                        <p:cTn id="30"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 calcmode="lin" valueType="num">
                                      <p:cBhvr additive="base">
                                        <p:cTn id="3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 calcmode="lin" valueType="num">
                                      <p:cBhvr additive="base">
                                        <p:cTn id="38"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5" end="5"/>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 calcmode="lin" valueType="num">
                                      <p:cBhvr additive="base">
                                        <p:cTn id="42"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5">
                                            <p:txEl>
                                              <p:pRg st="7" end="7"/>
                                            </p:txEl>
                                          </p:spTgt>
                                        </p:tgtEl>
                                        <p:attrNameLst>
                                          <p:attrName>style.visibility</p:attrName>
                                        </p:attrNameLst>
                                      </p:cBhvr>
                                      <p:to>
                                        <p:strVal val="visible"/>
                                      </p:to>
                                    </p:set>
                                    <p:anim calcmode="lin" valueType="num">
                                      <p:cBhvr additive="base">
                                        <p:cTn id="46"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additive="base">
                                        <p:cTn id="52" dur="500" fill="hold"/>
                                        <p:tgtEl>
                                          <p:spTgt spid="4"/>
                                        </p:tgtEl>
                                        <p:attrNameLst>
                                          <p:attrName>ppt_x</p:attrName>
                                        </p:attrNameLst>
                                      </p:cBhvr>
                                      <p:tavLst>
                                        <p:tav tm="0">
                                          <p:val>
                                            <p:strVal val="#ppt_x"/>
                                          </p:val>
                                        </p:tav>
                                        <p:tav tm="100000">
                                          <p:val>
                                            <p:strVal val="#ppt_x"/>
                                          </p:val>
                                        </p:tav>
                                      </p:tavLst>
                                    </p:anim>
                                    <p:anim calcmode="lin" valueType="num">
                                      <p:cBhvr additive="base">
                                        <p:cTn id="5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524</TotalTime>
  <Words>963</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DATA  ANALYTICS  PROJECT Zomato Analysis</vt:lpstr>
      <vt:lpstr>Zomato Introduction </vt:lpstr>
      <vt:lpstr>Advantages of Using Zomato</vt:lpstr>
      <vt:lpstr>Data Analysis &amp; Zomato Analysis</vt:lpstr>
      <vt:lpstr>Technologies Used for Zomato Analysis</vt:lpstr>
      <vt:lpstr>MICROSOFT EXCEL </vt:lpstr>
      <vt:lpstr>TABLEAU</vt:lpstr>
      <vt:lpstr>Microsoft Power Bi</vt:lpstr>
      <vt:lpstr>My Structured Query Language</vt:lpstr>
      <vt:lpstr>Advantages and Challenges </vt:lpstr>
      <vt:lpstr>Advantages and Challenges </vt:lpstr>
      <vt:lpstr>Improvements for Zomato Analysis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PROJECT (Zomato Analysis)       By,                         Ravi Ganesan           Stevenson Jacob           Rohan Np             Saikiran B                   Rajakul Hasib             </dc:title>
  <dc:creator>PowerBI</dc:creator>
  <cp:lastModifiedBy>Ravi Ganesan</cp:lastModifiedBy>
  <cp:revision>31</cp:revision>
  <dcterms:created xsi:type="dcterms:W3CDTF">2025-05-03T06:35:19Z</dcterms:created>
  <dcterms:modified xsi:type="dcterms:W3CDTF">2025-05-05T10:48:02Z</dcterms:modified>
</cp:coreProperties>
</file>