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33" r:id="rId2"/>
    <p:sldId id="460" r:id="rId3"/>
    <p:sldId id="461" r:id="rId4"/>
    <p:sldId id="462" r:id="rId5"/>
    <p:sldId id="459" r:id="rId6"/>
    <p:sldId id="434" r:id="rId7"/>
    <p:sldId id="435" r:id="rId8"/>
    <p:sldId id="436" r:id="rId9"/>
    <p:sldId id="437" r:id="rId10"/>
    <p:sldId id="439" r:id="rId11"/>
    <p:sldId id="458" r:id="rId12"/>
    <p:sldId id="447" r:id="rId13"/>
    <p:sldId id="448" r:id="rId14"/>
    <p:sldId id="423" r:id="rId15"/>
    <p:sldId id="449" r:id="rId16"/>
    <p:sldId id="378" r:id="rId17"/>
    <p:sldId id="450" r:id="rId18"/>
    <p:sldId id="451" r:id="rId19"/>
    <p:sldId id="453" r:id="rId20"/>
    <p:sldId id="452" r:id="rId21"/>
    <p:sldId id="398" r:id="rId22"/>
    <p:sldId id="422" r:id="rId23"/>
    <p:sldId id="388" r:id="rId24"/>
    <p:sldId id="387" r:id="rId25"/>
    <p:sldId id="386" r:id="rId26"/>
    <p:sldId id="374" r:id="rId27"/>
    <p:sldId id="379" r:id="rId28"/>
    <p:sldId id="375" r:id="rId29"/>
    <p:sldId id="376" r:id="rId30"/>
    <p:sldId id="405" r:id="rId31"/>
    <p:sldId id="370" r:id="rId32"/>
    <p:sldId id="371" r:id="rId33"/>
    <p:sldId id="377" r:id="rId34"/>
    <p:sldId id="397" r:id="rId35"/>
    <p:sldId id="383" r:id="rId36"/>
    <p:sldId id="3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10DF9-A231-4F77-96B3-AC801C843074}" type="datetimeFigureOut">
              <a:rPr lang="en-US" smtClean="0"/>
              <a:t>12/20/2022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5B749-8C7D-4DBF-AD53-413B2A6C39AC}" type="slidenum">
              <a:rPr lang="en-US" smtClean="0"/>
              <a:t>‹#›</a:t>
            </a:fld>
            <a:endParaRPr lang="en-US"/>
          </a:p>
        </p:txBody>
      </p:sp>
    </p:spTree>
    <p:extLst>
      <p:ext uri="{BB962C8B-B14F-4D97-AF65-F5344CB8AC3E}">
        <p14:creationId xmlns:p14="http://schemas.microsoft.com/office/powerpoint/2010/main" val="195456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C5B749-8C7D-4DBF-AD53-413B2A6C39AC}" type="slidenum">
              <a:rPr lang="en-US" smtClean="0"/>
              <a:t>18</a:t>
            </a:fld>
            <a:endParaRPr lang="en-US"/>
          </a:p>
        </p:txBody>
      </p:sp>
    </p:spTree>
    <p:extLst>
      <p:ext uri="{BB962C8B-B14F-4D97-AF65-F5344CB8AC3E}">
        <p14:creationId xmlns:p14="http://schemas.microsoft.com/office/powerpoint/2010/main" val="2303621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07C0-DB33-11F0-C755-7B10C2727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F72FE3-9D13-CE64-4E8C-487986AC1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64E4D3-F79D-848C-E970-71B0260C8512}"/>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BBE1D2E2-9290-8F02-35D3-9FBE3E019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F123B-6930-9B97-6F57-390D07121921}"/>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363085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AC58-A653-A292-514A-38E1F9658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ADB9E9-9CBA-8ACA-54D0-E250918FD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7C5EA-87AE-C5D3-07F0-FDB535293B49}"/>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12B960F8-4F81-F4C8-5417-69AFF5B9D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B1047E-2472-F40C-FA60-EC11D7F5A049}"/>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209823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C614F9-D3CA-3352-AE3B-C5EA95906C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0BD189-69F6-76CC-5308-68802FD50A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FCE28-0EBE-3CD5-8A7A-41E2804A5BD8}"/>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3CABB33C-E1DE-45B5-541A-8FBFB816D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A80C1-F100-60D2-A953-0C9AA8767C1F}"/>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420838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6495-402E-0BF9-4A5C-EA326A6FD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E421C-8D55-42FA-35B4-9A2ED0074F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ED8E9-2A9E-A9F7-9570-6DE0F5E276B3}"/>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27D4111A-CF9F-6C24-00A6-CB4756135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D6966-5AA4-933F-7A15-DD541FD606CC}"/>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133364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FCEE-FB6A-7CD5-D104-16646A303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8EA960-9581-4EF7-FFEB-FD0822C43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ADED96-CDE6-FB1F-27BC-F83F246E543D}"/>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DF7D1AB1-D8C2-93BC-2A26-18DDEB1B6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BCE63-F526-0329-9994-F794CBE5E0CE}"/>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422654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8351-980E-05A2-EC5D-A0643C98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96360-6415-FF11-0A59-BD007D01C4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40C953-3DD3-F4BB-0137-D0A530D583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F26F4C-56C1-34B4-14CF-453372B0294C}"/>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6" name="Footer Placeholder 5">
            <a:extLst>
              <a:ext uri="{FF2B5EF4-FFF2-40B4-BE49-F238E27FC236}">
                <a16:creationId xmlns:a16="http://schemas.microsoft.com/office/drawing/2014/main" id="{4AEE2549-6DA6-DF78-AAD7-3848CDB5F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6A89D-555D-3167-3B48-E13DAA80A098}"/>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49929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DE67-F570-5F51-A1E1-5E14F5CE0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09CF96-CA85-2626-87EA-CD4F8853AE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500BB-5AF2-A41F-1C78-589EF72CD0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0100F-93DB-6398-3D71-1FAC02D3B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25036-24B3-68C3-0F8C-7636EC7DD3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028D59-E4AE-DEC0-C1CD-290A320F6142}"/>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8" name="Footer Placeholder 7">
            <a:extLst>
              <a:ext uri="{FF2B5EF4-FFF2-40B4-BE49-F238E27FC236}">
                <a16:creationId xmlns:a16="http://schemas.microsoft.com/office/drawing/2014/main" id="{1B04E83A-8641-C0C7-2812-2CBD25F13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09C519-AE07-01C5-AB72-3CFA0962EECA}"/>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24997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08B4-925A-F5E8-6F05-39A4265B6E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089036-65A9-6BAC-8B94-F05D7FF4FAFA}"/>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4" name="Footer Placeholder 3">
            <a:extLst>
              <a:ext uri="{FF2B5EF4-FFF2-40B4-BE49-F238E27FC236}">
                <a16:creationId xmlns:a16="http://schemas.microsoft.com/office/drawing/2014/main" id="{75FC120C-213B-9AC4-9A67-019C98B32C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45106-815D-4305-0778-65296944C479}"/>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3804859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12718-47E0-D338-4640-4FA7DF0DF4F2}"/>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3" name="Footer Placeholder 2">
            <a:extLst>
              <a:ext uri="{FF2B5EF4-FFF2-40B4-BE49-F238E27FC236}">
                <a16:creationId xmlns:a16="http://schemas.microsoft.com/office/drawing/2014/main" id="{33ECEDBB-B04F-A026-EB2A-B35728ED5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83F0F5-A6A0-B96C-77D3-10184DD6E44A}"/>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420987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4ECD-6A91-71B4-68A5-A8028EFB2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329468-4A39-F9AF-C57E-1E2C25757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C5E6-1D4F-2CE9-E341-790D0AE38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BDBDC-A41E-515A-B952-9876B1834BE7}"/>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6" name="Footer Placeholder 5">
            <a:extLst>
              <a:ext uri="{FF2B5EF4-FFF2-40B4-BE49-F238E27FC236}">
                <a16:creationId xmlns:a16="http://schemas.microsoft.com/office/drawing/2014/main" id="{DD34AADB-A8ED-0AB6-663F-947FE68C8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A8D62F-D685-5149-B2BA-F8CCE118CDD4}"/>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364570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EE33-9469-8828-2C21-9647BA801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4C1FE8-58C9-786D-3B2A-E5A60ABA7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EB545-FFB6-0715-46BC-9DAEB0F32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5753C-6DD9-3EFF-AD35-68598280FAEC}"/>
              </a:ext>
            </a:extLst>
          </p:cNvPr>
          <p:cNvSpPr>
            <a:spLocks noGrp="1"/>
          </p:cNvSpPr>
          <p:nvPr>
            <p:ph type="dt" sz="half" idx="10"/>
          </p:nvPr>
        </p:nvSpPr>
        <p:spPr/>
        <p:txBody>
          <a:bodyPr/>
          <a:lstStyle/>
          <a:p>
            <a:fld id="{602FCC6D-23C7-4F86-B433-F3C8FEAB535D}" type="datetimeFigureOut">
              <a:rPr lang="en-US" smtClean="0"/>
              <a:t>12/20/2022</a:t>
            </a:fld>
            <a:endParaRPr lang="en-US"/>
          </a:p>
        </p:txBody>
      </p:sp>
      <p:sp>
        <p:nvSpPr>
          <p:cNvPr id="6" name="Footer Placeholder 5">
            <a:extLst>
              <a:ext uri="{FF2B5EF4-FFF2-40B4-BE49-F238E27FC236}">
                <a16:creationId xmlns:a16="http://schemas.microsoft.com/office/drawing/2014/main" id="{9DC1376A-391B-3682-A9F8-6BBEC745D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D09D1-BE15-F125-A973-8E5E1CC18948}"/>
              </a:ext>
            </a:extLst>
          </p:cNvPr>
          <p:cNvSpPr>
            <a:spLocks noGrp="1"/>
          </p:cNvSpPr>
          <p:nvPr>
            <p:ph type="sldNum" sz="quarter" idx="12"/>
          </p:nvPr>
        </p:nvSpPr>
        <p:spPr/>
        <p:txBody>
          <a:bodyPr/>
          <a:lstStyle/>
          <a:p>
            <a:fld id="{3E6667C0-7FA6-40F8-BF70-41BA593F00FC}" type="slidenum">
              <a:rPr lang="en-US" smtClean="0"/>
              <a:t>‹#›</a:t>
            </a:fld>
            <a:endParaRPr lang="en-US"/>
          </a:p>
        </p:txBody>
      </p:sp>
    </p:spTree>
    <p:extLst>
      <p:ext uri="{BB962C8B-B14F-4D97-AF65-F5344CB8AC3E}">
        <p14:creationId xmlns:p14="http://schemas.microsoft.com/office/powerpoint/2010/main" val="288813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BCADD7-B457-8287-03D6-83E311C19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BF4EB-7EBF-A24D-3C71-74A77C14F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FBFB7-04C7-4398-1A10-C33757F01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FCC6D-23C7-4F86-B433-F3C8FEAB535D}" type="datetimeFigureOut">
              <a:rPr lang="en-US" smtClean="0"/>
              <a:t>12/20/2022</a:t>
            </a:fld>
            <a:endParaRPr lang="en-US"/>
          </a:p>
        </p:txBody>
      </p:sp>
      <p:sp>
        <p:nvSpPr>
          <p:cNvPr id="5" name="Footer Placeholder 4">
            <a:extLst>
              <a:ext uri="{FF2B5EF4-FFF2-40B4-BE49-F238E27FC236}">
                <a16:creationId xmlns:a16="http://schemas.microsoft.com/office/drawing/2014/main" id="{107A0C68-1215-6B9B-13FE-75255C0E6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B673D-1BF8-245A-1C7A-8344F983B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667C0-7FA6-40F8-BF70-41BA593F00FC}" type="slidenum">
              <a:rPr lang="en-US" smtClean="0"/>
              <a:t>‹#›</a:t>
            </a:fld>
            <a:endParaRPr lang="en-US"/>
          </a:p>
        </p:txBody>
      </p:sp>
    </p:spTree>
    <p:extLst>
      <p:ext uri="{BB962C8B-B14F-4D97-AF65-F5344CB8AC3E}">
        <p14:creationId xmlns:p14="http://schemas.microsoft.com/office/powerpoint/2010/main" val="30351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Probability - Snipcademy">
            <a:extLst>
              <a:ext uri="{FF2B5EF4-FFF2-40B4-BE49-F238E27FC236}">
                <a16:creationId xmlns:a16="http://schemas.microsoft.com/office/drawing/2014/main" id="{4D95F655-E031-58F1-6D26-75FFDB6BD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14" y="798666"/>
            <a:ext cx="2489723" cy="14316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ECB61E-4455-AA96-2972-14A9FAFE7F93}"/>
              </a:ext>
            </a:extLst>
          </p:cNvPr>
          <p:cNvPicPr>
            <a:picLocks noChangeAspect="1"/>
          </p:cNvPicPr>
          <p:nvPr/>
        </p:nvPicPr>
        <p:blipFill>
          <a:blip r:embed="rId3"/>
          <a:stretch>
            <a:fillRect/>
          </a:stretch>
        </p:blipFill>
        <p:spPr>
          <a:xfrm>
            <a:off x="3665261" y="329030"/>
            <a:ext cx="2827463" cy="2161206"/>
          </a:xfrm>
          <a:prstGeom prst="rect">
            <a:avLst/>
          </a:prstGeom>
        </p:spPr>
      </p:pic>
      <p:pic>
        <p:nvPicPr>
          <p:cNvPr id="1028" name="Picture 4" descr="What is the difference between probability and statistics? - Quora">
            <a:extLst>
              <a:ext uri="{FF2B5EF4-FFF2-40B4-BE49-F238E27FC236}">
                <a16:creationId xmlns:a16="http://schemas.microsoft.com/office/drawing/2014/main" id="{E1E58001-C007-8BAD-9647-F76C14684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238" y="388672"/>
            <a:ext cx="2722562" cy="20419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0F08CCA-0DE1-3F4C-DBBE-CA257D4756CD}"/>
              </a:ext>
            </a:extLst>
          </p:cNvPr>
          <p:cNvPicPr>
            <a:picLocks noChangeAspect="1"/>
          </p:cNvPicPr>
          <p:nvPr/>
        </p:nvPicPr>
        <p:blipFill>
          <a:blip r:embed="rId5"/>
          <a:stretch>
            <a:fillRect/>
          </a:stretch>
        </p:blipFill>
        <p:spPr>
          <a:xfrm>
            <a:off x="5351207" y="3429000"/>
            <a:ext cx="6458510" cy="1257409"/>
          </a:xfrm>
          <a:prstGeom prst="rect">
            <a:avLst/>
          </a:prstGeom>
        </p:spPr>
      </p:pic>
      <p:pic>
        <p:nvPicPr>
          <p:cNvPr id="7" name="Picture 6">
            <a:extLst>
              <a:ext uri="{FF2B5EF4-FFF2-40B4-BE49-F238E27FC236}">
                <a16:creationId xmlns:a16="http://schemas.microsoft.com/office/drawing/2014/main" id="{93B601E5-495D-D91D-3B4B-BE0A6E5FE4B3}"/>
              </a:ext>
            </a:extLst>
          </p:cNvPr>
          <p:cNvPicPr>
            <a:picLocks noChangeAspect="1"/>
          </p:cNvPicPr>
          <p:nvPr/>
        </p:nvPicPr>
        <p:blipFill>
          <a:blip r:embed="rId6"/>
          <a:stretch>
            <a:fillRect/>
          </a:stretch>
        </p:blipFill>
        <p:spPr>
          <a:xfrm>
            <a:off x="5416316" y="4750976"/>
            <a:ext cx="6729823" cy="697391"/>
          </a:xfrm>
          <a:prstGeom prst="rect">
            <a:avLst/>
          </a:prstGeom>
        </p:spPr>
      </p:pic>
      <p:pic>
        <p:nvPicPr>
          <p:cNvPr id="9" name="Picture 8">
            <a:extLst>
              <a:ext uri="{FF2B5EF4-FFF2-40B4-BE49-F238E27FC236}">
                <a16:creationId xmlns:a16="http://schemas.microsoft.com/office/drawing/2014/main" id="{AF45B981-4E87-CFFE-3213-228CB3CDF3DB}"/>
              </a:ext>
            </a:extLst>
          </p:cNvPr>
          <p:cNvPicPr>
            <a:picLocks noChangeAspect="1"/>
          </p:cNvPicPr>
          <p:nvPr/>
        </p:nvPicPr>
        <p:blipFill>
          <a:blip r:embed="rId7"/>
          <a:stretch>
            <a:fillRect/>
          </a:stretch>
        </p:blipFill>
        <p:spPr>
          <a:xfrm>
            <a:off x="382282" y="3020491"/>
            <a:ext cx="5070763" cy="2712652"/>
          </a:xfrm>
          <a:prstGeom prst="rect">
            <a:avLst/>
          </a:prstGeom>
        </p:spPr>
      </p:pic>
    </p:spTree>
    <p:extLst>
      <p:ext uri="{BB962C8B-B14F-4D97-AF65-F5344CB8AC3E}">
        <p14:creationId xmlns:p14="http://schemas.microsoft.com/office/powerpoint/2010/main" val="1660041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DAFF8E-DC0C-511E-5523-47D724F0E209}"/>
              </a:ext>
            </a:extLst>
          </p:cNvPr>
          <p:cNvPicPr>
            <a:picLocks noChangeAspect="1"/>
          </p:cNvPicPr>
          <p:nvPr/>
        </p:nvPicPr>
        <p:blipFill rotWithShape="1">
          <a:blip r:embed="rId2"/>
          <a:srcRect b="12482"/>
          <a:stretch/>
        </p:blipFill>
        <p:spPr>
          <a:xfrm>
            <a:off x="549728" y="590548"/>
            <a:ext cx="6486526" cy="2838451"/>
          </a:xfrm>
          <a:prstGeom prst="rect">
            <a:avLst/>
          </a:prstGeom>
        </p:spPr>
      </p:pic>
      <p:pic>
        <p:nvPicPr>
          <p:cNvPr id="9222" name="Picture 6" descr="Combinations (vs. Permutations) - YouTube">
            <a:extLst>
              <a:ext uri="{FF2B5EF4-FFF2-40B4-BE49-F238E27FC236}">
                <a16:creationId xmlns:a16="http://schemas.microsoft.com/office/drawing/2014/main" id="{4E44EB1C-AA1A-A399-8EC5-AD8E73628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29" y="3774038"/>
            <a:ext cx="4585376" cy="258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45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C39DE-88D7-D6CB-F8F5-F4386DED1C37}"/>
              </a:ext>
            </a:extLst>
          </p:cNvPr>
          <p:cNvSpPr txBox="1"/>
          <p:nvPr/>
        </p:nvSpPr>
        <p:spPr>
          <a:xfrm>
            <a:off x="2506858" y="2664296"/>
            <a:ext cx="6406323" cy="369332"/>
          </a:xfrm>
          <a:prstGeom prst="rect">
            <a:avLst/>
          </a:prstGeom>
          <a:solidFill>
            <a:schemeClr val="bg1">
              <a:lumMod val="75000"/>
            </a:schemeClr>
          </a:solidFill>
        </p:spPr>
        <p:txBody>
          <a:bodyPr wrap="square" rtlCol="0">
            <a:spAutoFit/>
          </a:bodyPr>
          <a:lstStyle/>
          <a:p>
            <a:pPr algn="ctr"/>
            <a:r>
              <a:rPr lang="en-US" dirty="0"/>
              <a:t>Problems</a:t>
            </a:r>
          </a:p>
        </p:txBody>
      </p:sp>
    </p:spTree>
    <p:extLst>
      <p:ext uri="{BB962C8B-B14F-4D97-AF65-F5344CB8AC3E}">
        <p14:creationId xmlns:p14="http://schemas.microsoft.com/office/powerpoint/2010/main" val="1036185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Monty Hall Problem: A Simple Visual Explanation - Statology">
            <a:extLst>
              <a:ext uri="{FF2B5EF4-FFF2-40B4-BE49-F238E27FC236}">
                <a16:creationId xmlns:a16="http://schemas.microsoft.com/office/drawing/2014/main" id="{81AF9109-2AAA-45F6-FC71-A449BE6988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80"/>
          <a:stretch/>
        </p:blipFill>
        <p:spPr bwMode="auto">
          <a:xfrm>
            <a:off x="4730621" y="1767500"/>
            <a:ext cx="6024854" cy="43862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4C39DE-88D7-D6CB-F8F5-F4386DED1C37}"/>
              </a:ext>
            </a:extLst>
          </p:cNvPr>
          <p:cNvSpPr txBox="1"/>
          <p:nvPr/>
        </p:nvSpPr>
        <p:spPr>
          <a:xfrm>
            <a:off x="198664" y="569167"/>
            <a:ext cx="11259328" cy="369332"/>
          </a:xfrm>
          <a:prstGeom prst="rect">
            <a:avLst/>
          </a:prstGeom>
          <a:solidFill>
            <a:schemeClr val="bg1">
              <a:lumMod val="75000"/>
            </a:schemeClr>
          </a:solidFill>
        </p:spPr>
        <p:txBody>
          <a:bodyPr wrap="square" rtlCol="0">
            <a:spAutoFit/>
          </a:bodyPr>
          <a:lstStyle/>
          <a:p>
            <a:pPr algn="ctr"/>
            <a:r>
              <a:rPr lang="en-US" dirty="0"/>
              <a:t>Monty Hall Problem</a:t>
            </a:r>
          </a:p>
        </p:txBody>
      </p:sp>
      <p:pic>
        <p:nvPicPr>
          <p:cNvPr id="1028" name="Picture 4" descr="The Monty Hall Problem - YouTube">
            <a:extLst>
              <a:ext uri="{FF2B5EF4-FFF2-40B4-BE49-F238E27FC236}">
                <a16:creationId xmlns:a16="http://schemas.microsoft.com/office/drawing/2014/main" id="{8AFDCC0C-0227-1E05-70DC-7A6E21CA7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76" y="2190361"/>
            <a:ext cx="4133462" cy="3100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6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4C39DE-88D7-D6CB-F8F5-F4386DED1C37}"/>
              </a:ext>
            </a:extLst>
          </p:cNvPr>
          <p:cNvSpPr txBox="1"/>
          <p:nvPr/>
        </p:nvSpPr>
        <p:spPr>
          <a:xfrm>
            <a:off x="198664" y="569167"/>
            <a:ext cx="11259328" cy="369332"/>
          </a:xfrm>
          <a:prstGeom prst="rect">
            <a:avLst/>
          </a:prstGeom>
          <a:solidFill>
            <a:schemeClr val="bg1">
              <a:lumMod val="75000"/>
            </a:schemeClr>
          </a:solidFill>
        </p:spPr>
        <p:txBody>
          <a:bodyPr wrap="square" rtlCol="0">
            <a:spAutoFit/>
          </a:bodyPr>
          <a:lstStyle/>
          <a:p>
            <a:pPr algn="ctr"/>
            <a:r>
              <a:rPr lang="en-US" dirty="0"/>
              <a:t>Simulating Fair coin flip from unfair coin</a:t>
            </a:r>
          </a:p>
        </p:txBody>
      </p:sp>
      <p:pic>
        <p:nvPicPr>
          <p:cNvPr id="2050" name="Picture 2" descr="How To Make A Fair Coin Flip With An Unfair Coin">
            <a:extLst>
              <a:ext uri="{FF2B5EF4-FFF2-40B4-BE49-F238E27FC236}">
                <a16:creationId xmlns:a16="http://schemas.microsoft.com/office/drawing/2014/main" id="{727145BE-EDCB-F58B-73D7-AB52F1814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99"/>
          <a:stretch/>
        </p:blipFill>
        <p:spPr bwMode="auto">
          <a:xfrm>
            <a:off x="4088073" y="1222310"/>
            <a:ext cx="3656336" cy="535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7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B0791-77AC-4593-2395-5859713401B6}"/>
              </a:ext>
            </a:extLst>
          </p:cNvPr>
          <p:cNvPicPr>
            <a:picLocks noChangeAspect="1"/>
          </p:cNvPicPr>
          <p:nvPr/>
        </p:nvPicPr>
        <p:blipFill>
          <a:blip r:embed="rId2"/>
          <a:stretch>
            <a:fillRect/>
          </a:stretch>
        </p:blipFill>
        <p:spPr>
          <a:xfrm>
            <a:off x="674063" y="344288"/>
            <a:ext cx="10843874" cy="2007699"/>
          </a:xfrm>
          <a:prstGeom prst="rect">
            <a:avLst/>
          </a:prstGeom>
        </p:spPr>
      </p:pic>
      <p:sp>
        <p:nvSpPr>
          <p:cNvPr id="4" name="TextBox 3">
            <a:extLst>
              <a:ext uri="{FF2B5EF4-FFF2-40B4-BE49-F238E27FC236}">
                <a16:creationId xmlns:a16="http://schemas.microsoft.com/office/drawing/2014/main" id="{5039D06C-1DEE-388C-72A7-4E401EA2317A}"/>
              </a:ext>
            </a:extLst>
          </p:cNvPr>
          <p:cNvSpPr txBox="1"/>
          <p:nvPr/>
        </p:nvSpPr>
        <p:spPr>
          <a:xfrm>
            <a:off x="900260" y="2681926"/>
            <a:ext cx="9605913" cy="1200329"/>
          </a:xfrm>
          <a:prstGeom prst="rect">
            <a:avLst/>
          </a:prstGeom>
          <a:noFill/>
        </p:spPr>
        <p:txBody>
          <a:bodyPr wrap="square" rtlCol="0">
            <a:spAutoFit/>
          </a:bodyPr>
          <a:lstStyle/>
          <a:p>
            <a:r>
              <a:rPr lang="en-US" dirty="0"/>
              <a:t>Let say first card we pick is Red 5</a:t>
            </a:r>
          </a:p>
          <a:p>
            <a:r>
              <a:rPr lang="en-US" dirty="0"/>
              <a:t>How many card left which are not red and not 5</a:t>
            </a:r>
          </a:p>
          <a:p>
            <a:endParaRPr lang="en-US" dirty="0"/>
          </a:p>
          <a:p>
            <a:r>
              <a:rPr lang="en-US" dirty="0"/>
              <a:t>27/39 = 0.69</a:t>
            </a:r>
          </a:p>
        </p:txBody>
      </p:sp>
    </p:spTree>
    <p:extLst>
      <p:ext uri="{BB962C8B-B14F-4D97-AF65-F5344CB8AC3E}">
        <p14:creationId xmlns:p14="http://schemas.microsoft.com/office/powerpoint/2010/main" val="285431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C5FD4-75CF-E0EF-2FB5-6175FA56A4DA}"/>
              </a:ext>
            </a:extLst>
          </p:cNvPr>
          <p:cNvPicPr>
            <a:picLocks noChangeAspect="1"/>
          </p:cNvPicPr>
          <p:nvPr/>
        </p:nvPicPr>
        <p:blipFill>
          <a:blip r:embed="rId2"/>
          <a:stretch>
            <a:fillRect/>
          </a:stretch>
        </p:blipFill>
        <p:spPr>
          <a:xfrm>
            <a:off x="3171825" y="804862"/>
            <a:ext cx="5848350" cy="5248275"/>
          </a:xfrm>
          <a:prstGeom prst="rect">
            <a:avLst/>
          </a:prstGeom>
        </p:spPr>
      </p:pic>
    </p:spTree>
    <p:extLst>
      <p:ext uri="{BB962C8B-B14F-4D97-AF65-F5344CB8AC3E}">
        <p14:creationId xmlns:p14="http://schemas.microsoft.com/office/powerpoint/2010/main" val="174097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04EED2-E73E-5122-5938-00D2060C8970}"/>
              </a:ext>
            </a:extLst>
          </p:cNvPr>
          <p:cNvPicPr>
            <a:picLocks noChangeAspect="1"/>
          </p:cNvPicPr>
          <p:nvPr/>
        </p:nvPicPr>
        <p:blipFill>
          <a:blip r:embed="rId2"/>
          <a:stretch>
            <a:fillRect/>
          </a:stretch>
        </p:blipFill>
        <p:spPr>
          <a:xfrm>
            <a:off x="871537" y="242887"/>
            <a:ext cx="10448925" cy="6372225"/>
          </a:xfrm>
          <a:prstGeom prst="rect">
            <a:avLst/>
          </a:prstGeom>
        </p:spPr>
      </p:pic>
    </p:spTree>
    <p:extLst>
      <p:ext uri="{BB962C8B-B14F-4D97-AF65-F5344CB8AC3E}">
        <p14:creationId xmlns:p14="http://schemas.microsoft.com/office/powerpoint/2010/main" val="402933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9D54EC-C56D-685D-09AC-46ECE30AC939}"/>
              </a:ext>
            </a:extLst>
          </p:cNvPr>
          <p:cNvPicPr>
            <a:picLocks noChangeAspect="1"/>
          </p:cNvPicPr>
          <p:nvPr/>
        </p:nvPicPr>
        <p:blipFill>
          <a:blip r:embed="rId2"/>
          <a:stretch>
            <a:fillRect/>
          </a:stretch>
        </p:blipFill>
        <p:spPr>
          <a:xfrm>
            <a:off x="2900362" y="652462"/>
            <a:ext cx="6391275" cy="5553075"/>
          </a:xfrm>
          <a:prstGeom prst="rect">
            <a:avLst/>
          </a:prstGeom>
        </p:spPr>
      </p:pic>
    </p:spTree>
    <p:extLst>
      <p:ext uri="{BB962C8B-B14F-4D97-AF65-F5344CB8AC3E}">
        <p14:creationId xmlns:p14="http://schemas.microsoft.com/office/powerpoint/2010/main" val="3962389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79A31D-316A-69DD-A01B-A6D0AA3F31B4}"/>
              </a:ext>
            </a:extLst>
          </p:cNvPr>
          <p:cNvPicPr>
            <a:picLocks noChangeAspect="1"/>
          </p:cNvPicPr>
          <p:nvPr/>
        </p:nvPicPr>
        <p:blipFill rotWithShape="1">
          <a:blip r:embed="rId3"/>
          <a:srcRect l="30536" r="29515" b="28435"/>
          <a:stretch/>
        </p:blipFill>
        <p:spPr>
          <a:xfrm>
            <a:off x="3660710" y="821094"/>
            <a:ext cx="4870580" cy="4907902"/>
          </a:xfrm>
          <a:prstGeom prst="rect">
            <a:avLst/>
          </a:prstGeom>
        </p:spPr>
      </p:pic>
    </p:spTree>
    <p:extLst>
      <p:ext uri="{BB962C8B-B14F-4D97-AF65-F5344CB8AC3E}">
        <p14:creationId xmlns:p14="http://schemas.microsoft.com/office/powerpoint/2010/main" val="785721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DAAFF-61E2-2CC3-20C7-4098109B111A}"/>
              </a:ext>
            </a:extLst>
          </p:cNvPr>
          <p:cNvPicPr>
            <a:picLocks noChangeAspect="1"/>
          </p:cNvPicPr>
          <p:nvPr/>
        </p:nvPicPr>
        <p:blipFill>
          <a:blip r:embed="rId2"/>
          <a:stretch>
            <a:fillRect/>
          </a:stretch>
        </p:blipFill>
        <p:spPr>
          <a:xfrm>
            <a:off x="1623527" y="289231"/>
            <a:ext cx="8238930" cy="1746593"/>
          </a:xfrm>
          <a:prstGeom prst="rect">
            <a:avLst/>
          </a:prstGeom>
        </p:spPr>
      </p:pic>
      <p:pic>
        <p:nvPicPr>
          <p:cNvPr id="5" name="Picture 4">
            <a:extLst>
              <a:ext uri="{FF2B5EF4-FFF2-40B4-BE49-F238E27FC236}">
                <a16:creationId xmlns:a16="http://schemas.microsoft.com/office/drawing/2014/main" id="{527BAB49-60EC-BD4D-7566-4D248006E3A2}"/>
              </a:ext>
            </a:extLst>
          </p:cNvPr>
          <p:cNvPicPr>
            <a:picLocks noChangeAspect="1"/>
          </p:cNvPicPr>
          <p:nvPr/>
        </p:nvPicPr>
        <p:blipFill>
          <a:blip r:embed="rId3"/>
          <a:stretch>
            <a:fillRect/>
          </a:stretch>
        </p:blipFill>
        <p:spPr>
          <a:xfrm>
            <a:off x="382555" y="2952316"/>
            <a:ext cx="11058371" cy="1964917"/>
          </a:xfrm>
          <a:prstGeom prst="rect">
            <a:avLst/>
          </a:prstGeom>
        </p:spPr>
      </p:pic>
    </p:spTree>
    <p:extLst>
      <p:ext uri="{BB962C8B-B14F-4D97-AF65-F5344CB8AC3E}">
        <p14:creationId xmlns:p14="http://schemas.microsoft.com/office/powerpoint/2010/main" val="249003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209167D-0BEC-1CA5-79EC-BE475F20D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267" y="358018"/>
            <a:ext cx="7765143" cy="5823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60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F8459-27D8-0239-F35C-5ACF32BFA18F}"/>
              </a:ext>
            </a:extLst>
          </p:cNvPr>
          <p:cNvPicPr>
            <a:picLocks noChangeAspect="1"/>
          </p:cNvPicPr>
          <p:nvPr/>
        </p:nvPicPr>
        <p:blipFill rotWithShape="1">
          <a:blip r:embed="rId2"/>
          <a:srcRect l="30536" r="31046" b="19048"/>
          <a:stretch/>
        </p:blipFill>
        <p:spPr>
          <a:xfrm>
            <a:off x="3536483" y="653143"/>
            <a:ext cx="4683968" cy="5551714"/>
          </a:xfrm>
          <a:prstGeom prst="rect">
            <a:avLst/>
          </a:prstGeom>
        </p:spPr>
      </p:pic>
    </p:spTree>
    <p:extLst>
      <p:ext uri="{BB962C8B-B14F-4D97-AF65-F5344CB8AC3E}">
        <p14:creationId xmlns:p14="http://schemas.microsoft.com/office/powerpoint/2010/main" val="3944478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F72F10-C6B9-8303-2EFA-28B410627574}"/>
              </a:ext>
            </a:extLst>
          </p:cNvPr>
          <p:cNvPicPr>
            <a:picLocks noChangeAspect="1"/>
          </p:cNvPicPr>
          <p:nvPr/>
        </p:nvPicPr>
        <p:blipFill>
          <a:blip r:embed="rId2"/>
          <a:stretch>
            <a:fillRect/>
          </a:stretch>
        </p:blipFill>
        <p:spPr>
          <a:xfrm>
            <a:off x="2471737" y="1257300"/>
            <a:ext cx="7248525" cy="4343400"/>
          </a:xfrm>
          <a:prstGeom prst="rect">
            <a:avLst/>
          </a:prstGeom>
        </p:spPr>
      </p:pic>
    </p:spTree>
    <p:extLst>
      <p:ext uri="{BB962C8B-B14F-4D97-AF65-F5344CB8AC3E}">
        <p14:creationId xmlns:p14="http://schemas.microsoft.com/office/powerpoint/2010/main" val="1703739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A36E8-27F1-40E9-8A92-2C65FAE8E6B9}"/>
              </a:ext>
            </a:extLst>
          </p:cNvPr>
          <p:cNvPicPr>
            <a:picLocks noChangeAspect="1"/>
          </p:cNvPicPr>
          <p:nvPr/>
        </p:nvPicPr>
        <p:blipFill>
          <a:blip r:embed="rId2"/>
          <a:stretch>
            <a:fillRect/>
          </a:stretch>
        </p:blipFill>
        <p:spPr>
          <a:xfrm>
            <a:off x="2815527" y="347662"/>
            <a:ext cx="6029894" cy="6162676"/>
          </a:xfrm>
          <a:prstGeom prst="rect">
            <a:avLst/>
          </a:prstGeom>
        </p:spPr>
      </p:pic>
    </p:spTree>
    <p:extLst>
      <p:ext uri="{BB962C8B-B14F-4D97-AF65-F5344CB8AC3E}">
        <p14:creationId xmlns:p14="http://schemas.microsoft.com/office/powerpoint/2010/main" val="747124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901B2-3056-B7A8-4D25-74C956A27EF0}"/>
              </a:ext>
            </a:extLst>
          </p:cNvPr>
          <p:cNvPicPr>
            <a:picLocks noChangeAspect="1"/>
          </p:cNvPicPr>
          <p:nvPr/>
        </p:nvPicPr>
        <p:blipFill>
          <a:blip r:embed="rId2"/>
          <a:stretch>
            <a:fillRect/>
          </a:stretch>
        </p:blipFill>
        <p:spPr>
          <a:xfrm>
            <a:off x="2519501" y="239650"/>
            <a:ext cx="6496050" cy="981075"/>
          </a:xfrm>
          <a:prstGeom prst="rect">
            <a:avLst/>
          </a:prstGeom>
        </p:spPr>
      </p:pic>
      <p:pic>
        <p:nvPicPr>
          <p:cNvPr id="5" name="Picture 4" descr="Graphical user interface, application, Word&#10;&#10;Description automatically generated">
            <a:extLst>
              <a:ext uri="{FF2B5EF4-FFF2-40B4-BE49-F238E27FC236}">
                <a16:creationId xmlns:a16="http://schemas.microsoft.com/office/drawing/2014/main" id="{A32865EA-3636-399E-40FC-3D67F22F6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562100"/>
            <a:ext cx="6858000" cy="3733800"/>
          </a:xfrm>
          <a:prstGeom prst="rect">
            <a:avLst/>
          </a:prstGeom>
        </p:spPr>
      </p:pic>
    </p:spTree>
    <p:extLst>
      <p:ext uri="{BB962C8B-B14F-4D97-AF65-F5344CB8AC3E}">
        <p14:creationId xmlns:p14="http://schemas.microsoft.com/office/powerpoint/2010/main" val="840281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95BD0A-5AFF-707D-C3DB-48471FD32590}"/>
              </a:ext>
            </a:extLst>
          </p:cNvPr>
          <p:cNvPicPr>
            <a:picLocks noChangeAspect="1"/>
          </p:cNvPicPr>
          <p:nvPr/>
        </p:nvPicPr>
        <p:blipFill>
          <a:blip r:embed="rId2"/>
          <a:stretch>
            <a:fillRect/>
          </a:stretch>
        </p:blipFill>
        <p:spPr>
          <a:xfrm>
            <a:off x="2006353" y="218011"/>
            <a:ext cx="6705600" cy="1095375"/>
          </a:xfrm>
          <a:prstGeom prst="rect">
            <a:avLst/>
          </a:prstGeom>
        </p:spPr>
      </p:pic>
      <p:pic>
        <p:nvPicPr>
          <p:cNvPr id="8" name="Picture 7">
            <a:extLst>
              <a:ext uri="{FF2B5EF4-FFF2-40B4-BE49-F238E27FC236}">
                <a16:creationId xmlns:a16="http://schemas.microsoft.com/office/drawing/2014/main" id="{801CF9E7-AD3A-3E7E-02D8-959985B9C587}"/>
              </a:ext>
            </a:extLst>
          </p:cNvPr>
          <p:cNvPicPr>
            <a:picLocks noChangeAspect="1"/>
          </p:cNvPicPr>
          <p:nvPr/>
        </p:nvPicPr>
        <p:blipFill>
          <a:blip r:embed="rId3"/>
          <a:stretch>
            <a:fillRect/>
          </a:stretch>
        </p:blipFill>
        <p:spPr>
          <a:xfrm>
            <a:off x="2427126" y="1539940"/>
            <a:ext cx="6197506" cy="4692909"/>
          </a:xfrm>
          <a:prstGeom prst="rect">
            <a:avLst/>
          </a:prstGeom>
        </p:spPr>
      </p:pic>
    </p:spTree>
    <p:extLst>
      <p:ext uri="{BB962C8B-B14F-4D97-AF65-F5344CB8AC3E}">
        <p14:creationId xmlns:p14="http://schemas.microsoft.com/office/powerpoint/2010/main" val="1125428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EF7471-E452-D731-7968-B13284B99643}"/>
              </a:ext>
            </a:extLst>
          </p:cNvPr>
          <p:cNvSpPr txBox="1"/>
          <p:nvPr/>
        </p:nvSpPr>
        <p:spPr>
          <a:xfrm>
            <a:off x="2381435" y="284955"/>
            <a:ext cx="6094520" cy="646331"/>
          </a:xfrm>
          <a:prstGeom prst="rect">
            <a:avLst/>
          </a:prstGeom>
          <a:noFill/>
        </p:spPr>
        <p:txBody>
          <a:bodyPr wrap="square">
            <a:spAutoFit/>
          </a:bodyPr>
          <a:lstStyle/>
          <a:p>
            <a:r>
              <a:rPr lang="en-US" b="1" i="0" dirty="0">
                <a:solidFill>
                  <a:srgbClr val="282829"/>
                </a:solidFill>
                <a:effectLst/>
                <a:latin typeface="-apple-system"/>
              </a:rPr>
              <a:t>What is the probability of rolling two six-sided dice and obtaining at least one 3?</a:t>
            </a:r>
            <a:endParaRPr lang="en-US" dirty="0"/>
          </a:p>
        </p:txBody>
      </p:sp>
      <p:pic>
        <p:nvPicPr>
          <p:cNvPr id="6" name="Picture 5">
            <a:extLst>
              <a:ext uri="{FF2B5EF4-FFF2-40B4-BE49-F238E27FC236}">
                <a16:creationId xmlns:a16="http://schemas.microsoft.com/office/drawing/2014/main" id="{320BC277-E83F-0831-C1B0-9D0C777170FC}"/>
              </a:ext>
            </a:extLst>
          </p:cNvPr>
          <p:cNvPicPr>
            <a:picLocks noChangeAspect="1"/>
          </p:cNvPicPr>
          <p:nvPr/>
        </p:nvPicPr>
        <p:blipFill>
          <a:blip r:embed="rId2"/>
          <a:stretch>
            <a:fillRect/>
          </a:stretch>
        </p:blipFill>
        <p:spPr>
          <a:xfrm>
            <a:off x="618259" y="1800808"/>
            <a:ext cx="11231424" cy="1707599"/>
          </a:xfrm>
          <a:prstGeom prst="rect">
            <a:avLst/>
          </a:prstGeom>
        </p:spPr>
      </p:pic>
    </p:spTree>
    <p:extLst>
      <p:ext uri="{BB962C8B-B14F-4D97-AF65-F5344CB8AC3E}">
        <p14:creationId xmlns:p14="http://schemas.microsoft.com/office/powerpoint/2010/main" val="4112879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38AF84-C1B6-A8E8-F371-05EF29F98586}"/>
              </a:ext>
            </a:extLst>
          </p:cNvPr>
          <p:cNvPicPr>
            <a:picLocks noChangeAspect="1"/>
          </p:cNvPicPr>
          <p:nvPr/>
        </p:nvPicPr>
        <p:blipFill>
          <a:blip r:embed="rId2"/>
          <a:stretch>
            <a:fillRect/>
          </a:stretch>
        </p:blipFill>
        <p:spPr>
          <a:xfrm>
            <a:off x="2744755" y="0"/>
            <a:ext cx="6277947" cy="6423607"/>
          </a:xfrm>
          <a:prstGeom prst="rect">
            <a:avLst/>
          </a:prstGeom>
        </p:spPr>
      </p:pic>
    </p:spTree>
    <p:extLst>
      <p:ext uri="{BB962C8B-B14F-4D97-AF65-F5344CB8AC3E}">
        <p14:creationId xmlns:p14="http://schemas.microsoft.com/office/powerpoint/2010/main" val="3272407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5BED35-F8BE-3833-6263-69BB8B67DE34}"/>
              </a:ext>
            </a:extLst>
          </p:cNvPr>
          <p:cNvPicPr>
            <a:picLocks noChangeAspect="1"/>
          </p:cNvPicPr>
          <p:nvPr/>
        </p:nvPicPr>
        <p:blipFill>
          <a:blip r:embed="rId2"/>
          <a:stretch>
            <a:fillRect/>
          </a:stretch>
        </p:blipFill>
        <p:spPr>
          <a:xfrm>
            <a:off x="966787" y="223837"/>
            <a:ext cx="10258425" cy="6410325"/>
          </a:xfrm>
          <a:prstGeom prst="rect">
            <a:avLst/>
          </a:prstGeom>
        </p:spPr>
      </p:pic>
    </p:spTree>
    <p:extLst>
      <p:ext uri="{BB962C8B-B14F-4D97-AF65-F5344CB8AC3E}">
        <p14:creationId xmlns:p14="http://schemas.microsoft.com/office/powerpoint/2010/main" val="1286439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CAD62D-BA36-87F9-887E-96A14B051F6B}"/>
              </a:ext>
            </a:extLst>
          </p:cNvPr>
          <p:cNvSpPr txBox="1"/>
          <p:nvPr/>
        </p:nvSpPr>
        <p:spPr>
          <a:xfrm>
            <a:off x="375081" y="242318"/>
            <a:ext cx="11006092" cy="923330"/>
          </a:xfrm>
          <a:prstGeom prst="rect">
            <a:avLst/>
          </a:prstGeom>
          <a:noFill/>
        </p:spPr>
        <p:txBody>
          <a:bodyPr wrap="square">
            <a:spAutoFit/>
          </a:bodyPr>
          <a:lstStyle/>
          <a:p>
            <a:pPr algn="l">
              <a:buFont typeface="+mj-lt"/>
              <a:buAutoNum type="arabicPeriod"/>
            </a:pPr>
            <a:r>
              <a:rPr lang="en-US" b="1" i="0" dirty="0">
                <a:solidFill>
                  <a:srgbClr val="333333"/>
                </a:solidFill>
                <a:effectLst/>
                <a:latin typeface="Lato" panose="020F0502020204030203" pitchFamily="34" charset="0"/>
              </a:rPr>
              <a:t>[Facebook - Easy]</a:t>
            </a:r>
            <a:r>
              <a:rPr lang="en-US" b="0" i="0" dirty="0">
                <a:solidFill>
                  <a:srgbClr val="333333"/>
                </a:solidFill>
                <a:effectLst/>
                <a:latin typeface="Lato" panose="020F0502020204030203" pitchFamily="34" charset="0"/>
              </a:rPr>
              <a:t> There is a fair coin (one side heads, one side tails) and an unfair coin (both sides tails). You pick one at random, flip it 5 times, and observe that it comes up as tails all five times. What is the chance that you are flipping the unfair coin?</a:t>
            </a:r>
          </a:p>
        </p:txBody>
      </p:sp>
      <p:pic>
        <p:nvPicPr>
          <p:cNvPr id="4" name="Picture 3">
            <a:extLst>
              <a:ext uri="{FF2B5EF4-FFF2-40B4-BE49-F238E27FC236}">
                <a16:creationId xmlns:a16="http://schemas.microsoft.com/office/drawing/2014/main" id="{7290FFF8-1322-0F11-6BEB-9E6321469DA0}"/>
              </a:ext>
            </a:extLst>
          </p:cNvPr>
          <p:cNvPicPr>
            <a:picLocks noChangeAspect="1"/>
          </p:cNvPicPr>
          <p:nvPr/>
        </p:nvPicPr>
        <p:blipFill>
          <a:blip r:embed="rId2"/>
          <a:stretch>
            <a:fillRect/>
          </a:stretch>
        </p:blipFill>
        <p:spPr>
          <a:xfrm>
            <a:off x="810827" y="1165648"/>
            <a:ext cx="10229850" cy="5591175"/>
          </a:xfrm>
          <a:prstGeom prst="rect">
            <a:avLst/>
          </a:prstGeom>
        </p:spPr>
      </p:pic>
    </p:spTree>
    <p:extLst>
      <p:ext uri="{BB962C8B-B14F-4D97-AF65-F5344CB8AC3E}">
        <p14:creationId xmlns:p14="http://schemas.microsoft.com/office/powerpoint/2010/main" val="399428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1FA27-E160-3573-D7A6-516A21182B64}"/>
              </a:ext>
            </a:extLst>
          </p:cNvPr>
          <p:cNvSpPr txBox="1"/>
          <p:nvPr/>
        </p:nvSpPr>
        <p:spPr>
          <a:xfrm>
            <a:off x="295183" y="215685"/>
            <a:ext cx="11201400" cy="923330"/>
          </a:xfrm>
          <a:prstGeom prst="rect">
            <a:avLst/>
          </a:prstGeom>
          <a:noFill/>
        </p:spPr>
        <p:txBody>
          <a:bodyPr wrap="square">
            <a:spAutoFit/>
          </a:bodyPr>
          <a:lstStyle/>
          <a:p>
            <a:r>
              <a:rPr lang="en-US" b="0" i="0" dirty="0">
                <a:solidFill>
                  <a:srgbClr val="333333"/>
                </a:solidFill>
                <a:effectLst/>
                <a:latin typeface="Lato" panose="020F0502020204030203" pitchFamily="34" charset="0"/>
              </a:rPr>
              <a:t> You and your friend are playing a game. The two of you will continue to toss a coin until the sequence HH or TH shows up. If HH shows up first, you win. If TH shows up first, your friend wins. What is the probability of you winning?</a:t>
            </a:r>
            <a:endParaRPr lang="en-US" dirty="0"/>
          </a:p>
        </p:txBody>
      </p:sp>
      <p:pic>
        <p:nvPicPr>
          <p:cNvPr id="5" name="Picture 4">
            <a:extLst>
              <a:ext uri="{FF2B5EF4-FFF2-40B4-BE49-F238E27FC236}">
                <a16:creationId xmlns:a16="http://schemas.microsoft.com/office/drawing/2014/main" id="{C009DEAC-7692-DC0D-A39C-4BD4EA259245}"/>
              </a:ext>
            </a:extLst>
          </p:cNvPr>
          <p:cNvPicPr>
            <a:picLocks noChangeAspect="1"/>
          </p:cNvPicPr>
          <p:nvPr/>
        </p:nvPicPr>
        <p:blipFill>
          <a:blip r:embed="rId2"/>
          <a:stretch>
            <a:fillRect/>
          </a:stretch>
        </p:blipFill>
        <p:spPr>
          <a:xfrm>
            <a:off x="1500327" y="1675064"/>
            <a:ext cx="8084921" cy="3507871"/>
          </a:xfrm>
          <a:prstGeom prst="rect">
            <a:avLst/>
          </a:prstGeom>
        </p:spPr>
      </p:pic>
    </p:spTree>
    <p:extLst>
      <p:ext uri="{BB962C8B-B14F-4D97-AF65-F5344CB8AC3E}">
        <p14:creationId xmlns:p14="http://schemas.microsoft.com/office/powerpoint/2010/main" val="37254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0EB1B2-5E91-DCFB-FBFE-94D8AF484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962" y="224971"/>
            <a:ext cx="8544076" cy="6408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213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t 1: Probability and Statistics - ppt download">
            <a:extLst>
              <a:ext uri="{FF2B5EF4-FFF2-40B4-BE49-F238E27FC236}">
                <a16:creationId xmlns:a16="http://schemas.microsoft.com/office/drawing/2014/main" id="{921E682B-DE4A-1096-5578-4B14CAF59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07"/>
          <a:stretch/>
        </p:blipFill>
        <p:spPr bwMode="auto">
          <a:xfrm>
            <a:off x="1524000" y="298579"/>
            <a:ext cx="9144000" cy="6260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021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928E85-C504-4666-3B25-ADEEFFA2DD8F}"/>
              </a:ext>
            </a:extLst>
          </p:cNvPr>
          <p:cNvPicPr>
            <a:picLocks noChangeAspect="1"/>
          </p:cNvPicPr>
          <p:nvPr/>
        </p:nvPicPr>
        <p:blipFill>
          <a:blip r:embed="rId2"/>
          <a:stretch>
            <a:fillRect/>
          </a:stretch>
        </p:blipFill>
        <p:spPr>
          <a:xfrm>
            <a:off x="3590793" y="998375"/>
            <a:ext cx="4404679" cy="5066522"/>
          </a:xfrm>
          <a:prstGeom prst="rect">
            <a:avLst/>
          </a:prstGeom>
        </p:spPr>
      </p:pic>
    </p:spTree>
    <p:extLst>
      <p:ext uri="{BB962C8B-B14F-4D97-AF65-F5344CB8AC3E}">
        <p14:creationId xmlns:p14="http://schemas.microsoft.com/office/powerpoint/2010/main" val="97345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EA03CF-3433-F31B-760A-38AB8FC212EE}"/>
              </a:ext>
            </a:extLst>
          </p:cNvPr>
          <p:cNvPicPr>
            <a:picLocks noChangeAspect="1"/>
          </p:cNvPicPr>
          <p:nvPr/>
        </p:nvPicPr>
        <p:blipFill>
          <a:blip r:embed="rId2"/>
          <a:stretch>
            <a:fillRect/>
          </a:stretch>
        </p:blipFill>
        <p:spPr>
          <a:xfrm>
            <a:off x="2538412" y="271462"/>
            <a:ext cx="7115175" cy="6315075"/>
          </a:xfrm>
          <a:prstGeom prst="rect">
            <a:avLst/>
          </a:prstGeom>
        </p:spPr>
      </p:pic>
    </p:spTree>
    <p:extLst>
      <p:ext uri="{BB962C8B-B14F-4D97-AF65-F5344CB8AC3E}">
        <p14:creationId xmlns:p14="http://schemas.microsoft.com/office/powerpoint/2010/main" val="1468114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9216E7-B44A-8011-46A1-7FDF101827C1}"/>
              </a:ext>
            </a:extLst>
          </p:cNvPr>
          <p:cNvSpPr txBox="1"/>
          <p:nvPr/>
        </p:nvSpPr>
        <p:spPr>
          <a:xfrm>
            <a:off x="632534" y="222811"/>
            <a:ext cx="9692196" cy="369332"/>
          </a:xfrm>
          <a:prstGeom prst="rect">
            <a:avLst/>
          </a:prstGeom>
          <a:noFill/>
        </p:spPr>
        <p:txBody>
          <a:bodyPr wrap="square">
            <a:spAutoFit/>
          </a:bodyPr>
          <a:lstStyle/>
          <a:p>
            <a:r>
              <a:rPr lang="en-US" b="0" i="0" dirty="0">
                <a:solidFill>
                  <a:srgbClr val="333333"/>
                </a:solidFill>
                <a:effectLst/>
                <a:latin typeface="Lato" panose="020F0502020204030203" pitchFamily="34" charset="0"/>
              </a:rPr>
              <a:t>What is the probability that a seven-game series goes to 7 games?</a:t>
            </a:r>
            <a:endParaRPr lang="en-US" dirty="0"/>
          </a:p>
        </p:txBody>
      </p:sp>
      <p:sp>
        <p:nvSpPr>
          <p:cNvPr id="4" name="Rectangle 1">
            <a:extLst>
              <a:ext uri="{FF2B5EF4-FFF2-40B4-BE49-F238E27FC236}">
                <a16:creationId xmlns:a16="http://schemas.microsoft.com/office/drawing/2014/main" id="{E704863C-7243-FCE2-6B53-D96009999B14}"/>
              </a:ext>
            </a:extLst>
          </p:cNvPr>
          <p:cNvSpPr>
            <a:spLocks noChangeArrowheads="1"/>
          </p:cNvSpPr>
          <p:nvPr/>
        </p:nvSpPr>
        <p:spPr bwMode="auto">
          <a:xfrm>
            <a:off x="239697" y="956970"/>
            <a:ext cx="109999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ff-mono)"/>
              </a:rPr>
              <a:t>Possible 4 game series (2): WWWW LLLL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ff-mono)"/>
              </a:rPr>
              <a:t>Possible 5 game series (8): LWWWW WLLLL WLWWW LWLLL WWLWW LLWLL WWWLW LLLWL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ff-mono)"/>
              </a:rPr>
              <a:t>Possible 6 game series (20): LLWWWW WWLLLL LWLWWW WLWLLL LWWLWW WLLWLL LWWWLW WLLLWL WLLWWW LWWLLL WLWLWW LWLWLL WLWWLW LWLLWL WWLLWW LLWWLL WWLWLW LLWLWL WWWLLW LLLWWL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var(--ff-mono)"/>
              </a:rPr>
              <a:t>Possible 7 game series (40): LLLWWWW WWWLLLL LLWLWWW WWLWLLL LLWWLWW WWLLWLL LLWWWLW WWLLLWL LWLLWWW WLWWLLL LWLWLWW WLWLWLL LWLWWLW WLWLLWL LWWLLWW WLLWWLL LWWLWLW WLLWLWL LWWWLLW WLLLWWL WLLLWWW LWWWLLL WLLWLWW LWWLWLL WLLWWLW LWWLLWL WLWLLWW LWLWWLL WLWLWLW LWLWLWL WLWWLLW LWLLWWL WWLLLWW LLWWWLL WWLLWLW LLWWLWL WWLWLLW LLWLWWL WWWLLLW LLLWWWL</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5FEFA34-5897-5DBB-CE23-B220A8AD57D5}"/>
              </a:ext>
            </a:extLst>
          </p:cNvPr>
          <p:cNvPicPr>
            <a:picLocks noChangeAspect="1"/>
          </p:cNvPicPr>
          <p:nvPr/>
        </p:nvPicPr>
        <p:blipFill>
          <a:blip r:embed="rId2"/>
          <a:stretch>
            <a:fillRect/>
          </a:stretch>
        </p:blipFill>
        <p:spPr>
          <a:xfrm>
            <a:off x="2046395" y="2700630"/>
            <a:ext cx="6572250" cy="3200400"/>
          </a:xfrm>
          <a:prstGeom prst="rect">
            <a:avLst/>
          </a:prstGeom>
        </p:spPr>
      </p:pic>
    </p:spTree>
    <p:extLst>
      <p:ext uri="{BB962C8B-B14F-4D97-AF65-F5344CB8AC3E}">
        <p14:creationId xmlns:p14="http://schemas.microsoft.com/office/powerpoint/2010/main" val="556367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5BBD4E-070B-394E-8BB5-AAD312D62CF5}"/>
              </a:ext>
            </a:extLst>
          </p:cNvPr>
          <p:cNvPicPr>
            <a:picLocks noChangeAspect="1"/>
          </p:cNvPicPr>
          <p:nvPr/>
        </p:nvPicPr>
        <p:blipFill>
          <a:blip r:embed="rId2"/>
          <a:stretch>
            <a:fillRect/>
          </a:stretch>
        </p:blipFill>
        <p:spPr>
          <a:xfrm>
            <a:off x="2695575" y="430955"/>
            <a:ext cx="6800850" cy="1266825"/>
          </a:xfrm>
          <a:prstGeom prst="rect">
            <a:avLst/>
          </a:prstGeom>
        </p:spPr>
      </p:pic>
      <p:pic>
        <p:nvPicPr>
          <p:cNvPr id="5" name="Picture 4">
            <a:extLst>
              <a:ext uri="{FF2B5EF4-FFF2-40B4-BE49-F238E27FC236}">
                <a16:creationId xmlns:a16="http://schemas.microsoft.com/office/drawing/2014/main" id="{3412DC44-A2A6-BCDE-1048-30727E60676C}"/>
              </a:ext>
            </a:extLst>
          </p:cNvPr>
          <p:cNvPicPr>
            <a:picLocks noChangeAspect="1"/>
          </p:cNvPicPr>
          <p:nvPr/>
        </p:nvPicPr>
        <p:blipFill>
          <a:blip r:embed="rId3"/>
          <a:stretch>
            <a:fillRect/>
          </a:stretch>
        </p:blipFill>
        <p:spPr>
          <a:xfrm>
            <a:off x="2905125" y="2338387"/>
            <a:ext cx="6381750" cy="2181225"/>
          </a:xfrm>
          <a:prstGeom prst="rect">
            <a:avLst/>
          </a:prstGeom>
        </p:spPr>
      </p:pic>
    </p:spTree>
    <p:extLst>
      <p:ext uri="{BB962C8B-B14F-4D97-AF65-F5344CB8AC3E}">
        <p14:creationId xmlns:p14="http://schemas.microsoft.com/office/powerpoint/2010/main" val="1771257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B7DCC2-872B-1721-CBCA-FE7F4B1517D6}"/>
              </a:ext>
            </a:extLst>
          </p:cNvPr>
          <p:cNvPicPr>
            <a:picLocks noChangeAspect="1"/>
          </p:cNvPicPr>
          <p:nvPr/>
        </p:nvPicPr>
        <p:blipFill>
          <a:blip r:embed="rId2"/>
          <a:stretch>
            <a:fillRect/>
          </a:stretch>
        </p:blipFill>
        <p:spPr>
          <a:xfrm>
            <a:off x="1214148" y="1366292"/>
            <a:ext cx="1697003" cy="1562320"/>
          </a:xfrm>
          <a:prstGeom prst="rect">
            <a:avLst/>
          </a:prstGeom>
        </p:spPr>
      </p:pic>
      <p:pic>
        <p:nvPicPr>
          <p:cNvPr id="6" name="Picture 5">
            <a:extLst>
              <a:ext uri="{FF2B5EF4-FFF2-40B4-BE49-F238E27FC236}">
                <a16:creationId xmlns:a16="http://schemas.microsoft.com/office/drawing/2014/main" id="{77592CB8-31DA-0B32-48DA-0FDA6BE22CFB}"/>
              </a:ext>
            </a:extLst>
          </p:cNvPr>
          <p:cNvPicPr>
            <a:picLocks noChangeAspect="1"/>
          </p:cNvPicPr>
          <p:nvPr/>
        </p:nvPicPr>
        <p:blipFill>
          <a:blip r:embed="rId3"/>
          <a:stretch>
            <a:fillRect/>
          </a:stretch>
        </p:blipFill>
        <p:spPr>
          <a:xfrm>
            <a:off x="1080208" y="3055133"/>
            <a:ext cx="5185112" cy="3522949"/>
          </a:xfrm>
          <a:prstGeom prst="rect">
            <a:avLst/>
          </a:prstGeom>
        </p:spPr>
      </p:pic>
      <p:pic>
        <p:nvPicPr>
          <p:cNvPr id="8" name="Picture 7">
            <a:extLst>
              <a:ext uri="{FF2B5EF4-FFF2-40B4-BE49-F238E27FC236}">
                <a16:creationId xmlns:a16="http://schemas.microsoft.com/office/drawing/2014/main" id="{E017F9DD-E46D-4697-21D7-0D362236E5A3}"/>
              </a:ext>
            </a:extLst>
          </p:cNvPr>
          <p:cNvPicPr>
            <a:picLocks noChangeAspect="1"/>
          </p:cNvPicPr>
          <p:nvPr/>
        </p:nvPicPr>
        <p:blipFill>
          <a:blip r:embed="rId4"/>
          <a:stretch>
            <a:fillRect/>
          </a:stretch>
        </p:blipFill>
        <p:spPr>
          <a:xfrm>
            <a:off x="896907" y="158654"/>
            <a:ext cx="9726382" cy="905001"/>
          </a:xfrm>
          <a:prstGeom prst="rect">
            <a:avLst/>
          </a:prstGeom>
        </p:spPr>
      </p:pic>
      <p:pic>
        <p:nvPicPr>
          <p:cNvPr id="10" name="Picture 9">
            <a:extLst>
              <a:ext uri="{FF2B5EF4-FFF2-40B4-BE49-F238E27FC236}">
                <a16:creationId xmlns:a16="http://schemas.microsoft.com/office/drawing/2014/main" id="{BE7DDFE7-2289-DDFB-8E05-9BF1E3BE3E9D}"/>
              </a:ext>
            </a:extLst>
          </p:cNvPr>
          <p:cNvPicPr>
            <a:picLocks noChangeAspect="1"/>
          </p:cNvPicPr>
          <p:nvPr/>
        </p:nvPicPr>
        <p:blipFill rotWithShape="1">
          <a:blip r:embed="rId5"/>
          <a:srcRect t="11472" r="31141"/>
          <a:stretch/>
        </p:blipFill>
        <p:spPr>
          <a:xfrm>
            <a:off x="6635233" y="965858"/>
            <a:ext cx="2309037" cy="1962754"/>
          </a:xfrm>
          <a:prstGeom prst="rect">
            <a:avLst/>
          </a:prstGeom>
        </p:spPr>
      </p:pic>
      <p:pic>
        <p:nvPicPr>
          <p:cNvPr id="12" name="Picture 11">
            <a:extLst>
              <a:ext uri="{FF2B5EF4-FFF2-40B4-BE49-F238E27FC236}">
                <a16:creationId xmlns:a16="http://schemas.microsoft.com/office/drawing/2014/main" id="{B60821A7-4D2E-A7C6-682E-1EF9FDCF39C6}"/>
              </a:ext>
            </a:extLst>
          </p:cNvPr>
          <p:cNvPicPr>
            <a:picLocks noChangeAspect="1"/>
          </p:cNvPicPr>
          <p:nvPr/>
        </p:nvPicPr>
        <p:blipFill>
          <a:blip r:embed="rId6"/>
          <a:stretch>
            <a:fillRect/>
          </a:stretch>
        </p:blipFill>
        <p:spPr>
          <a:xfrm>
            <a:off x="6467988" y="3178290"/>
            <a:ext cx="4952564" cy="1115051"/>
          </a:xfrm>
          <a:prstGeom prst="rect">
            <a:avLst/>
          </a:prstGeom>
        </p:spPr>
      </p:pic>
      <p:pic>
        <p:nvPicPr>
          <p:cNvPr id="14" name="Picture 13">
            <a:extLst>
              <a:ext uri="{FF2B5EF4-FFF2-40B4-BE49-F238E27FC236}">
                <a16:creationId xmlns:a16="http://schemas.microsoft.com/office/drawing/2014/main" id="{DECC5DF1-BF4F-F005-EC86-1BA1A67FF967}"/>
              </a:ext>
            </a:extLst>
          </p:cNvPr>
          <p:cNvPicPr>
            <a:picLocks noChangeAspect="1"/>
          </p:cNvPicPr>
          <p:nvPr/>
        </p:nvPicPr>
        <p:blipFill>
          <a:blip r:embed="rId7"/>
          <a:stretch>
            <a:fillRect/>
          </a:stretch>
        </p:blipFill>
        <p:spPr>
          <a:xfrm>
            <a:off x="6753719" y="4543019"/>
            <a:ext cx="2483588" cy="2154177"/>
          </a:xfrm>
          <a:prstGeom prst="rect">
            <a:avLst/>
          </a:prstGeom>
        </p:spPr>
      </p:pic>
    </p:spTree>
    <p:extLst>
      <p:ext uri="{BB962C8B-B14F-4D97-AF65-F5344CB8AC3E}">
        <p14:creationId xmlns:p14="http://schemas.microsoft.com/office/powerpoint/2010/main" val="214459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578105-9033-ADFD-7618-397AEF8DB2C0}"/>
              </a:ext>
            </a:extLst>
          </p:cNvPr>
          <p:cNvSpPr txBox="1"/>
          <p:nvPr/>
        </p:nvSpPr>
        <p:spPr>
          <a:xfrm>
            <a:off x="1308754" y="1454589"/>
            <a:ext cx="8092698" cy="369332"/>
          </a:xfrm>
          <a:prstGeom prst="rect">
            <a:avLst/>
          </a:prstGeom>
          <a:noFill/>
        </p:spPr>
        <p:txBody>
          <a:bodyPr wrap="square">
            <a:spAutoFit/>
          </a:bodyPr>
          <a:lstStyle/>
          <a:p>
            <a:r>
              <a:rPr lang="en-US" dirty="0"/>
              <a:t>https://www.kdnuggets.com/2020/01/data-science-interview-study-guide.html</a:t>
            </a:r>
          </a:p>
        </p:txBody>
      </p:sp>
      <p:sp>
        <p:nvSpPr>
          <p:cNvPr id="4" name="TextBox 3">
            <a:extLst>
              <a:ext uri="{FF2B5EF4-FFF2-40B4-BE49-F238E27FC236}">
                <a16:creationId xmlns:a16="http://schemas.microsoft.com/office/drawing/2014/main" id="{A8150D24-5014-E473-D8FE-3402D101AC9B}"/>
              </a:ext>
            </a:extLst>
          </p:cNvPr>
          <p:cNvSpPr txBox="1"/>
          <p:nvPr/>
        </p:nvSpPr>
        <p:spPr>
          <a:xfrm>
            <a:off x="1482571" y="426128"/>
            <a:ext cx="7661429" cy="369332"/>
          </a:xfrm>
          <a:prstGeom prst="rect">
            <a:avLst/>
          </a:prstGeom>
          <a:solidFill>
            <a:schemeClr val="bg1">
              <a:lumMod val="75000"/>
            </a:schemeClr>
          </a:solidFill>
        </p:spPr>
        <p:txBody>
          <a:bodyPr wrap="square" rtlCol="0">
            <a:spAutoFit/>
          </a:bodyPr>
          <a:lstStyle/>
          <a:p>
            <a:pPr algn="ctr"/>
            <a:r>
              <a:rPr lang="en-US" dirty="0"/>
              <a:t>Resources</a:t>
            </a:r>
          </a:p>
        </p:txBody>
      </p:sp>
      <p:pic>
        <p:nvPicPr>
          <p:cNvPr id="2" name="Picture 1">
            <a:extLst>
              <a:ext uri="{FF2B5EF4-FFF2-40B4-BE49-F238E27FC236}">
                <a16:creationId xmlns:a16="http://schemas.microsoft.com/office/drawing/2014/main" id="{14DF98B8-3327-8924-3AAE-F4D5A8F7A7D9}"/>
              </a:ext>
            </a:extLst>
          </p:cNvPr>
          <p:cNvPicPr>
            <a:picLocks noChangeAspect="1"/>
          </p:cNvPicPr>
          <p:nvPr/>
        </p:nvPicPr>
        <p:blipFill>
          <a:blip r:embed="rId2"/>
          <a:stretch>
            <a:fillRect/>
          </a:stretch>
        </p:blipFill>
        <p:spPr>
          <a:xfrm>
            <a:off x="1185530" y="2171858"/>
            <a:ext cx="7370703" cy="774259"/>
          </a:xfrm>
          <a:prstGeom prst="rect">
            <a:avLst/>
          </a:prstGeom>
        </p:spPr>
      </p:pic>
      <p:sp>
        <p:nvSpPr>
          <p:cNvPr id="5" name="TextBox 4">
            <a:extLst>
              <a:ext uri="{FF2B5EF4-FFF2-40B4-BE49-F238E27FC236}">
                <a16:creationId xmlns:a16="http://schemas.microsoft.com/office/drawing/2014/main" id="{059270D7-CBD2-CAE3-DA1E-3C586D093AB8}"/>
              </a:ext>
            </a:extLst>
          </p:cNvPr>
          <p:cNvSpPr txBox="1"/>
          <p:nvPr/>
        </p:nvSpPr>
        <p:spPr>
          <a:xfrm>
            <a:off x="1308754" y="3244334"/>
            <a:ext cx="6094520" cy="369332"/>
          </a:xfrm>
          <a:prstGeom prst="rect">
            <a:avLst/>
          </a:prstGeom>
          <a:noFill/>
        </p:spPr>
        <p:txBody>
          <a:bodyPr wrap="square">
            <a:spAutoFit/>
          </a:bodyPr>
          <a:lstStyle/>
          <a:p>
            <a:r>
              <a:rPr lang="en-US" dirty="0"/>
              <a:t>https://cppcodingzen.com/?p=1380</a:t>
            </a:r>
          </a:p>
        </p:txBody>
      </p:sp>
      <p:sp>
        <p:nvSpPr>
          <p:cNvPr id="7" name="TextBox 6">
            <a:extLst>
              <a:ext uri="{FF2B5EF4-FFF2-40B4-BE49-F238E27FC236}">
                <a16:creationId xmlns:a16="http://schemas.microsoft.com/office/drawing/2014/main" id="{3500B58C-EE63-799E-A7F2-7F1E59F0142E}"/>
              </a:ext>
            </a:extLst>
          </p:cNvPr>
          <p:cNvSpPr txBox="1"/>
          <p:nvPr/>
        </p:nvSpPr>
        <p:spPr>
          <a:xfrm>
            <a:off x="1387135" y="4031332"/>
            <a:ext cx="9026372" cy="646331"/>
          </a:xfrm>
          <a:prstGeom prst="rect">
            <a:avLst/>
          </a:prstGeom>
          <a:noFill/>
        </p:spPr>
        <p:txBody>
          <a:bodyPr wrap="square">
            <a:spAutoFit/>
          </a:bodyPr>
          <a:lstStyle/>
          <a:p>
            <a:r>
              <a:rPr lang="en-US" dirty="0"/>
              <a:t>https://github.com/adijo/data-science-prep/blob/master/Daily_Data_Science_Interview_Prep.pdf</a:t>
            </a:r>
          </a:p>
        </p:txBody>
      </p:sp>
      <p:sp>
        <p:nvSpPr>
          <p:cNvPr id="8" name="TextBox 7">
            <a:extLst>
              <a:ext uri="{FF2B5EF4-FFF2-40B4-BE49-F238E27FC236}">
                <a16:creationId xmlns:a16="http://schemas.microsoft.com/office/drawing/2014/main" id="{0CE4318B-383F-A56D-C14C-AE8613D8008F}"/>
              </a:ext>
            </a:extLst>
          </p:cNvPr>
          <p:cNvSpPr txBox="1"/>
          <p:nvPr/>
        </p:nvSpPr>
        <p:spPr>
          <a:xfrm>
            <a:off x="1308754" y="5252867"/>
            <a:ext cx="8634236" cy="923330"/>
          </a:xfrm>
          <a:prstGeom prst="rect">
            <a:avLst/>
          </a:prstGeom>
          <a:noFill/>
        </p:spPr>
        <p:txBody>
          <a:bodyPr wrap="square">
            <a:spAutoFit/>
          </a:bodyPr>
          <a:lstStyle/>
          <a:p>
            <a:r>
              <a:rPr lang="en-US" dirty="0"/>
              <a:t>https://github.com/youssefHosni/Data-Science-Interview-Questions-Answers/blob/main/Statistics%20Interview%20Questions%20%26%20Answers%20for%20Data%20Scientists.md</a:t>
            </a:r>
          </a:p>
        </p:txBody>
      </p:sp>
    </p:spTree>
    <p:extLst>
      <p:ext uri="{BB962C8B-B14F-4D97-AF65-F5344CB8AC3E}">
        <p14:creationId xmlns:p14="http://schemas.microsoft.com/office/powerpoint/2010/main" val="127869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37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ction 4-2 Addition Rules - ppt download">
            <a:extLst>
              <a:ext uri="{FF2B5EF4-FFF2-40B4-BE49-F238E27FC236}">
                <a16:creationId xmlns:a16="http://schemas.microsoft.com/office/drawing/2014/main" id="{CA30A2B1-ADFE-25F3-6BD0-6DD71ABBC9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86" r="8707" b="19184"/>
          <a:stretch/>
        </p:blipFill>
        <p:spPr bwMode="auto">
          <a:xfrm>
            <a:off x="311021" y="335903"/>
            <a:ext cx="7239808" cy="44507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Addition Rule | MATH 1314">
            <a:extLst>
              <a:ext uri="{FF2B5EF4-FFF2-40B4-BE49-F238E27FC236}">
                <a16:creationId xmlns:a16="http://schemas.microsoft.com/office/drawing/2014/main" id="{FFF9A441-4AA3-C420-B3EB-510E04A9F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094" y="1453591"/>
            <a:ext cx="2853987" cy="171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62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ultiplication Rule for Probability (examples, solutions, lessons,  worksheets, games, activities)">
            <a:extLst>
              <a:ext uri="{FF2B5EF4-FFF2-40B4-BE49-F238E27FC236}">
                <a16:creationId xmlns:a16="http://schemas.microsoft.com/office/drawing/2014/main" id="{AC863F9D-F73A-DAAD-D49A-52E19726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833563"/>
            <a:ext cx="4295775"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24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ayes Theorem - Statement, Proof, Formula, Derivation &amp; Examples">
            <a:extLst>
              <a:ext uri="{FF2B5EF4-FFF2-40B4-BE49-F238E27FC236}">
                <a16:creationId xmlns:a16="http://schemas.microsoft.com/office/drawing/2014/main" id="{B60A1EC9-C87F-A29B-DCB5-56E5AD73EC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611" b="25790"/>
          <a:stretch/>
        </p:blipFill>
        <p:spPr bwMode="auto">
          <a:xfrm>
            <a:off x="1031227" y="717097"/>
            <a:ext cx="3273669" cy="141028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ayes' Theorem using Probability Tree">
            <a:extLst>
              <a:ext uri="{FF2B5EF4-FFF2-40B4-BE49-F238E27FC236}">
                <a16:creationId xmlns:a16="http://schemas.microsoft.com/office/drawing/2014/main" id="{B73959B8-07BB-7CD9-D7A9-D3A9E088C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865" y="559838"/>
            <a:ext cx="643763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69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Bayes Theorem Example 2">
            <a:extLst>
              <a:ext uri="{FF2B5EF4-FFF2-40B4-BE49-F238E27FC236}">
                <a16:creationId xmlns:a16="http://schemas.microsoft.com/office/drawing/2014/main" id="{248D3DEF-00D2-1667-22E8-D4FA457DF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900113"/>
            <a:ext cx="78867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04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ayes theorem conditional probability">
            <a:extLst>
              <a:ext uri="{FF2B5EF4-FFF2-40B4-BE49-F238E27FC236}">
                <a16:creationId xmlns:a16="http://schemas.microsoft.com/office/drawing/2014/main" id="{2D53EA30-CCB7-18AD-4BD9-49806EB3DE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46" t="23537" r="5791" b="18503"/>
          <a:stretch/>
        </p:blipFill>
        <p:spPr bwMode="auto">
          <a:xfrm>
            <a:off x="578498" y="1614196"/>
            <a:ext cx="10907486" cy="3974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60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7105</TotalTime>
  <Words>358</Words>
  <Application>Microsoft Office PowerPoint</Application>
  <PresentationFormat>Widescreen</PresentationFormat>
  <Paragraphs>21</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-apple-system</vt:lpstr>
      <vt:lpstr>Arial</vt:lpstr>
      <vt:lpstr>Calibri</vt:lpstr>
      <vt:lpstr>Calibri Light</vt:lpstr>
      <vt:lpstr>Lato</vt:lpstr>
      <vt:lpstr>var(--ff-mono)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Rajakumar Chithambaram</dc:creator>
  <cp:lastModifiedBy>Rajakumar Chithambaram</cp:lastModifiedBy>
  <cp:revision>472</cp:revision>
  <dcterms:created xsi:type="dcterms:W3CDTF">2022-10-11T14:08:19Z</dcterms:created>
  <dcterms:modified xsi:type="dcterms:W3CDTF">2022-12-20T23:50:16Z</dcterms:modified>
</cp:coreProperties>
</file>