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7" r:id="rId5"/>
    <p:sldId id="278" r:id="rId6"/>
    <p:sldId id="279" r:id="rId7"/>
    <p:sldId id="280" r:id="rId8"/>
    <p:sldId id="274" r:id="rId9"/>
    <p:sldId id="275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(scopes)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2393" y="2054268"/>
            <a:ext cx="4872625" cy="2430050"/>
          </a:xfrm>
          <a:prstGeom prst="roundRect">
            <a:avLst>
              <a:gd name="adj" fmla="val 68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 x; </a:t>
            </a:r>
            <a:r>
              <a:rPr lang="en-IN" sz="2800" dirty="0">
                <a:solidFill>
                  <a:srgbClr val="008000"/>
                </a:solidFill>
                <a:latin typeface="Consolas"/>
              </a:rPr>
              <a:t>// Declare x</a:t>
            </a:r>
            <a:br>
              <a:rPr lang="en-IN" sz="2800" dirty="0">
                <a:solidFill>
                  <a:srgbClr val="008000"/>
                </a:solidFill>
                <a:latin typeface="Consolas"/>
              </a:rPr>
            </a:br>
            <a:r>
              <a:rPr lang="en-IN" sz="2800" dirty="0" err="1">
                <a:solidFill>
                  <a:srgbClr val="000000"/>
                </a:solidFill>
                <a:latin typeface="Consolas"/>
              </a:rPr>
              <a:t>x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IN" sz="28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IN" sz="2800" dirty="0">
                <a:solidFill>
                  <a:srgbClr val="008000"/>
                </a:solidFill>
                <a:latin typeface="Consolas"/>
              </a:rPr>
              <a:t>// Assign 5 to </a:t>
            </a:r>
            <a:r>
              <a:rPr lang="en-IN" sz="2800" dirty="0" smtClean="0">
                <a:solidFill>
                  <a:srgbClr val="008000"/>
                </a:solidFill>
                <a:latin typeface="Consolas"/>
              </a:rPr>
              <a:t>x</a:t>
            </a:r>
            <a:endParaRPr lang="en-US" sz="2800" dirty="0" smtClean="0">
              <a:solidFill>
                <a:srgbClr val="008000"/>
              </a:solidFill>
              <a:latin typeface="Consolas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/>
              </a:rPr>
              <a:t>Console.log(x);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800" dirty="0" smtClean="0">
                <a:solidFill>
                  <a:srgbClr val="008000"/>
                </a:solidFill>
                <a:latin typeface="Consolas"/>
                <a:sym typeface="Wingdings" pitchFamily="2" charset="2"/>
              </a:rPr>
              <a:t> 5</a:t>
            </a:r>
          </a:p>
          <a:p>
            <a:endParaRPr lang="en-IN" sz="2800" dirty="0" smtClean="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27938" y="2091846"/>
            <a:ext cx="5395762" cy="2354894"/>
          </a:xfrm>
          <a:prstGeom prst="roundRect">
            <a:avLst>
              <a:gd name="adj" fmla="val 68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rgbClr val="000000"/>
                </a:solidFill>
                <a:latin typeface="Consolas"/>
              </a:rPr>
              <a:t>x 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= </a:t>
            </a:r>
            <a:r>
              <a:rPr lang="en-IN" sz="28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IN" sz="2800" dirty="0">
                <a:solidFill>
                  <a:srgbClr val="008000"/>
                </a:solidFill>
                <a:latin typeface="Consolas"/>
              </a:rPr>
              <a:t>// Assign 5 to </a:t>
            </a:r>
            <a:r>
              <a:rPr lang="en-IN" sz="2800" dirty="0" smtClean="0">
                <a:solidFill>
                  <a:srgbClr val="008000"/>
                </a:solidFill>
                <a:latin typeface="Consolas"/>
              </a:rPr>
              <a:t>x</a:t>
            </a:r>
            <a:endParaRPr lang="en-US" sz="28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/>
              </a:rPr>
              <a:t>Console.log(x);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800" dirty="0" smtClean="0">
                <a:solidFill>
                  <a:srgbClr val="008000"/>
                </a:solidFill>
                <a:latin typeface="Consolas"/>
                <a:sym typeface="Wingdings" pitchFamily="2" charset="2"/>
              </a:rPr>
              <a:t> 5</a:t>
            </a:r>
          </a:p>
          <a:p>
            <a:endParaRPr lang="en-US" sz="2800" dirty="0">
              <a:solidFill>
                <a:srgbClr val="008000"/>
              </a:solidFill>
              <a:latin typeface="Consolas"/>
              <a:sym typeface="Wingdings" pitchFamily="2" charset="2"/>
            </a:endParaRPr>
          </a:p>
          <a:p>
            <a:r>
              <a:rPr lang="en-IN" sz="2800" dirty="0" err="1">
                <a:solidFill>
                  <a:srgbClr val="0000CD"/>
                </a:solidFill>
                <a:latin typeface="Consolas"/>
              </a:rPr>
              <a:t>var</a:t>
            </a:r>
            <a:r>
              <a:rPr lang="en-IN" sz="2800" dirty="0">
                <a:solidFill>
                  <a:srgbClr val="000000"/>
                </a:solidFill>
                <a:latin typeface="Consolas"/>
              </a:rPr>
              <a:t> x; </a:t>
            </a:r>
            <a:r>
              <a:rPr lang="en-IN" sz="2800" dirty="0">
                <a:solidFill>
                  <a:srgbClr val="008000"/>
                </a:solidFill>
                <a:latin typeface="Consolas"/>
              </a:rPr>
              <a:t>// Declare x</a:t>
            </a:r>
            <a:br>
              <a:rPr lang="en-IN" sz="2800" dirty="0">
                <a:solidFill>
                  <a:srgbClr val="008000"/>
                </a:solidFill>
                <a:latin typeface="Consolas"/>
              </a:rPr>
            </a:br>
            <a:endParaRPr lang="en-IN" sz="2800" dirty="0" smtClean="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8668" y="177278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H</a:t>
            </a:r>
            <a:r>
              <a:rPr lang="en-US" sz="6000" b="1" dirty="0" smtClean="0">
                <a:solidFill>
                  <a:srgbClr val="FF0000"/>
                </a:solidFill>
              </a:rPr>
              <a:t>oisting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406" y="1276415"/>
            <a:ext cx="1074733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3200" dirty="0">
                <a:solidFill>
                  <a:srgbClr val="C00000"/>
                </a:solidFill>
              </a:rPr>
              <a:t>"use strict"; </a:t>
            </a:r>
            <a:r>
              <a:rPr lang="en-IN" sz="3200" dirty="0"/>
              <a:t>Defines that JavaScript code should be executed in "strict mode</a:t>
            </a:r>
            <a:r>
              <a:rPr lang="en-IN" sz="3200" dirty="0" smtClean="0"/>
              <a:t>".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3200" dirty="0" smtClean="0"/>
              <a:t>Introduced in ES (</a:t>
            </a:r>
            <a:r>
              <a:rPr lang="en-IN" sz="3200" dirty="0" err="1" smtClean="0"/>
              <a:t>ECMAScript</a:t>
            </a:r>
            <a:r>
              <a:rPr lang="en-IN" sz="3200" dirty="0" smtClean="0"/>
              <a:t>) </a:t>
            </a:r>
            <a:r>
              <a:rPr lang="en-IN" sz="3200" dirty="0"/>
              <a:t>version </a:t>
            </a:r>
            <a:r>
              <a:rPr lang="en-IN" sz="3200" dirty="0" smtClean="0"/>
              <a:t>5.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4344773" y="213036"/>
            <a:ext cx="4013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JS “use strict“ mode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8153" y="3887224"/>
            <a:ext cx="8663836" cy="120032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A52A2A"/>
                </a:solidFill>
                <a:latin typeface="Consolas"/>
              </a:rPr>
              <a:t>"use strict"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IN" sz="2400" b="1" dirty="0">
                <a:solidFill>
                  <a:srgbClr val="000000"/>
                </a:solidFill>
                <a:latin typeface="Consolas"/>
              </a:rPr>
            </a:br>
            <a:r>
              <a:rPr lang="en-IN" sz="2400" b="1" dirty="0">
                <a:solidFill>
                  <a:srgbClr val="000000"/>
                </a:solidFill>
                <a:latin typeface="Consolas"/>
              </a:rPr>
              <a:t>x = </a:t>
            </a:r>
            <a:r>
              <a:rPr lang="en-IN" sz="2400" b="1" dirty="0">
                <a:solidFill>
                  <a:srgbClr val="FF0000"/>
                </a:solidFill>
                <a:latin typeface="Consolas"/>
              </a:rPr>
              <a:t>3.14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;     </a:t>
            </a:r>
            <a:r>
              <a:rPr lang="en-IN" sz="1600" b="1" dirty="0" smtClean="0">
                <a:solidFill>
                  <a:srgbClr val="008000"/>
                </a:solidFill>
                <a:latin typeface="Consolas"/>
              </a:rPr>
              <a:t>// Error </a:t>
            </a:r>
            <a:r>
              <a:rPr lang="en-IN" sz="1600" b="1" dirty="0">
                <a:solidFill>
                  <a:srgbClr val="008000"/>
                </a:solidFill>
                <a:latin typeface="Consolas"/>
              </a:rPr>
              <a:t>because x is not declared</a:t>
            </a:r>
            <a:r>
              <a:rPr lang="en-IN" sz="2400" b="1" dirty="0">
                <a:solidFill>
                  <a:srgbClr val="008000"/>
                </a:solidFill>
                <a:latin typeface="Consolas"/>
              </a:rPr>
              <a:t/>
            </a:r>
            <a:br>
              <a:rPr lang="en-IN" sz="2400" b="1" dirty="0">
                <a:solidFill>
                  <a:srgbClr val="008000"/>
                </a:solidFill>
                <a:latin typeface="Consolas"/>
              </a:rPr>
            </a:br>
            <a:endParaRPr lang="en-IN" sz="2400" b="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4514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3309" y="862099"/>
            <a:ext cx="8966548" cy="267765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A52A2A"/>
                </a:solidFill>
                <a:latin typeface="Consolas"/>
              </a:rPr>
              <a:t>"use strict"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400" b="1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() </a:t>
            </a:r>
            <a:endParaRPr lang="en-IN" sz="2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IN" sz="24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>
                <a:solidFill>
                  <a:srgbClr val="000000"/>
                </a:solidFill>
                <a:latin typeface="Consolas"/>
              </a:rPr>
              <a:t>  y = </a:t>
            </a:r>
            <a:r>
              <a:rPr lang="en-IN" sz="2400" b="1" dirty="0">
                <a:solidFill>
                  <a:srgbClr val="FF0000"/>
                </a:solidFill>
                <a:latin typeface="Consolas"/>
              </a:rPr>
              <a:t>3.14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;   </a:t>
            </a:r>
            <a:r>
              <a:rPr lang="en-IN" sz="2400" b="1" dirty="0">
                <a:solidFill>
                  <a:srgbClr val="008000"/>
                </a:solidFill>
                <a:latin typeface="Consolas"/>
              </a:rPr>
              <a:t>// E</a:t>
            </a:r>
            <a:r>
              <a:rPr lang="en-IN" sz="2400" b="1" dirty="0" smtClean="0">
                <a:solidFill>
                  <a:srgbClr val="008000"/>
                </a:solidFill>
                <a:latin typeface="Consolas"/>
              </a:rPr>
              <a:t>rror </a:t>
            </a:r>
            <a:r>
              <a:rPr lang="en-IN" sz="2400" b="1" dirty="0">
                <a:solidFill>
                  <a:srgbClr val="008000"/>
                </a:solidFill>
                <a:latin typeface="Consolas"/>
              </a:rPr>
              <a:t>because y is not declared</a:t>
            </a:r>
            <a:br>
              <a:rPr lang="en-IN" sz="2400" b="1" dirty="0">
                <a:solidFill>
                  <a:srgbClr val="008000"/>
                </a:solidFill>
                <a:latin typeface="Consolas"/>
              </a:rPr>
            </a:br>
            <a:r>
              <a:rPr lang="en-IN" sz="2400" b="1" dirty="0">
                <a:solidFill>
                  <a:srgbClr val="000000"/>
                </a:solidFill>
                <a:latin typeface="Consolas"/>
              </a:rPr>
              <a:t>}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344773" y="213036"/>
            <a:ext cx="4013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JS “use strict“ mode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3308" y="3790487"/>
            <a:ext cx="9054231" cy="267765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Consolas"/>
              </a:rPr>
              <a:t>x = </a:t>
            </a:r>
            <a:r>
              <a:rPr lang="en-IN" sz="2400" b="1" dirty="0">
                <a:solidFill>
                  <a:srgbClr val="FF0000"/>
                </a:solidFill>
                <a:latin typeface="Consolas"/>
              </a:rPr>
              <a:t>3.14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;       </a:t>
            </a:r>
            <a:r>
              <a:rPr lang="en-IN" sz="2400" b="1" dirty="0">
                <a:solidFill>
                  <a:srgbClr val="008000"/>
                </a:solidFill>
                <a:latin typeface="Consolas"/>
              </a:rPr>
              <a:t>// This will not cause an error.</a:t>
            </a:r>
            <a:br>
              <a:rPr lang="en-IN" sz="2400" b="1" dirty="0">
                <a:solidFill>
                  <a:srgbClr val="008000"/>
                </a:solidFill>
                <a:latin typeface="Consolas"/>
              </a:rPr>
            </a:br>
            <a:r>
              <a:rPr lang="en-IN" sz="2400" b="1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400" b="1" dirty="0" err="1">
                <a:solidFill>
                  <a:srgbClr val="000000"/>
                </a:solidFill>
                <a:latin typeface="Consolas"/>
              </a:rPr>
              <a:t>myFunction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() {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IN" sz="2400" b="1" dirty="0">
                <a:solidFill>
                  <a:srgbClr val="A52A2A"/>
                </a:solidFill>
                <a:latin typeface="Consolas"/>
              </a:rPr>
              <a:t>"use strict"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>
                <a:solidFill>
                  <a:srgbClr val="000000"/>
                </a:solidFill>
                <a:latin typeface="Consolas"/>
              </a:rPr>
              <a:t>  y = </a:t>
            </a:r>
            <a:r>
              <a:rPr lang="en-IN" sz="2400" b="1" dirty="0">
                <a:solidFill>
                  <a:srgbClr val="FF0000"/>
                </a:solidFill>
                <a:latin typeface="Consolas"/>
              </a:rPr>
              <a:t>3.14</a:t>
            </a:r>
            <a:r>
              <a:rPr lang="en-IN" sz="2400" b="1" dirty="0">
                <a:solidFill>
                  <a:srgbClr val="000000"/>
                </a:solidFill>
                <a:latin typeface="Consolas"/>
              </a:rPr>
              <a:t>;   </a:t>
            </a:r>
            <a:r>
              <a:rPr lang="en-IN" sz="2400" b="1" dirty="0">
                <a:solidFill>
                  <a:srgbClr val="008000"/>
                </a:solidFill>
                <a:latin typeface="Consolas"/>
              </a:rPr>
              <a:t>// This will cause an error</a:t>
            </a:r>
            <a:br>
              <a:rPr lang="en-IN" sz="2400" b="1" dirty="0">
                <a:solidFill>
                  <a:srgbClr val="008000"/>
                </a:solidFill>
                <a:latin typeface="Consolas"/>
              </a:rPr>
            </a:br>
            <a:r>
              <a:rPr lang="en-IN" sz="2400" b="1" dirty="0">
                <a:solidFill>
                  <a:srgbClr val="000000"/>
                </a:solidFill>
                <a:latin typeface="Consolas"/>
              </a:rPr>
              <a:t>}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8511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Scopes in JS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76565" y="2861862"/>
            <a:ext cx="720751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Global 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Block (local ) </a:t>
            </a:r>
          </a:p>
          <a:p>
            <a:pPr marL="2571750" lvl="4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</a:rPr>
              <a:t>Function (local ) 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471297" y="989742"/>
            <a:ext cx="1135240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600" dirty="0"/>
              <a:t>Scope determines the accessibility (visibility) of variables</a:t>
            </a:r>
            <a:r>
              <a:rPr lang="en-IN" sz="36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/>
              <a:t>Scope sets </a:t>
            </a:r>
            <a:r>
              <a:rPr lang="en-US" sz="3600" b="1" dirty="0" smtClean="0"/>
              <a:t>boundaries</a:t>
            </a:r>
            <a:r>
              <a:rPr lang="en-US" sz="3600" dirty="0" smtClean="0"/>
              <a:t> for the variables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718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3835" y="1277436"/>
            <a:ext cx="4793293" cy="440120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&lt;script&gt;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</a:t>
            </a:r>
            <a:r>
              <a:rPr lang="en-IN" sz="2400" b="1" dirty="0" err="1"/>
              <a:t>var</a:t>
            </a:r>
            <a:r>
              <a:rPr lang="en-IN" sz="2400" b="1" dirty="0"/>
              <a:t> a =1</a:t>
            </a:r>
            <a:r>
              <a:rPr lang="en-IN" sz="2400" b="1" dirty="0" smtClean="0"/>
              <a:t>; // </a:t>
            </a:r>
            <a:r>
              <a:rPr lang="en-IN" sz="2400" b="1" dirty="0"/>
              <a:t>global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let b=2</a:t>
            </a:r>
            <a:r>
              <a:rPr lang="en-IN" sz="2400" b="1" dirty="0" smtClean="0"/>
              <a:t>; // </a:t>
            </a:r>
            <a:r>
              <a:rPr lang="en-IN" sz="2400" b="1" dirty="0"/>
              <a:t>global 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</a:t>
            </a:r>
            <a:r>
              <a:rPr lang="en-IN" sz="2400" b="1" dirty="0" err="1"/>
              <a:t>const</a:t>
            </a:r>
            <a:r>
              <a:rPr lang="en-IN" sz="2400" b="1" dirty="0"/>
              <a:t> c=3</a:t>
            </a:r>
            <a:r>
              <a:rPr lang="en-IN" sz="2400" b="1" dirty="0" smtClean="0"/>
              <a:t>; //</a:t>
            </a:r>
            <a:r>
              <a:rPr lang="en-IN" sz="2400" b="1" dirty="0"/>
              <a:t>global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</a:t>
            </a:r>
            <a:r>
              <a:rPr lang="en-IN" sz="2400" b="1" dirty="0" smtClean="0"/>
              <a:t>{</a:t>
            </a:r>
            <a:endParaRPr lang="en-IN" sz="2400" b="1" dirty="0"/>
          </a:p>
          <a:p>
            <a:pPr>
              <a:spcAft>
                <a:spcPts val="600"/>
              </a:spcAft>
            </a:pPr>
            <a:r>
              <a:rPr lang="en-IN" sz="2400" b="1" dirty="0"/>
              <a:t>		</a:t>
            </a:r>
            <a:r>
              <a:rPr lang="en-IN" sz="2400" b="1" dirty="0" err="1"/>
              <a:t>var</a:t>
            </a:r>
            <a:r>
              <a:rPr lang="en-IN" sz="2400" b="1" dirty="0"/>
              <a:t> d=4</a:t>
            </a:r>
            <a:r>
              <a:rPr lang="en-IN" sz="2400" b="1" dirty="0" smtClean="0"/>
              <a:t>; //</a:t>
            </a:r>
            <a:r>
              <a:rPr lang="en-IN" sz="2400" b="1" dirty="0"/>
              <a:t>global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	let e=5</a:t>
            </a:r>
            <a:r>
              <a:rPr lang="en-IN" sz="2400" b="1" dirty="0" smtClean="0"/>
              <a:t>; //</a:t>
            </a:r>
            <a:r>
              <a:rPr lang="en-IN" sz="2400" b="1" dirty="0"/>
              <a:t>block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	</a:t>
            </a:r>
            <a:r>
              <a:rPr lang="en-IN" sz="2400" b="1" dirty="0" err="1"/>
              <a:t>const</a:t>
            </a:r>
            <a:r>
              <a:rPr lang="en-IN" sz="2400" b="1" dirty="0"/>
              <a:t> f=6; //block	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}</a:t>
            </a:r>
          </a:p>
          <a:p>
            <a:r>
              <a:rPr lang="en-IN" sz="2400" b="1" dirty="0" smtClean="0"/>
              <a:t>&lt;/</a:t>
            </a:r>
            <a:r>
              <a:rPr lang="en-IN" sz="2400" b="1" dirty="0"/>
              <a:t>script&gt;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564" y="64544"/>
            <a:ext cx="11375136" cy="561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Scopes: Global/Block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6004" y="1954544"/>
            <a:ext cx="5041725" cy="327782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	if(true)</a:t>
            </a:r>
          </a:p>
          <a:p>
            <a:r>
              <a:rPr lang="en-IN" sz="2400" b="1" dirty="0"/>
              <a:t>	{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	</a:t>
            </a:r>
            <a:r>
              <a:rPr lang="en-IN" sz="2400" b="1" dirty="0" err="1"/>
              <a:t>var</a:t>
            </a:r>
            <a:r>
              <a:rPr lang="en-IN" sz="2400" b="1" dirty="0"/>
              <a:t> </a:t>
            </a:r>
            <a:r>
              <a:rPr lang="en-IN" sz="2400" b="1" dirty="0" err="1"/>
              <a:t>forA</a:t>
            </a:r>
            <a:r>
              <a:rPr lang="en-IN" sz="2400" b="1" dirty="0"/>
              <a:t>=7; //global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	let </a:t>
            </a:r>
            <a:r>
              <a:rPr lang="en-IN" sz="2400" b="1" dirty="0" err="1"/>
              <a:t>forB</a:t>
            </a:r>
            <a:r>
              <a:rPr lang="en-IN" sz="2400" b="1" dirty="0"/>
              <a:t>=8; //block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	</a:t>
            </a:r>
            <a:r>
              <a:rPr lang="en-IN" sz="2400" b="1" dirty="0" err="1"/>
              <a:t>const</a:t>
            </a:r>
            <a:r>
              <a:rPr lang="en-IN" sz="2400" b="1" dirty="0"/>
              <a:t> </a:t>
            </a:r>
            <a:r>
              <a:rPr lang="en-IN" sz="2400" b="1" dirty="0" err="1"/>
              <a:t>forC</a:t>
            </a:r>
            <a:r>
              <a:rPr lang="en-IN" sz="2400" b="1" dirty="0"/>
              <a:t>=9; //block</a:t>
            </a:r>
          </a:p>
          <a:p>
            <a:r>
              <a:rPr lang="en-IN" sz="2400" b="1" dirty="0"/>
              <a:t>	</a:t>
            </a:r>
            <a:r>
              <a:rPr lang="en-IN" sz="2400" b="1" dirty="0" smtClean="0"/>
              <a:t>}</a:t>
            </a:r>
            <a:endParaRPr lang="en-IN" sz="2400" b="1" dirty="0"/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436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64544"/>
            <a:ext cx="11375136" cy="561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Scopes: function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0722" y="1466029"/>
            <a:ext cx="6949683" cy="341632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	function myFun1()</a:t>
            </a:r>
          </a:p>
          <a:p>
            <a:r>
              <a:rPr lang="en-IN" sz="2400" b="1" dirty="0"/>
              <a:t>	{</a:t>
            </a:r>
          </a:p>
          <a:p>
            <a:r>
              <a:rPr lang="en-IN" sz="2400" b="1" dirty="0"/>
              <a:t>		</a:t>
            </a:r>
            <a:r>
              <a:rPr lang="en-IN" sz="2400" b="1" dirty="0" err="1"/>
              <a:t>var</a:t>
            </a:r>
            <a:r>
              <a:rPr lang="en-IN" sz="2400" b="1" dirty="0"/>
              <a:t> a = 10;</a:t>
            </a:r>
          </a:p>
          <a:p>
            <a:r>
              <a:rPr lang="en-IN" sz="2400" b="1" dirty="0"/>
              <a:t>		let b = 20;</a:t>
            </a:r>
          </a:p>
          <a:p>
            <a:r>
              <a:rPr lang="en-IN" sz="2400" b="1" dirty="0"/>
              <a:t>		</a:t>
            </a:r>
            <a:r>
              <a:rPr lang="en-IN" sz="2400" b="1" dirty="0" err="1"/>
              <a:t>const</a:t>
            </a:r>
            <a:r>
              <a:rPr lang="en-IN" sz="2400" b="1" dirty="0"/>
              <a:t> c = 30;</a:t>
            </a:r>
          </a:p>
          <a:p>
            <a:r>
              <a:rPr lang="en-IN" sz="2400" b="1" dirty="0"/>
              <a:t>	}</a:t>
            </a:r>
          </a:p>
          <a:p>
            <a:r>
              <a:rPr lang="en-IN" sz="2400" b="1" dirty="0"/>
              <a:t>	console.log(a); // </a:t>
            </a:r>
            <a:r>
              <a:rPr lang="en-IN" sz="2400" b="1" dirty="0">
                <a:solidFill>
                  <a:srgbClr val="FF0000"/>
                </a:solidFill>
              </a:rPr>
              <a:t>uncaught reference error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98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64544"/>
            <a:ext cx="11375136" cy="561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Scope: variable names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0186" y="1252165"/>
            <a:ext cx="4793293" cy="4401205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&lt;script&gt;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</a:t>
            </a:r>
            <a:r>
              <a:rPr lang="en-IN" sz="2400" b="1" dirty="0" err="1"/>
              <a:t>var</a:t>
            </a:r>
            <a:r>
              <a:rPr lang="en-IN" sz="2400" b="1" dirty="0"/>
              <a:t> a =1</a:t>
            </a:r>
            <a:r>
              <a:rPr lang="en-IN" sz="2400" b="1" dirty="0" smtClean="0"/>
              <a:t>; // </a:t>
            </a:r>
            <a:r>
              <a:rPr lang="en-IN" sz="2400" b="1" dirty="0"/>
              <a:t>global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let b=2</a:t>
            </a:r>
            <a:r>
              <a:rPr lang="en-IN" sz="2400" b="1" dirty="0" smtClean="0"/>
              <a:t>; // </a:t>
            </a:r>
            <a:r>
              <a:rPr lang="en-IN" sz="2400" b="1" dirty="0"/>
              <a:t>global </a:t>
            </a:r>
          </a:p>
          <a:p>
            <a:pPr>
              <a:spcAft>
                <a:spcPts val="600"/>
              </a:spcAft>
            </a:pPr>
            <a:r>
              <a:rPr lang="en-IN" sz="2400" b="1" dirty="0"/>
              <a:t>	</a:t>
            </a:r>
            <a:r>
              <a:rPr lang="en-IN" sz="2400" b="1" dirty="0" smtClean="0"/>
              <a:t>{</a:t>
            </a:r>
            <a:endParaRPr lang="en-IN" sz="2400" b="1" dirty="0"/>
          </a:p>
          <a:p>
            <a:pPr>
              <a:spcAft>
                <a:spcPts val="600"/>
              </a:spcAft>
            </a:pPr>
            <a:r>
              <a:rPr lang="en-IN" sz="2400" b="1" dirty="0"/>
              <a:t>	</a:t>
            </a:r>
            <a:r>
              <a:rPr lang="en-IN" sz="2400" b="1" dirty="0" smtClean="0"/>
              <a:t>	</a:t>
            </a:r>
            <a:r>
              <a:rPr lang="en-IN" sz="2400" b="1" dirty="0" err="1" smtClean="0"/>
              <a:t>var</a:t>
            </a:r>
            <a:r>
              <a:rPr lang="en-IN" sz="2400" b="1" dirty="0" smtClean="0"/>
              <a:t> a = 10;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	</a:t>
            </a:r>
            <a:r>
              <a:rPr lang="en-US" sz="2400" b="1" dirty="0" smtClean="0"/>
              <a:t>	let b = 20;</a:t>
            </a:r>
            <a:endParaRPr lang="en-IN" sz="2400" b="1" dirty="0" smtClean="0"/>
          </a:p>
          <a:p>
            <a:pPr>
              <a:spcAft>
                <a:spcPts val="600"/>
              </a:spcAft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/>
              <a:t>console.log(a); // </a:t>
            </a:r>
            <a:r>
              <a:rPr lang="en-US" sz="2400" b="1" dirty="0" smtClean="0"/>
              <a:t>10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	</a:t>
            </a:r>
            <a:r>
              <a:rPr lang="en-US" sz="2400" b="1" dirty="0" smtClean="0"/>
              <a:t>	console.log(b); </a:t>
            </a:r>
            <a:r>
              <a:rPr lang="en-US" sz="2400" b="1" dirty="0"/>
              <a:t>// 2</a:t>
            </a:r>
            <a:r>
              <a:rPr lang="en-US" sz="2400" b="1" dirty="0" smtClean="0"/>
              <a:t>0</a:t>
            </a:r>
            <a:endParaRPr lang="en-IN" sz="2400" b="1" dirty="0"/>
          </a:p>
          <a:p>
            <a:pPr>
              <a:spcAft>
                <a:spcPts val="600"/>
              </a:spcAft>
            </a:pPr>
            <a:r>
              <a:rPr lang="en-IN" sz="2400" b="1" dirty="0"/>
              <a:t>	}</a:t>
            </a:r>
          </a:p>
          <a:p>
            <a:r>
              <a:rPr lang="en-IN" sz="2400" b="1" dirty="0" smtClean="0"/>
              <a:t>&lt;/</a:t>
            </a:r>
            <a:r>
              <a:rPr lang="en-IN" sz="2400" b="1" dirty="0"/>
              <a:t>script&gt;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9573" y="6029019"/>
            <a:ext cx="11375136" cy="561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Note: Same </a:t>
            </a:r>
            <a:r>
              <a:rPr lang="en-US" sz="3600" b="1" dirty="0" smtClean="0"/>
              <a:t>variable names </a:t>
            </a:r>
            <a:r>
              <a:rPr lang="en-US" sz="3600" dirty="0" smtClean="0"/>
              <a:t>can be used in </a:t>
            </a:r>
            <a:r>
              <a:rPr lang="en-US" sz="3600" b="1" dirty="0" smtClean="0"/>
              <a:t>different scopes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0082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64544"/>
            <a:ext cx="11375136" cy="561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Scope: undeclared variables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0318" y="1421642"/>
            <a:ext cx="6096000" cy="378565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sz="2400" dirty="0"/>
              <a:t>&lt;script&gt;   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var</a:t>
            </a:r>
            <a:r>
              <a:rPr lang="en-IN" sz="2400" dirty="0"/>
              <a:t> a =1; // global</a:t>
            </a:r>
          </a:p>
          <a:p>
            <a:r>
              <a:rPr lang="en-IN" sz="2400" dirty="0"/>
              <a:t>	let b=2; // global </a:t>
            </a:r>
          </a:p>
          <a:p>
            <a:r>
              <a:rPr lang="en-IN" sz="2400" dirty="0"/>
              <a:t>	{</a:t>
            </a:r>
          </a:p>
          <a:p>
            <a:r>
              <a:rPr lang="en-IN" sz="2400" dirty="0"/>
              <a:t>		c = 20</a:t>
            </a:r>
            <a:r>
              <a:rPr lang="en-IN" sz="2400" dirty="0" smtClean="0"/>
              <a:t>;  //</a:t>
            </a:r>
          </a:p>
          <a:p>
            <a:r>
              <a:rPr lang="en-IN" sz="2400" dirty="0"/>
              <a:t>	}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	console.log(c); //20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&lt;/script&gt; </a:t>
            </a:r>
          </a:p>
        </p:txBody>
      </p:sp>
      <p:sp>
        <p:nvSpPr>
          <p:cNvPr id="4" name="Rectangle 3"/>
          <p:cNvSpPr/>
          <p:nvPr/>
        </p:nvSpPr>
        <p:spPr>
          <a:xfrm>
            <a:off x="850148" y="5635472"/>
            <a:ext cx="10571967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2400" dirty="0" smtClean="0"/>
              <a:t>NOTE: Assign </a:t>
            </a:r>
            <a:r>
              <a:rPr lang="en-IN" sz="2400" dirty="0"/>
              <a:t>a value to a variable that has not been declared, it will automatically become a </a:t>
            </a:r>
            <a:r>
              <a:rPr lang="en-IN" sz="2400" b="1" dirty="0"/>
              <a:t>GLOBAL</a:t>
            </a:r>
            <a:r>
              <a:rPr lang="en-IN" sz="2400" dirty="0"/>
              <a:t> variable.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6132" y="2882506"/>
            <a:ext cx="194315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ym typeface="Wingdings" pitchFamily="2" charset="2"/>
              </a:rPr>
              <a:t> </a:t>
            </a:r>
            <a:r>
              <a:rPr lang="en-IN" sz="2400" dirty="0" err="1">
                <a:sym typeface="Wingdings" pitchFamily="2" charset="2"/>
              </a:rPr>
              <a:t>var</a:t>
            </a:r>
            <a:r>
              <a:rPr lang="en-IN" sz="2400" dirty="0">
                <a:sym typeface="Wingdings" pitchFamily="2" charset="2"/>
              </a:rPr>
              <a:t> c = 20</a:t>
            </a:r>
            <a:r>
              <a:rPr lang="en-IN" sz="2400" dirty="0" smtClean="0">
                <a:sym typeface="Wingdings" pitchFamily="2" charset="2"/>
              </a:rPr>
              <a:t>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1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64544"/>
            <a:ext cx="11375136" cy="561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Lifetime: variables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7402" y="1307049"/>
            <a:ext cx="98538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/>
              <a:t>The lifetime of a JavaScript variable starts when it is declared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Local variables are deleted when the function is completed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In a web browser, </a:t>
            </a:r>
            <a:r>
              <a:rPr lang="en-IN" sz="3200" b="1" dirty="0"/>
              <a:t>global variables </a:t>
            </a:r>
            <a:r>
              <a:rPr lang="en-IN" sz="3200" dirty="0"/>
              <a:t>are deleted when you close the browser </a:t>
            </a:r>
            <a:r>
              <a:rPr lang="en-IN" sz="3200" dirty="0" smtClean="0"/>
              <a:t>window.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427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8564" y="139700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Variable scopes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0763" y="1130300"/>
            <a:ext cx="9280489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5400" dirty="0" err="1" smtClean="0"/>
              <a:t>var</a:t>
            </a:r>
            <a:r>
              <a:rPr lang="en-US" sz="5400" dirty="0" smtClean="0"/>
              <a:t> : global scope </a:t>
            </a:r>
            <a:r>
              <a:rPr lang="en-US" sz="2400" dirty="0" smtClean="0"/>
              <a:t>(property of window object)</a:t>
            </a:r>
            <a:endParaRPr lang="en-US" sz="54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5400" dirty="0" smtClean="0"/>
              <a:t>let : block scope/global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5400" dirty="0" err="1" smtClean="0"/>
              <a:t>const</a:t>
            </a:r>
            <a:r>
              <a:rPr lang="en-US" sz="5400" dirty="0" smtClean="0"/>
              <a:t> : block scope/global</a:t>
            </a:r>
            <a:endParaRPr lang="en-IN" sz="5400" dirty="0"/>
          </a:p>
        </p:txBody>
      </p:sp>
      <p:sp>
        <p:nvSpPr>
          <p:cNvPr id="4" name="Rounded Rectangle 3"/>
          <p:cNvSpPr/>
          <p:nvPr/>
        </p:nvSpPr>
        <p:spPr>
          <a:xfrm>
            <a:off x="1152395" y="5148198"/>
            <a:ext cx="10446707" cy="9394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Any type (</a:t>
            </a:r>
            <a:r>
              <a:rPr lang="en-US" sz="3200" b="1" dirty="0" err="1" smtClean="0">
                <a:solidFill>
                  <a:schemeClr val="tx1"/>
                </a:solidFill>
              </a:rPr>
              <a:t>var</a:t>
            </a:r>
            <a:r>
              <a:rPr lang="en-US" sz="3200" b="1" dirty="0" smtClean="0">
                <a:solidFill>
                  <a:schemeClr val="tx1"/>
                </a:solidFill>
              </a:rPr>
              <a:t>, let, </a:t>
            </a:r>
            <a:r>
              <a:rPr lang="en-US" sz="3200" b="1" dirty="0" err="1" smtClean="0">
                <a:solidFill>
                  <a:schemeClr val="tx1"/>
                </a:solidFill>
              </a:rPr>
              <a:t>const</a:t>
            </a:r>
            <a:r>
              <a:rPr lang="en-US" sz="3200" b="1" dirty="0" smtClean="0">
                <a:solidFill>
                  <a:schemeClr val="tx1"/>
                </a:solidFill>
              </a:rPr>
              <a:t>) of variable, which is declared within a function, is always function scope  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2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98668" y="177278"/>
            <a:ext cx="1137513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H</a:t>
            </a:r>
            <a:r>
              <a:rPr lang="en-US" sz="6000" b="1" dirty="0" smtClean="0">
                <a:solidFill>
                  <a:srgbClr val="FF0000"/>
                </a:solidFill>
              </a:rPr>
              <a:t>oisting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6049" y="1130300"/>
            <a:ext cx="108174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/>
              <a:t>Hoisting is JavaScript's default </a:t>
            </a:r>
            <a:r>
              <a:rPr lang="en-IN" sz="3200" dirty="0" err="1"/>
              <a:t>behavior</a:t>
            </a:r>
            <a:r>
              <a:rPr lang="en-IN" sz="3200" dirty="0"/>
              <a:t> of moving declarations to the top.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2498" y="2629132"/>
            <a:ext cx="83256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IN" sz="3200" dirty="0"/>
              <a:t>In JavaScript, a variable can be declared after it has been used</a:t>
            </a:r>
            <a:r>
              <a:rPr lang="en-IN" sz="3200" dirty="0" smtClean="0"/>
              <a:t>.</a:t>
            </a:r>
          </a:p>
          <a:p>
            <a:endParaRPr lang="en-IN" sz="3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IN" sz="3200" dirty="0"/>
              <a:t>In other </a:t>
            </a:r>
            <a:r>
              <a:rPr lang="en-IN" sz="3200" dirty="0" smtClean="0"/>
              <a:t>words, </a:t>
            </a:r>
            <a:r>
              <a:rPr lang="en-IN" sz="3200" dirty="0"/>
              <a:t>a variable can be used before it has been declared.</a:t>
            </a:r>
          </a:p>
        </p:txBody>
      </p:sp>
    </p:spTree>
    <p:extLst>
      <p:ext uri="{BB962C8B-B14F-4D97-AF65-F5344CB8AC3E}">
        <p14:creationId xmlns:p14="http://schemas.microsoft.com/office/powerpoint/2010/main" val="97041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298</Words>
  <Application>Microsoft Office PowerPoint</Application>
  <PresentationFormat>Custom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VINODKUMAR</cp:lastModifiedBy>
  <cp:revision>168</cp:revision>
  <dcterms:created xsi:type="dcterms:W3CDTF">2020-08-07T16:48:13Z</dcterms:created>
  <dcterms:modified xsi:type="dcterms:W3CDTF">2020-09-03T09:24:45Z</dcterms:modified>
</cp:coreProperties>
</file>