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8" r:id="rId4"/>
    <p:sldId id="269" r:id="rId5"/>
    <p:sldId id="271" r:id="rId6"/>
    <p:sldId id="272" r:id="rId7"/>
    <p:sldId id="273" r:id="rId8"/>
    <p:sldId id="275" r:id="rId9"/>
    <p:sldId id="276" r:id="rId10"/>
    <p:sldId id="277" r:id="rId11"/>
    <p:sldId id="278" r:id="rId12"/>
    <p:sldId id="280" r:id="rId13"/>
    <p:sldId id="279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3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8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1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6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0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8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9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7EFD-93D8-4FA0-9384-904960C250FA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3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09995"/>
            <a:ext cx="12192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i="0" dirty="0" smtClean="0">
                <a:effectLst/>
                <a:latin typeface="Source Sans Pro"/>
              </a:rPr>
              <a:t>Sri </a:t>
            </a:r>
            <a:r>
              <a:rPr lang="en-IN" sz="2800" b="1" i="0" dirty="0" err="1" smtClean="0">
                <a:effectLst/>
                <a:latin typeface="Source Sans Pro"/>
              </a:rPr>
              <a:t>Ramachandra</a:t>
            </a:r>
            <a:r>
              <a:rPr lang="en-IN" sz="2800" b="1" i="0" dirty="0" smtClean="0">
                <a:effectLst/>
                <a:latin typeface="Source Sans Pro"/>
              </a:rPr>
              <a:t> Institute of Higher Education and Research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938272" y="5084495"/>
            <a:ext cx="6364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cap="all" dirty="0" smtClean="0">
                <a:effectLst/>
                <a:latin typeface="Source Sans Pro"/>
              </a:rPr>
              <a:t>SRI RAMACHANDRA ENGINEERING AND TECHNOLOGY</a:t>
            </a:r>
            <a:endParaRPr lang="en-IN" b="1" i="0" cap="all" dirty="0">
              <a:effectLst/>
              <a:latin typeface="Source Sans Pr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60" y="1709763"/>
            <a:ext cx="2205028" cy="21155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1313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 err="1" smtClean="0"/>
              <a:t>Javascript</a:t>
            </a:r>
            <a:r>
              <a:rPr lang="en-IN" sz="4400" b="1" dirty="0" smtClean="0"/>
              <a:t> Basics (variables, comments)</a:t>
            </a:r>
            <a:endParaRPr lang="en-IN" sz="4400" dirty="0"/>
          </a:p>
        </p:txBody>
      </p:sp>
      <p:sp>
        <p:nvSpPr>
          <p:cNvPr id="11" name="Rectangle 10"/>
          <p:cNvSpPr/>
          <p:nvPr/>
        </p:nvSpPr>
        <p:spPr>
          <a:xfrm>
            <a:off x="6096" y="88717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i="0" dirty="0" smtClean="0">
                <a:effectLst/>
                <a:latin typeface="Source Sans Pro"/>
              </a:rPr>
              <a:t>by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24385" y="3923353"/>
            <a:ext cx="12167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Source Sans Pro"/>
              </a:rPr>
              <a:t>M NAVEENKUMAR </a:t>
            </a:r>
          </a:p>
          <a:p>
            <a:pPr algn="ctr"/>
            <a:r>
              <a:rPr lang="en-US" b="1" dirty="0" smtClean="0">
                <a:latin typeface="Source Sans Pro"/>
              </a:rPr>
              <a:t>Assistant Professor</a:t>
            </a:r>
          </a:p>
          <a:p>
            <a:pPr algn="ctr"/>
            <a:r>
              <a:rPr lang="en-US" b="1" dirty="0" smtClean="0">
                <a:latin typeface="Source Sans Pro"/>
              </a:rPr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8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Different ways of declaring a variable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644900" y="1282700"/>
            <a:ext cx="8043164" cy="4787900"/>
          </a:xfrm>
          <a:prstGeom prst="roundRect">
            <a:avLst>
              <a:gd name="adj" fmla="val 10358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&lt;script&gt;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</a:rPr>
              <a:t>    { </a:t>
            </a:r>
            <a:endParaRPr lang="en-US" sz="2800" b="1" dirty="0">
              <a:solidFill>
                <a:srgbClr val="FFC000"/>
              </a:solidFill>
            </a:endParaRPr>
          </a:p>
          <a:p>
            <a:r>
              <a:rPr lang="en-US" sz="2800" b="1" dirty="0">
                <a:solidFill>
                  <a:srgbClr val="FFC000"/>
                </a:solidFill>
              </a:rPr>
              <a:t>	  let msg1 = "</a:t>
            </a:r>
            <a:r>
              <a:rPr lang="en-US" sz="2800" b="1" dirty="0" err="1">
                <a:solidFill>
                  <a:srgbClr val="FFC000"/>
                </a:solidFill>
              </a:rPr>
              <a:t>hai</a:t>
            </a:r>
            <a:r>
              <a:rPr lang="en-US" sz="2800" b="1" dirty="0" smtClean="0">
                <a:solidFill>
                  <a:srgbClr val="FFC000"/>
                </a:solidFill>
              </a:rPr>
              <a:t>";   // block scoped</a:t>
            </a:r>
            <a:endParaRPr lang="en-US" sz="2800" b="1" dirty="0">
              <a:solidFill>
                <a:srgbClr val="FFC000"/>
              </a:solidFill>
            </a:endParaRPr>
          </a:p>
          <a:p>
            <a:r>
              <a:rPr lang="en-US" sz="2800" b="1" dirty="0">
                <a:solidFill>
                  <a:srgbClr val="FFC000"/>
                </a:solidFill>
              </a:rPr>
              <a:t>	  </a:t>
            </a:r>
            <a:r>
              <a:rPr lang="en-US" sz="2800" b="1" dirty="0" err="1">
                <a:solidFill>
                  <a:srgbClr val="FFC000"/>
                </a:solidFill>
              </a:rPr>
              <a:t>var</a:t>
            </a:r>
            <a:r>
              <a:rPr lang="en-US" sz="2800" b="1" dirty="0">
                <a:solidFill>
                  <a:srgbClr val="FFC000"/>
                </a:solidFill>
              </a:rPr>
              <a:t> msg2 = "hello</a:t>
            </a:r>
            <a:r>
              <a:rPr lang="en-US" sz="2800" b="1" dirty="0" smtClean="0">
                <a:solidFill>
                  <a:srgbClr val="FFC000"/>
                </a:solidFill>
              </a:rPr>
              <a:t>"; // function scoped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	</a:t>
            </a:r>
            <a:r>
              <a:rPr lang="en-US" sz="2800" b="1" dirty="0" smtClean="0">
                <a:solidFill>
                  <a:srgbClr val="FFC000"/>
                </a:solidFill>
              </a:rPr>
              <a:t>  </a:t>
            </a:r>
            <a:r>
              <a:rPr lang="en-US" sz="2800" b="1" dirty="0" err="1" smtClean="0">
                <a:solidFill>
                  <a:srgbClr val="FFC000"/>
                </a:solidFill>
              </a:rPr>
              <a:t>const</a:t>
            </a:r>
            <a:r>
              <a:rPr lang="en-US" sz="2800" b="1" dirty="0" smtClean="0">
                <a:solidFill>
                  <a:srgbClr val="FFC000"/>
                </a:solidFill>
              </a:rPr>
              <a:t> msg3 = </a:t>
            </a:r>
            <a:r>
              <a:rPr lang="en-US" sz="2800" b="1" dirty="0">
                <a:solidFill>
                  <a:srgbClr val="FFC000"/>
                </a:solidFill>
              </a:rPr>
              <a:t>"</a:t>
            </a:r>
            <a:r>
              <a:rPr lang="en-US" sz="2800" b="1" dirty="0" smtClean="0">
                <a:solidFill>
                  <a:srgbClr val="FFC000"/>
                </a:solidFill>
              </a:rPr>
              <a:t>welcome"; //block scoped	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</a:rPr>
              <a:t>    }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</a:rPr>
              <a:t>         alert(msg1</a:t>
            </a:r>
            <a:r>
              <a:rPr lang="en-US" sz="2800" b="1" dirty="0">
                <a:solidFill>
                  <a:srgbClr val="FFC000"/>
                </a:solidFill>
              </a:rPr>
              <a:t>);  </a:t>
            </a:r>
            <a:r>
              <a:rPr lang="en-US" sz="2800" b="1" dirty="0" smtClean="0">
                <a:solidFill>
                  <a:schemeClr val="bg1"/>
                </a:solidFill>
              </a:rPr>
              <a:t>//error:msg1 </a:t>
            </a:r>
            <a:r>
              <a:rPr lang="en-US" sz="2800" b="1" dirty="0">
                <a:solidFill>
                  <a:schemeClr val="bg1"/>
                </a:solidFill>
              </a:rPr>
              <a:t>is not defined</a:t>
            </a: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</a:rPr>
              <a:t>         alert(msg2);  // no error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          </a:t>
            </a:r>
            <a:r>
              <a:rPr lang="en-US" sz="2800" b="1" dirty="0" smtClean="0">
                <a:solidFill>
                  <a:srgbClr val="FFC000"/>
                </a:solidFill>
              </a:rPr>
              <a:t>alert(msg3);  </a:t>
            </a:r>
            <a:r>
              <a:rPr lang="en-US" sz="2800" b="1" dirty="0">
                <a:solidFill>
                  <a:srgbClr val="FFC000"/>
                </a:solidFill>
              </a:rPr>
              <a:t>// </a:t>
            </a:r>
            <a:r>
              <a:rPr lang="en-US" sz="2800" b="1" dirty="0" smtClean="0">
                <a:solidFill>
                  <a:schemeClr val="bg1"/>
                </a:solidFill>
              </a:rPr>
              <a:t>error:msg3 </a:t>
            </a:r>
            <a:r>
              <a:rPr lang="en-US" sz="2800" b="1" dirty="0">
                <a:solidFill>
                  <a:schemeClr val="bg1"/>
                </a:solidFill>
              </a:rPr>
              <a:t>is not defined</a:t>
            </a:r>
            <a:endParaRPr lang="en-US" sz="2800" dirty="0">
              <a:solidFill>
                <a:srgbClr val="FFC000"/>
              </a:solidFill>
            </a:endParaRPr>
          </a:p>
          <a:p>
            <a:r>
              <a:rPr lang="en-US" sz="2800" b="1" dirty="0" smtClean="0">
                <a:solidFill>
                  <a:srgbClr val="FFC000"/>
                </a:solidFill>
              </a:rPr>
              <a:t>&lt;/script&gt;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47700" y="1891268"/>
            <a:ext cx="2667000" cy="1612900"/>
          </a:xfrm>
          <a:prstGeom prst="roundRect">
            <a:avLst>
              <a:gd name="adj" fmla="val 10358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b="1" dirty="0" smtClean="0">
                <a:solidFill>
                  <a:schemeClr val="bg1"/>
                </a:solidFill>
              </a:rPr>
              <a:t>et msg1;</a:t>
            </a:r>
          </a:p>
          <a:p>
            <a:r>
              <a:rPr lang="en-US" sz="3200" b="1" dirty="0" err="1">
                <a:solidFill>
                  <a:schemeClr val="bg1"/>
                </a:solidFill>
              </a:rPr>
              <a:t>var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msg2;</a:t>
            </a:r>
          </a:p>
          <a:p>
            <a:r>
              <a:rPr lang="en-US" sz="3200" b="1" dirty="0" err="1">
                <a:solidFill>
                  <a:schemeClr val="bg1"/>
                </a:solidFill>
              </a:rPr>
              <a:t>c</a:t>
            </a:r>
            <a:r>
              <a:rPr lang="en-US" sz="3200" b="1" dirty="0" err="1" smtClean="0">
                <a:solidFill>
                  <a:schemeClr val="bg1"/>
                </a:solidFill>
              </a:rPr>
              <a:t>onst</a:t>
            </a:r>
            <a:r>
              <a:rPr lang="en-US" sz="3200" b="1" dirty="0" smtClean="0">
                <a:solidFill>
                  <a:schemeClr val="bg1"/>
                </a:solidFill>
              </a:rPr>
              <a:t> msg3;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61486" y="913368"/>
            <a:ext cx="976934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1521936"/>
            <a:ext cx="124059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declaration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91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Different ways of declaring a variable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556000" y="1282700"/>
            <a:ext cx="8449564" cy="4787900"/>
          </a:xfrm>
          <a:prstGeom prst="roundRect">
            <a:avLst>
              <a:gd name="adj" fmla="val 10358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&lt;script&gt;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</a:rPr>
              <a:t>    { </a:t>
            </a:r>
            <a:endParaRPr lang="en-US" sz="2800" b="1" dirty="0">
              <a:solidFill>
                <a:srgbClr val="FFC000"/>
              </a:solidFill>
            </a:endParaRPr>
          </a:p>
          <a:p>
            <a:r>
              <a:rPr lang="en-US" sz="2800" b="1" dirty="0">
                <a:solidFill>
                  <a:srgbClr val="FFC000"/>
                </a:solidFill>
              </a:rPr>
              <a:t>	  let msg1 = "</a:t>
            </a:r>
            <a:r>
              <a:rPr lang="en-US" sz="2800" b="1" dirty="0" err="1">
                <a:solidFill>
                  <a:srgbClr val="FFC000"/>
                </a:solidFill>
              </a:rPr>
              <a:t>hai</a:t>
            </a:r>
            <a:r>
              <a:rPr lang="en-US" sz="2800" b="1" dirty="0" smtClean="0">
                <a:solidFill>
                  <a:srgbClr val="FFC000"/>
                </a:solidFill>
              </a:rPr>
              <a:t>"; 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	  </a:t>
            </a:r>
            <a:r>
              <a:rPr lang="en-US" sz="2800" b="1" dirty="0" err="1">
                <a:solidFill>
                  <a:srgbClr val="FFC000"/>
                </a:solidFill>
              </a:rPr>
              <a:t>var</a:t>
            </a:r>
            <a:r>
              <a:rPr lang="en-US" sz="2800" b="1" dirty="0">
                <a:solidFill>
                  <a:srgbClr val="FFC000"/>
                </a:solidFill>
              </a:rPr>
              <a:t> msg2 = "hello</a:t>
            </a:r>
            <a:r>
              <a:rPr lang="en-US" sz="2800" b="1" dirty="0" smtClean="0">
                <a:solidFill>
                  <a:srgbClr val="FFC000"/>
                </a:solidFill>
              </a:rPr>
              <a:t>"; 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	</a:t>
            </a:r>
            <a:r>
              <a:rPr lang="en-US" sz="2800" b="1" dirty="0" smtClean="0">
                <a:solidFill>
                  <a:srgbClr val="FFC000"/>
                </a:solidFill>
              </a:rPr>
              <a:t>  </a:t>
            </a:r>
            <a:r>
              <a:rPr lang="en-US" sz="2800" b="1" dirty="0" err="1" smtClean="0">
                <a:solidFill>
                  <a:srgbClr val="FFC000"/>
                </a:solidFill>
              </a:rPr>
              <a:t>const</a:t>
            </a:r>
            <a:r>
              <a:rPr lang="en-US" sz="2800" b="1" dirty="0" smtClean="0">
                <a:solidFill>
                  <a:srgbClr val="FFC000"/>
                </a:solidFill>
              </a:rPr>
              <a:t> msg3 = </a:t>
            </a:r>
            <a:r>
              <a:rPr lang="en-US" sz="2800" b="1" dirty="0">
                <a:solidFill>
                  <a:srgbClr val="FFC000"/>
                </a:solidFill>
              </a:rPr>
              <a:t>"</a:t>
            </a:r>
            <a:r>
              <a:rPr lang="en-US" sz="2800" b="1" dirty="0" smtClean="0">
                <a:solidFill>
                  <a:srgbClr val="FFC000"/>
                </a:solidFill>
              </a:rPr>
              <a:t>welcome"; 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	 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</a:rPr>
              <a:t>             msg1 </a:t>
            </a:r>
            <a:r>
              <a:rPr lang="en-US" sz="2800" b="1" dirty="0">
                <a:solidFill>
                  <a:srgbClr val="FFC000"/>
                </a:solidFill>
              </a:rPr>
              <a:t>= " </a:t>
            </a:r>
            <a:r>
              <a:rPr lang="en-US" sz="2800" b="1" dirty="0" smtClean="0">
                <a:solidFill>
                  <a:srgbClr val="FFC000"/>
                </a:solidFill>
              </a:rPr>
              <a:t>hi</a:t>
            </a:r>
            <a:r>
              <a:rPr lang="en-US" sz="2800" b="1" dirty="0">
                <a:solidFill>
                  <a:srgbClr val="FFC000"/>
                </a:solidFill>
              </a:rPr>
              <a:t> " </a:t>
            </a:r>
            <a:r>
              <a:rPr lang="en-US" sz="2800" b="1" dirty="0" smtClean="0">
                <a:solidFill>
                  <a:srgbClr val="FFC000"/>
                </a:solidFill>
              </a:rPr>
              <a:t>;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	 </a:t>
            </a:r>
            <a:r>
              <a:rPr lang="en-US" sz="2800" b="1" dirty="0" smtClean="0">
                <a:solidFill>
                  <a:srgbClr val="FFC000"/>
                </a:solidFill>
              </a:rPr>
              <a:t>  msg2 </a:t>
            </a:r>
            <a:r>
              <a:rPr lang="en-US" sz="2800" b="1" dirty="0">
                <a:solidFill>
                  <a:srgbClr val="FFC000"/>
                </a:solidFill>
              </a:rPr>
              <a:t>= " </a:t>
            </a:r>
            <a:r>
              <a:rPr lang="en-US" sz="2800" b="1" dirty="0" err="1" smtClean="0">
                <a:solidFill>
                  <a:srgbClr val="FFC000"/>
                </a:solidFill>
              </a:rPr>
              <a:t>hai</a:t>
            </a:r>
            <a:r>
              <a:rPr lang="en-US" sz="2800" b="1" dirty="0" smtClean="0">
                <a:solidFill>
                  <a:srgbClr val="FFC000"/>
                </a:solidFill>
              </a:rPr>
              <a:t> " ;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</a:rPr>
              <a:t>             msg3 </a:t>
            </a:r>
            <a:r>
              <a:rPr lang="en-US" sz="2800" b="1" dirty="0">
                <a:solidFill>
                  <a:srgbClr val="FFC000"/>
                </a:solidFill>
              </a:rPr>
              <a:t>= " </a:t>
            </a:r>
            <a:r>
              <a:rPr lang="en-US" sz="2800" b="1" dirty="0" smtClean="0">
                <a:solidFill>
                  <a:srgbClr val="FFC000"/>
                </a:solidFill>
              </a:rPr>
              <a:t>hello" </a:t>
            </a:r>
            <a:r>
              <a:rPr lang="en-US" sz="2800" b="1" dirty="0">
                <a:solidFill>
                  <a:srgbClr val="FFC000"/>
                </a:solidFill>
              </a:rPr>
              <a:t>;</a:t>
            </a:r>
            <a:r>
              <a:rPr lang="en-US" sz="2800" b="1" dirty="0" smtClean="0">
                <a:solidFill>
                  <a:srgbClr val="FFC000"/>
                </a:solidFill>
              </a:rPr>
              <a:t> 	</a:t>
            </a:r>
            <a:r>
              <a:rPr lang="en-US" sz="2800" b="1" dirty="0" smtClean="0">
                <a:solidFill>
                  <a:schemeClr val="bg1"/>
                </a:solidFill>
              </a:rPr>
              <a:t>//error: Assignment to </a:t>
            </a:r>
            <a:r>
              <a:rPr lang="en-US" sz="2800" b="1" dirty="0" err="1" smtClean="0">
                <a:solidFill>
                  <a:schemeClr val="bg1"/>
                </a:solidFill>
              </a:rPr>
              <a:t>const</a:t>
            </a: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</a:rPr>
              <a:t>    }</a:t>
            </a:r>
          </a:p>
          <a:p>
            <a:r>
              <a:rPr lang="en-US" sz="2800" b="1" dirty="0" smtClean="0">
                <a:solidFill>
                  <a:srgbClr val="FFC000"/>
                </a:solidFill>
              </a:rPr>
              <a:t>&lt;/script&gt;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9025" y="1447800"/>
            <a:ext cx="2883731" cy="1714500"/>
          </a:xfrm>
          <a:prstGeom prst="roundRect">
            <a:avLst>
              <a:gd name="adj" fmla="val 10358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err="1" smtClean="0"/>
              <a:t>const</a:t>
            </a:r>
            <a:r>
              <a:rPr lang="en-IN" sz="3200" dirty="0"/>
              <a:t> variables </a:t>
            </a:r>
            <a:r>
              <a:rPr lang="en-IN" sz="3200" dirty="0" smtClean="0"/>
              <a:t>cannot be </a:t>
            </a:r>
            <a:r>
              <a:rPr lang="en-IN" sz="3200" dirty="0"/>
              <a:t>updated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45686" y="913368"/>
            <a:ext cx="976934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8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Print the variable to console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16600" y="1364734"/>
            <a:ext cx="5194300" cy="4248666"/>
          </a:xfrm>
          <a:prstGeom prst="roundRect">
            <a:avLst>
              <a:gd name="adj" fmla="val 558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&lt;script&gt;</a:t>
            </a: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    { 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	  let msg1 = "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hai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";</a:t>
            </a: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  console.log(msg1); </a:t>
            </a: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	  	 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      }</a:t>
            </a:r>
          </a:p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&lt;/script&gt;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9025" y="1447800"/>
            <a:ext cx="4015975" cy="1714500"/>
          </a:xfrm>
          <a:prstGeom prst="roundRect">
            <a:avLst>
              <a:gd name="adj" fmla="val 10358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console.log(</a:t>
            </a:r>
            <a:r>
              <a:rPr lang="en-US" sz="3200" b="1" dirty="0" err="1" smtClean="0">
                <a:solidFill>
                  <a:schemeClr val="bg1"/>
                </a:solidFill>
              </a:rPr>
              <a:t>varname</a:t>
            </a:r>
            <a:r>
              <a:rPr lang="en-US" sz="3200" b="1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9386" y="970002"/>
            <a:ext cx="976934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16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80364" y="94565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Challenge 1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1964" y="1090830"/>
            <a:ext cx="10155936" cy="3638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dirty="0" smtClean="0"/>
              <a:t>Declare a variable </a:t>
            </a:r>
            <a:r>
              <a:rPr lang="en-US" sz="3600" b="1" i="1" dirty="0" err="1" smtClean="0"/>
              <a:t>myVar</a:t>
            </a:r>
            <a:r>
              <a:rPr lang="en-US" sz="3600" b="1" dirty="0" smtClean="0"/>
              <a:t> </a:t>
            </a:r>
            <a:r>
              <a:rPr lang="en-US" sz="3600" dirty="0" smtClean="0"/>
              <a:t>and assign value </a:t>
            </a:r>
            <a:r>
              <a:rPr lang="en-US" sz="3600" b="1" i="1" dirty="0" smtClean="0"/>
              <a:t>10</a:t>
            </a:r>
            <a:r>
              <a:rPr lang="en-US" sz="3600" dirty="0" smtClean="0"/>
              <a:t>.</a:t>
            </a:r>
          </a:p>
          <a:p>
            <a:pPr marL="1028700" lvl="1" indent="-5715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dirty="0" smtClean="0"/>
              <a:t>Print this variable to console</a:t>
            </a:r>
          </a:p>
          <a:p>
            <a:pPr marL="1028700" lvl="1" indent="-5715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dirty="0" smtClean="0"/>
              <a:t>Note: variable </a:t>
            </a:r>
            <a:r>
              <a:rPr lang="en-US" sz="3600" b="1" i="1" dirty="0" err="1" smtClean="0"/>
              <a:t>myVar</a:t>
            </a:r>
            <a:r>
              <a:rPr lang="en-US" sz="3600" b="1" dirty="0" smtClean="0"/>
              <a:t> </a:t>
            </a:r>
            <a:r>
              <a:rPr lang="en-US" sz="3600" dirty="0" smtClean="0"/>
              <a:t>will not be reassigned in the future.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019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Answer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556000" y="1364734"/>
            <a:ext cx="6350000" cy="4248666"/>
          </a:xfrm>
          <a:prstGeom prst="roundRect">
            <a:avLst>
              <a:gd name="adj" fmla="val 558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&lt;script&gt;</a:t>
            </a: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    { 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	  </a:t>
            </a:r>
            <a:r>
              <a:rPr lang="en-US" sz="3200" b="1" dirty="0" err="1" smtClean="0">
                <a:solidFill>
                  <a:schemeClr val="bg1">
                    <a:lumMod val="95000"/>
                  </a:schemeClr>
                </a:solidFill>
              </a:rPr>
              <a:t>const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bg1">
                    <a:lumMod val="95000"/>
                  </a:schemeClr>
                </a:solidFill>
              </a:rPr>
              <a:t>myVar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 = 10;</a:t>
            </a: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           console.log(</a:t>
            </a:r>
            <a:r>
              <a:rPr lang="en-US" sz="3200" b="1" dirty="0" err="1" smtClean="0">
                <a:solidFill>
                  <a:schemeClr val="bg1">
                    <a:lumMod val="95000"/>
                  </a:schemeClr>
                </a:solidFill>
              </a:rPr>
              <a:t>myVar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	  	 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      }</a:t>
            </a:r>
          </a:p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&lt;/script&gt;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54786" y="970002"/>
            <a:ext cx="1275990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Challenge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98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0083" y="2305679"/>
            <a:ext cx="51703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 err="1" smtClean="0">
                <a:solidFill>
                  <a:srgbClr val="FF0000"/>
                </a:solidFill>
              </a:rPr>
              <a:t>Javascript</a:t>
            </a:r>
            <a:r>
              <a:rPr lang="en-IN" sz="4800" b="1" dirty="0" smtClean="0">
                <a:solidFill>
                  <a:srgbClr val="FF0000"/>
                </a:solidFill>
              </a:rPr>
              <a:t> Variables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89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65200" y="155843"/>
            <a:ext cx="10515600" cy="9289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 smtClean="0">
                <a:solidFill>
                  <a:srgbClr val="FF0000"/>
                </a:solidFill>
              </a:rPr>
              <a:t>Three core web technologies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19200" y="1143000"/>
            <a:ext cx="10109200" cy="2400300"/>
            <a:chOff x="1346200" y="1397000"/>
            <a:chExt cx="10109200" cy="2743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1" r="54987" b="45722"/>
            <a:stretch/>
          </p:blipFill>
          <p:spPr>
            <a:xfrm>
              <a:off x="1346200" y="1397000"/>
              <a:ext cx="2514600" cy="2743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27" r="6266" b="45187"/>
            <a:stretch/>
          </p:blipFill>
          <p:spPr>
            <a:xfrm>
              <a:off x="5245100" y="1397000"/>
              <a:ext cx="2641600" cy="2743200"/>
            </a:xfrm>
            <a:prstGeom prst="rect">
              <a:avLst/>
            </a:prstGeom>
          </p:spPr>
        </p:pic>
        <p:pic>
          <p:nvPicPr>
            <p:cNvPr id="8" name="Picture 2" descr="Minify Javascript | GlynRo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500" y="2082800"/>
              <a:ext cx="288290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78" t="46525" r="43350" b="41978"/>
            <a:stretch/>
          </p:blipFill>
          <p:spPr>
            <a:xfrm>
              <a:off x="9455150" y="1536700"/>
              <a:ext cx="1308100" cy="546100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5639642" y="4744710"/>
            <a:ext cx="1598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Style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2865" y="4762500"/>
            <a:ext cx="28603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Structure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43915" y="4826000"/>
            <a:ext cx="359585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Behaviour</a:t>
            </a:r>
            <a:endParaRPr lang="en-US" sz="4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(Functionality)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2463800" y="3543300"/>
            <a:ext cx="12700" cy="13081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375400" y="3553455"/>
            <a:ext cx="12700" cy="13081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891882" y="3553455"/>
            <a:ext cx="12700" cy="13081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7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err="1" smtClean="0">
                <a:solidFill>
                  <a:srgbClr val="FF0000"/>
                </a:solidFill>
              </a:rPr>
              <a:t>Javascript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16864" y="1638300"/>
            <a:ext cx="10871200" cy="38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spcAft>
                <a:spcPts val="1200"/>
              </a:spcAft>
            </a:pPr>
            <a:r>
              <a:rPr lang="en-US" sz="3600" dirty="0" smtClean="0"/>
              <a:t>Used to make web pages </a:t>
            </a:r>
            <a:r>
              <a:rPr lang="en-US" sz="3600" b="1" dirty="0" smtClean="0"/>
              <a:t>interactive</a:t>
            </a:r>
          </a:p>
          <a:p>
            <a:pPr lvl="1" algn="just">
              <a:spcAft>
                <a:spcPts val="1200"/>
              </a:spcAft>
            </a:pPr>
            <a:r>
              <a:rPr lang="en-US" sz="3600" dirty="0" smtClean="0"/>
              <a:t>Insert </a:t>
            </a:r>
            <a:r>
              <a:rPr lang="en-US" sz="3600" b="1" dirty="0" smtClean="0"/>
              <a:t>dynamic</a:t>
            </a:r>
            <a:r>
              <a:rPr lang="en-US" sz="3600" dirty="0" smtClean="0"/>
              <a:t> </a:t>
            </a:r>
            <a:r>
              <a:rPr lang="en-US" sz="3600" b="1" dirty="0" smtClean="0"/>
              <a:t>text</a:t>
            </a:r>
            <a:r>
              <a:rPr lang="en-US" sz="3600" dirty="0" smtClean="0"/>
              <a:t> into HTML (ex: user name)</a:t>
            </a:r>
          </a:p>
          <a:p>
            <a:pPr lvl="1" algn="just">
              <a:spcAft>
                <a:spcPts val="1200"/>
              </a:spcAft>
            </a:pPr>
            <a:r>
              <a:rPr lang="en-US" sz="3600" b="1" dirty="0" smtClean="0"/>
              <a:t>React to events </a:t>
            </a:r>
            <a:r>
              <a:rPr lang="en-US" sz="3600" dirty="0" smtClean="0"/>
              <a:t>(ex: page load user click)</a:t>
            </a:r>
          </a:p>
          <a:p>
            <a:pPr lvl="1" algn="just">
              <a:spcAft>
                <a:spcPts val="1200"/>
              </a:spcAft>
            </a:pPr>
            <a:r>
              <a:rPr lang="en-US" sz="3600" dirty="0" smtClean="0"/>
              <a:t>perform calculations on user's computer (ex: form validation)</a:t>
            </a:r>
          </a:p>
        </p:txBody>
      </p:sp>
    </p:spTree>
    <p:extLst>
      <p:ext uri="{BB962C8B-B14F-4D97-AF65-F5344CB8AC3E}">
        <p14:creationId xmlns:p14="http://schemas.microsoft.com/office/powerpoint/2010/main" val="69269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190750" y="1181100"/>
            <a:ext cx="7823200" cy="939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v</a:t>
            </a:r>
            <a:r>
              <a:rPr lang="en-US" sz="6000" dirty="0" smtClean="0">
                <a:solidFill>
                  <a:srgbClr val="0070C0"/>
                </a:solidFill>
              </a:rPr>
              <a:t>ar</a:t>
            </a:r>
            <a:r>
              <a:rPr lang="en-US" sz="6000" dirty="0" smtClean="0">
                <a:solidFill>
                  <a:schemeClr val="accent6"/>
                </a:solidFill>
              </a:rPr>
              <a:t>  message  </a:t>
            </a:r>
            <a:r>
              <a:rPr lang="en-US" sz="6000" dirty="0" smtClean="0">
                <a:solidFill>
                  <a:srgbClr val="7030A0"/>
                </a:solidFill>
              </a:rPr>
              <a:t>=</a:t>
            </a:r>
            <a:r>
              <a:rPr lang="en-US" sz="6000" dirty="0" smtClean="0">
                <a:solidFill>
                  <a:schemeClr val="accent6"/>
                </a:solidFill>
              </a:rPr>
              <a:t> </a:t>
            </a:r>
            <a:r>
              <a:rPr lang="en-US" sz="6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“hai” </a:t>
            </a:r>
            <a:r>
              <a:rPr lang="en-US" sz="6000" dirty="0" smtClean="0">
                <a:solidFill>
                  <a:schemeClr val="bg1"/>
                </a:solidFill>
              </a:rPr>
              <a:t>;</a:t>
            </a:r>
            <a:endParaRPr lang="en-IN" sz="6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Variables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9463" y="3325336"/>
            <a:ext cx="10268901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sz="3600" dirty="0"/>
              <a:t>A variable is a </a:t>
            </a:r>
            <a:r>
              <a:rPr lang="en-US" altLang="en-US" sz="3600" b="1" dirty="0"/>
              <a:t>name</a:t>
            </a:r>
            <a:r>
              <a:rPr lang="en-US" altLang="en-US" sz="3600" dirty="0"/>
              <a:t> associated with a piece of </a:t>
            </a:r>
            <a:r>
              <a:rPr lang="en-US" altLang="en-US" sz="3600" dirty="0" smtClean="0"/>
              <a:t>data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Variable = information container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In Js, Variable definition starts with </a:t>
            </a:r>
            <a:r>
              <a:rPr lang="en-US" altLang="en-US" sz="3600" b="1" dirty="0" smtClean="0"/>
              <a:t>‘var’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Js is </a:t>
            </a:r>
            <a:r>
              <a:rPr lang="en-US" altLang="en-US" sz="3600" b="1" dirty="0" smtClean="0"/>
              <a:t>dynamically</a:t>
            </a:r>
            <a:r>
              <a:rPr lang="en-US" altLang="en-US" sz="3600" dirty="0" smtClean="0"/>
              <a:t> typed language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Js is case sensitive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79900" y="1981200"/>
            <a:ext cx="622300" cy="6329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432800" y="1981200"/>
            <a:ext cx="901700" cy="6329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67786" y="2614136"/>
            <a:ext cx="2112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Variable_name</a:t>
            </a:r>
            <a:endParaRPr lang="en-IN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991393" y="2557502"/>
            <a:ext cx="87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value</a:t>
            </a:r>
            <a:endParaRPr lang="en-IN" sz="24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301875" y="1966099"/>
            <a:ext cx="622300" cy="6329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8412" y="2563336"/>
            <a:ext cx="1286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keyword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9338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3683000" y="1054100"/>
            <a:ext cx="5676900" cy="4711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 b="1" dirty="0" smtClean="0"/>
          </a:p>
          <a:p>
            <a:pPr>
              <a:buFont typeface="Monotype Sorts" charset="2"/>
              <a:buNone/>
            </a:pPr>
            <a:r>
              <a:rPr lang="en-US" altLang="en-US" sz="3600" b="1" dirty="0" smtClean="0"/>
              <a:t>var x = 10;</a:t>
            </a:r>
            <a:endParaRPr lang="en-US" altLang="en-US" b="1" dirty="0" smtClean="0"/>
          </a:p>
          <a:p>
            <a:pPr>
              <a:buFont typeface="Monotype Sorts" charset="2"/>
              <a:buNone/>
            </a:pPr>
            <a:endParaRPr lang="en-US" altLang="en-US" b="1" dirty="0" smtClean="0"/>
          </a:p>
          <a:p>
            <a:pPr>
              <a:buFont typeface="Monotype Sorts" charset="2"/>
              <a:buNone/>
            </a:pPr>
            <a:r>
              <a:rPr lang="en-US" altLang="en-US" sz="3600" b="1" dirty="0" smtClean="0"/>
              <a:t>var y = 17;</a:t>
            </a:r>
            <a:endParaRPr lang="en-US" altLang="en-US" b="1" dirty="0" smtClean="0"/>
          </a:p>
          <a:p>
            <a:pPr>
              <a:buFont typeface="Monotype Sorts" charset="2"/>
              <a:buNone/>
            </a:pPr>
            <a:endParaRPr lang="en-US" altLang="en-US" b="1" dirty="0" smtClean="0"/>
          </a:p>
          <a:p>
            <a:pPr>
              <a:buFont typeface="Monotype Sorts" charset="2"/>
              <a:buNone/>
            </a:pPr>
            <a:r>
              <a:rPr lang="en-US" altLang="en-US" sz="3600" b="1" dirty="0" smtClean="0"/>
              <a:t>var color = “red”;</a:t>
            </a:r>
            <a:endParaRPr lang="en-US" altLang="en-US" b="1" dirty="0" smtClean="0"/>
          </a:p>
          <a:p>
            <a:pPr>
              <a:buFont typeface="Monotype Sorts" charset="2"/>
              <a:buNone/>
            </a:pPr>
            <a:endParaRPr lang="en-US" altLang="en-US" b="1" dirty="0" smtClean="0"/>
          </a:p>
          <a:p>
            <a:pPr>
              <a:buFont typeface="Monotype Sorts" charset="2"/>
              <a:buNone/>
            </a:pPr>
            <a:r>
              <a:rPr lang="en-US" altLang="en-US" sz="3600" b="1" dirty="0" smtClean="0"/>
              <a:t>var name = “Katie”;</a:t>
            </a:r>
            <a:endParaRPr lang="en-US" altLang="en-US" sz="36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Variables Examples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Embed a script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625600" y="2628900"/>
            <a:ext cx="3746500" cy="1612900"/>
          </a:xfrm>
          <a:prstGeom prst="roundRect">
            <a:avLst>
              <a:gd name="adj" fmla="val 10358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/>
              <a:t>&lt;script&gt; </a:t>
            </a:r>
          </a:p>
          <a:p>
            <a:r>
              <a:rPr lang="en-US" sz="4000" dirty="0" smtClean="0"/>
              <a:t>    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javascript</a:t>
            </a:r>
            <a:r>
              <a:rPr lang="en-US" sz="3200" b="1" dirty="0" smtClean="0">
                <a:solidFill>
                  <a:srgbClr val="0070C0"/>
                </a:solidFill>
              </a:rPr>
              <a:t> code;</a:t>
            </a:r>
          </a:p>
          <a:p>
            <a:r>
              <a:rPr lang="en-US" sz="4000" dirty="0" smtClean="0"/>
              <a:t>&lt;/script&gt;</a:t>
            </a:r>
            <a:endParaRPr lang="en-IN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6485382" y="1054100"/>
            <a:ext cx="4652518" cy="5549900"/>
          </a:xfrm>
          <a:prstGeom prst="roundRect">
            <a:avLst>
              <a:gd name="adj" fmla="val 6263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&lt;!DOCTYPE html&gt;</a:t>
            </a:r>
          </a:p>
          <a:p>
            <a:r>
              <a:rPr lang="en-US" sz="2800" dirty="0" smtClean="0"/>
              <a:t>&lt;html&gt;</a:t>
            </a:r>
          </a:p>
          <a:p>
            <a:r>
              <a:rPr lang="en-US" sz="2800" dirty="0" smtClean="0"/>
              <a:t>&lt;head&gt;</a:t>
            </a:r>
          </a:p>
          <a:p>
            <a:pPr lvl="2"/>
            <a:r>
              <a:rPr lang="en-US" sz="2800" dirty="0"/>
              <a:t>&lt;script&gt; </a:t>
            </a:r>
          </a:p>
          <a:p>
            <a:pPr lvl="2"/>
            <a:r>
              <a:rPr lang="en-US" sz="2800" dirty="0"/>
              <a:t>   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javascript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code;</a:t>
            </a:r>
            <a:endParaRPr lang="en-US" sz="2000" b="1" dirty="0">
              <a:solidFill>
                <a:srgbClr val="0070C0"/>
              </a:solidFill>
            </a:endParaRPr>
          </a:p>
          <a:p>
            <a:pPr lvl="2"/>
            <a:r>
              <a:rPr lang="en-US" sz="2800" dirty="0"/>
              <a:t>&lt;/script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&lt;/head&gt;</a:t>
            </a:r>
          </a:p>
          <a:p>
            <a:r>
              <a:rPr lang="en-US" sz="2800" dirty="0" smtClean="0"/>
              <a:t>&lt;body&gt;</a:t>
            </a:r>
          </a:p>
          <a:p>
            <a:pPr lvl="2"/>
            <a:r>
              <a:rPr lang="en-US" sz="2800" dirty="0"/>
              <a:t>&lt;script&gt; </a:t>
            </a:r>
          </a:p>
          <a:p>
            <a:pPr lvl="2"/>
            <a:r>
              <a:rPr lang="en-US" sz="2800" dirty="0"/>
              <a:t>   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javascript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code;</a:t>
            </a:r>
            <a:endParaRPr lang="en-US" sz="2000" b="1" dirty="0">
              <a:solidFill>
                <a:srgbClr val="0070C0"/>
              </a:solidFill>
            </a:endParaRPr>
          </a:p>
          <a:p>
            <a:pPr lvl="2"/>
            <a:r>
              <a:rPr lang="en-US" sz="2800" dirty="0"/>
              <a:t>&lt;/script&gt;</a:t>
            </a:r>
          </a:p>
          <a:p>
            <a:r>
              <a:rPr lang="en-US" sz="2800" dirty="0" smtClean="0"/>
              <a:t>&lt;/body&gt;</a:t>
            </a:r>
          </a:p>
          <a:p>
            <a:r>
              <a:rPr lang="en-US" sz="2800" dirty="0" smtClean="0"/>
              <a:t>&lt;/html&gt;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664700" y="672068"/>
            <a:ext cx="108504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ile1.html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36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Embed a script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57300" y="2552700"/>
            <a:ext cx="3746500" cy="1612900"/>
          </a:xfrm>
          <a:prstGeom prst="roundRect">
            <a:avLst>
              <a:gd name="adj" fmla="val 10358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 smtClean="0">
                <a:solidFill>
                  <a:srgbClr val="0070C0"/>
                </a:solidFill>
              </a:rPr>
              <a:t>javascript</a:t>
            </a:r>
            <a:r>
              <a:rPr lang="en-US" sz="3200" b="1" dirty="0" smtClean="0">
                <a:solidFill>
                  <a:srgbClr val="0070C0"/>
                </a:solidFill>
              </a:rPr>
              <a:t> code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485382" y="1054100"/>
            <a:ext cx="5033518" cy="5549900"/>
          </a:xfrm>
          <a:prstGeom prst="roundRect">
            <a:avLst>
              <a:gd name="adj" fmla="val 6263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&lt;!DOCTYPE html&gt;</a:t>
            </a:r>
          </a:p>
          <a:p>
            <a:r>
              <a:rPr lang="en-US" sz="2800" dirty="0" smtClean="0"/>
              <a:t>&lt;html&gt;</a:t>
            </a:r>
          </a:p>
          <a:p>
            <a:r>
              <a:rPr lang="en-US" sz="2800" dirty="0" smtClean="0"/>
              <a:t>&lt;head&gt;</a:t>
            </a:r>
          </a:p>
          <a:p>
            <a:pPr lvl="2"/>
            <a:r>
              <a:rPr lang="en-US" sz="2800" dirty="0"/>
              <a:t>&lt;</a:t>
            </a:r>
            <a:r>
              <a:rPr lang="en-US" sz="2800" dirty="0" smtClean="0"/>
              <a:t>script </a:t>
            </a:r>
            <a:r>
              <a:rPr lang="en-US" sz="2800" b="1" dirty="0" err="1" smtClean="0">
                <a:solidFill>
                  <a:srgbClr val="0070C0"/>
                </a:solidFill>
              </a:rPr>
              <a:t>src</a:t>
            </a:r>
            <a:r>
              <a:rPr lang="en-US" sz="2800" b="1" dirty="0" smtClean="0">
                <a:solidFill>
                  <a:srgbClr val="0070C0"/>
                </a:solidFill>
              </a:rPr>
              <a:t>=“myscript.js”</a:t>
            </a:r>
            <a:r>
              <a:rPr lang="en-US" sz="2800" dirty="0" smtClean="0"/>
              <a:t>&gt; </a:t>
            </a:r>
            <a:endParaRPr lang="en-US" sz="2800" dirty="0"/>
          </a:p>
          <a:p>
            <a:pPr lvl="2"/>
            <a:r>
              <a:rPr lang="en-US" sz="2800" dirty="0" smtClean="0"/>
              <a:t>&lt;/</a:t>
            </a:r>
            <a:r>
              <a:rPr lang="en-US" sz="2800" dirty="0"/>
              <a:t>script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&lt;/head&gt;</a:t>
            </a:r>
          </a:p>
          <a:p>
            <a:r>
              <a:rPr lang="en-US" sz="2800" dirty="0" smtClean="0"/>
              <a:t>&lt;body&gt;</a:t>
            </a:r>
          </a:p>
          <a:p>
            <a:pPr lvl="2"/>
            <a:r>
              <a:rPr lang="en-US" sz="2800" dirty="0"/>
              <a:t>&lt;</a:t>
            </a:r>
            <a:r>
              <a:rPr lang="en-US" sz="2800" dirty="0" smtClean="0"/>
              <a:t>script 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=“myscript.js”</a:t>
            </a:r>
            <a:r>
              <a:rPr lang="en-US" sz="2800" dirty="0" smtClean="0"/>
              <a:t>&gt; </a:t>
            </a:r>
            <a:endParaRPr lang="en-US" sz="2800" dirty="0"/>
          </a:p>
          <a:p>
            <a:pPr lvl="2"/>
            <a:r>
              <a:rPr lang="en-US" sz="2800" dirty="0" smtClean="0"/>
              <a:t>&lt;/</a:t>
            </a:r>
            <a:r>
              <a:rPr lang="en-US" sz="2800" dirty="0"/>
              <a:t>script&gt;</a:t>
            </a:r>
          </a:p>
          <a:p>
            <a:r>
              <a:rPr lang="en-US" sz="2800" dirty="0" smtClean="0"/>
              <a:t>&lt;/body&gt;</a:t>
            </a:r>
          </a:p>
          <a:p>
            <a:r>
              <a:rPr lang="en-US" sz="2800" dirty="0" smtClean="0"/>
              <a:t>&lt;/html&gt;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695700" y="2183368"/>
            <a:ext cx="1187120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yscript.js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0023386" y="684768"/>
            <a:ext cx="1253420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yfile.html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21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Comments in </a:t>
            </a:r>
            <a:r>
              <a:rPr lang="en-US" sz="6000" b="1" dirty="0" err="1" smtClean="0">
                <a:solidFill>
                  <a:srgbClr val="FF0000"/>
                </a:solidFill>
              </a:rPr>
              <a:t>Javascript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72000" y="939800"/>
            <a:ext cx="7116064" cy="5473700"/>
          </a:xfrm>
          <a:prstGeom prst="roundRect">
            <a:avLst>
              <a:gd name="adj" fmla="val 10358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&lt;script&gt;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   </a:t>
            </a:r>
            <a:r>
              <a:rPr lang="en-US" sz="3200" b="1" dirty="0" smtClean="0">
                <a:solidFill>
                  <a:schemeClr val="bg1"/>
                </a:solidFill>
              </a:rPr>
              <a:t>/*  this is an example 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               of </a:t>
            </a:r>
            <a:r>
              <a:rPr lang="en-US" sz="3200" b="1" dirty="0" err="1" smtClean="0">
                <a:solidFill>
                  <a:schemeClr val="bg1"/>
                </a:solidFill>
              </a:rPr>
              <a:t>javascript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 smtClean="0">
                <a:solidFill>
                  <a:schemeClr val="bg1"/>
                </a:solidFill>
              </a:rPr>
              <a:t>    */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    </a:t>
            </a:r>
            <a:r>
              <a:rPr lang="en-US" sz="3200" b="1" dirty="0" smtClean="0">
                <a:solidFill>
                  <a:srgbClr val="FFC000"/>
                </a:solidFill>
              </a:rPr>
              <a:t>var </a:t>
            </a:r>
            <a:r>
              <a:rPr lang="en-US" sz="3200" b="1" dirty="0" err="1" smtClean="0">
                <a:solidFill>
                  <a:srgbClr val="FFC000"/>
                </a:solidFill>
              </a:rPr>
              <a:t>num</a:t>
            </a:r>
            <a:r>
              <a:rPr lang="en-US" sz="3200" b="1" dirty="0" smtClean="0">
                <a:solidFill>
                  <a:srgbClr val="FFC000"/>
                </a:solidFill>
              </a:rPr>
              <a:t> =10;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// variable declaration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    </a:t>
            </a:r>
            <a:r>
              <a:rPr lang="en-US" sz="3200" b="1" dirty="0" smtClean="0">
                <a:solidFill>
                  <a:srgbClr val="FFC000"/>
                </a:solidFill>
              </a:rPr>
              <a:t> alert(</a:t>
            </a:r>
            <a:r>
              <a:rPr lang="en-US" sz="3200" b="1" dirty="0" err="1" smtClean="0">
                <a:solidFill>
                  <a:srgbClr val="FFC000"/>
                </a:solidFill>
              </a:rPr>
              <a:t>num</a:t>
            </a:r>
            <a:r>
              <a:rPr lang="en-US" sz="3200" b="1" dirty="0" smtClean="0">
                <a:solidFill>
                  <a:srgbClr val="FFC000"/>
                </a:solidFill>
              </a:rPr>
              <a:t>);</a:t>
            </a:r>
          </a:p>
          <a:p>
            <a:endParaRPr lang="en-US" sz="3200" b="1" dirty="0">
              <a:solidFill>
                <a:srgbClr val="FFC000"/>
              </a:solidFill>
            </a:endParaRPr>
          </a:p>
          <a:p>
            <a:r>
              <a:rPr lang="en-US" sz="3200" b="1" dirty="0" smtClean="0">
                <a:solidFill>
                  <a:srgbClr val="FFC000"/>
                </a:solidFill>
              </a:rPr>
              <a:t>&lt;/script&gt; 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564" y="1702474"/>
            <a:ext cx="381863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1" indent="-742950" algn="just">
              <a:spcAft>
                <a:spcPts val="1200"/>
              </a:spcAft>
              <a:buFont typeface="+mj-lt"/>
              <a:buAutoNum type="arabicPeriod"/>
            </a:pPr>
            <a:r>
              <a:rPr lang="en-US" sz="3600" b="1" dirty="0" smtClean="0"/>
              <a:t>Single Line</a:t>
            </a:r>
          </a:p>
          <a:p>
            <a:pPr marL="1200150" lvl="1" indent="-742950" algn="just">
              <a:spcAft>
                <a:spcPts val="1200"/>
              </a:spcAft>
              <a:buFont typeface="+mj-lt"/>
              <a:buAutoNum type="arabicPeriod"/>
            </a:pPr>
            <a:r>
              <a:rPr lang="en-US" sz="3600" b="1" dirty="0" smtClean="0"/>
              <a:t>Multi Line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5113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375</Words>
  <Application>Microsoft Office PowerPoint</Application>
  <PresentationFormat>Custom</PresentationFormat>
  <Paragraphs>134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VINODKUMAR</dc:creator>
  <cp:lastModifiedBy>NAVEENKUMAR M</cp:lastModifiedBy>
  <cp:revision>59</cp:revision>
  <dcterms:created xsi:type="dcterms:W3CDTF">2020-08-07T16:48:13Z</dcterms:created>
  <dcterms:modified xsi:type="dcterms:W3CDTF">2020-09-12T04:37:08Z</dcterms:modified>
</cp:coreProperties>
</file>