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5" r:id="rId5"/>
    <p:sldId id="276" r:id="rId6"/>
    <p:sldId id="283" r:id="rId7"/>
    <p:sldId id="285" r:id="rId8"/>
    <p:sldId id="281" r:id="rId9"/>
    <p:sldId id="284" r:id="rId10"/>
    <p:sldId id="286" r:id="rId11"/>
    <p:sldId id="290" r:id="rId12"/>
    <p:sldId id="291" r:id="rId13"/>
    <p:sldId id="288" r:id="rId14"/>
    <p:sldId id="28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85" d="100"/>
          <a:sy n="85" d="100"/>
        </p:scale>
        <p:origin x="-283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18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97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504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10972800" cy="41148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347972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98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3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1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26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80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88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69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42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C7EFD-93D8-4FA0-9384-904960C250FA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23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09995"/>
            <a:ext cx="12192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i="0" dirty="0" smtClean="0">
                <a:effectLst/>
                <a:latin typeface="Source Sans Pro"/>
              </a:rPr>
              <a:t>Sri </a:t>
            </a:r>
            <a:r>
              <a:rPr lang="en-IN" sz="2800" b="1" i="0" dirty="0" err="1" smtClean="0">
                <a:effectLst/>
                <a:latin typeface="Source Sans Pro"/>
              </a:rPr>
              <a:t>Ramachandra</a:t>
            </a:r>
            <a:r>
              <a:rPr lang="en-IN" sz="2800" b="1" i="0" dirty="0" smtClean="0">
                <a:effectLst/>
                <a:latin typeface="Source Sans Pro"/>
              </a:rPr>
              <a:t> Institute of Higher Education and Research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938272" y="5084495"/>
            <a:ext cx="6364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0" cap="all" dirty="0" smtClean="0">
                <a:effectLst/>
                <a:latin typeface="Source Sans Pro"/>
              </a:rPr>
              <a:t>SRI RAMACHANDRA ENGINEERING AND TECHNOLOGY</a:t>
            </a:r>
            <a:endParaRPr lang="en-IN" b="1" i="0" cap="all" dirty="0">
              <a:effectLst/>
              <a:latin typeface="Source Sans Pro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060" y="1709763"/>
            <a:ext cx="2205028" cy="211556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11313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dirty="0" err="1" smtClean="0"/>
              <a:t>Javascript</a:t>
            </a:r>
            <a:r>
              <a:rPr lang="en-IN" sz="4400" b="1" dirty="0" smtClean="0"/>
              <a:t> (Arrays)</a:t>
            </a:r>
            <a:endParaRPr lang="en-IN" sz="4400" dirty="0"/>
          </a:p>
        </p:txBody>
      </p:sp>
      <p:sp>
        <p:nvSpPr>
          <p:cNvPr id="11" name="Rectangle 10"/>
          <p:cNvSpPr/>
          <p:nvPr/>
        </p:nvSpPr>
        <p:spPr>
          <a:xfrm>
            <a:off x="6096" y="88717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i="0" dirty="0" smtClean="0">
                <a:effectLst/>
                <a:latin typeface="Source Sans Pro"/>
              </a:rPr>
              <a:t>by</a:t>
            </a:r>
            <a:endParaRPr lang="en-IN" sz="3200" dirty="0"/>
          </a:p>
        </p:txBody>
      </p:sp>
      <p:sp>
        <p:nvSpPr>
          <p:cNvPr id="13" name="Rectangle 12"/>
          <p:cNvSpPr/>
          <p:nvPr/>
        </p:nvSpPr>
        <p:spPr>
          <a:xfrm>
            <a:off x="24385" y="3923353"/>
            <a:ext cx="12167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Source Sans Pro"/>
              </a:rPr>
              <a:t>M NAVEENKUMAR </a:t>
            </a:r>
          </a:p>
          <a:p>
            <a:pPr algn="ctr"/>
            <a:r>
              <a:rPr lang="en-US" b="1" dirty="0" smtClean="0">
                <a:latin typeface="Source Sans Pro"/>
              </a:rPr>
              <a:t>Assistant Professor</a:t>
            </a:r>
          </a:p>
          <a:p>
            <a:pPr algn="ctr"/>
            <a:r>
              <a:rPr lang="en-US" b="1" dirty="0" smtClean="0">
                <a:latin typeface="Source Sans Pro"/>
              </a:rPr>
              <a:t>Department of Computer Science and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488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6864" y="63500"/>
            <a:ext cx="10871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Modify elements in Arrays 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38682" y="1282700"/>
            <a:ext cx="10227564" cy="42291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4400" b="1" dirty="0" smtClean="0"/>
          </a:p>
          <a:p>
            <a:pPr lvl="2"/>
            <a:r>
              <a:rPr lang="en-IN" sz="4400" b="1" dirty="0" err="1" smtClean="0"/>
              <a:t>var</a:t>
            </a:r>
            <a:r>
              <a:rPr lang="en-IN" sz="4400" b="1" dirty="0" smtClean="0"/>
              <a:t> </a:t>
            </a:r>
            <a:r>
              <a:rPr lang="en-IN" sz="4400" b="1" dirty="0" err="1" smtClean="0"/>
              <a:t>myArray</a:t>
            </a:r>
            <a:r>
              <a:rPr lang="en-IN" sz="4400" b="1" dirty="0" smtClean="0"/>
              <a:t> = </a:t>
            </a:r>
            <a:r>
              <a:rPr lang="en-IN" sz="4400" b="1" dirty="0"/>
              <a:t>new </a:t>
            </a:r>
            <a:r>
              <a:rPr lang="en-IN" sz="4400" b="1" dirty="0" smtClean="0">
                <a:solidFill>
                  <a:srgbClr val="FF0000"/>
                </a:solidFill>
              </a:rPr>
              <a:t>A</a:t>
            </a:r>
            <a:r>
              <a:rPr lang="en-IN" sz="4400" b="1" dirty="0" smtClean="0"/>
              <a:t>rray(2,5,6,true);</a:t>
            </a:r>
          </a:p>
          <a:p>
            <a:pPr lvl="2"/>
            <a:endParaRPr lang="en-IN" sz="4400" b="1" dirty="0" smtClean="0"/>
          </a:p>
          <a:p>
            <a:pPr lvl="2"/>
            <a:r>
              <a:rPr lang="en-IN" sz="4400" b="1" dirty="0" err="1" smtClean="0"/>
              <a:t>myArray</a:t>
            </a:r>
            <a:r>
              <a:rPr lang="en-US" sz="4400" b="1" dirty="0" smtClean="0"/>
              <a:t>[2] = 10;  </a:t>
            </a:r>
            <a:r>
              <a:rPr lang="en-US" sz="4400" b="1" dirty="0" smtClean="0">
                <a:sym typeface="Wingdings" panose="05000000000000000000" pitchFamily="2" charset="2"/>
              </a:rPr>
              <a:t> [2,5,10,true]</a:t>
            </a:r>
          </a:p>
          <a:p>
            <a:pPr lvl="2"/>
            <a:endParaRPr lang="en-US" sz="4400" b="1" dirty="0" smtClean="0"/>
          </a:p>
          <a:p>
            <a:pPr lvl="2"/>
            <a:r>
              <a:rPr lang="en-US" sz="4400" b="1" dirty="0" err="1" smtClean="0"/>
              <a:t>myArray</a:t>
            </a:r>
            <a:r>
              <a:rPr lang="en-US" sz="4400" b="1" dirty="0" smtClean="0"/>
              <a:t>[3] = 20; </a:t>
            </a:r>
            <a:r>
              <a:rPr lang="en-US" sz="4400" b="1" dirty="0" smtClean="0">
                <a:sym typeface="Wingdings" panose="05000000000000000000" pitchFamily="2" charset="2"/>
              </a:rPr>
              <a:t> [2,5,10,20]</a:t>
            </a:r>
            <a:endParaRPr lang="en-IN" sz="4400" b="1" dirty="0" smtClean="0"/>
          </a:p>
          <a:p>
            <a:pPr lvl="2"/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71626374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6864" y="63500"/>
            <a:ext cx="10871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Insert/delete </a:t>
            </a:r>
            <a:r>
              <a:rPr lang="en-US" sz="6000" b="1" dirty="0" smtClean="0">
                <a:solidFill>
                  <a:srgbClr val="FF0000"/>
                </a:solidFill>
              </a:rPr>
              <a:t>elements in </a:t>
            </a:r>
            <a:endParaRPr lang="en-US" sz="60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middle</a:t>
            </a:r>
            <a:r>
              <a:rPr lang="en-US" sz="6000" b="1" dirty="0" smtClean="0">
                <a:solidFill>
                  <a:srgbClr val="FF0000"/>
                </a:solidFill>
              </a:rPr>
              <a:t> of the </a:t>
            </a:r>
            <a:r>
              <a:rPr lang="en-US" sz="6000" b="1" dirty="0" smtClean="0">
                <a:solidFill>
                  <a:srgbClr val="FF0000"/>
                </a:solidFill>
              </a:rPr>
              <a:t>Array 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41500" y="3482810"/>
            <a:ext cx="9385300" cy="238012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400" i="1" dirty="0" err="1"/>
              <a:t>array</a:t>
            </a:r>
            <a:r>
              <a:rPr lang="en-IN" sz="4400" dirty="0" err="1"/>
              <a:t>.splice</a:t>
            </a:r>
            <a:r>
              <a:rPr lang="en-IN" sz="4400" dirty="0"/>
              <a:t>(</a:t>
            </a:r>
            <a:r>
              <a:rPr lang="en-IN" sz="4400" i="1" dirty="0"/>
              <a:t>index</a:t>
            </a:r>
            <a:r>
              <a:rPr lang="en-IN" sz="4400" dirty="0"/>
              <a:t>,</a:t>
            </a:r>
            <a:r>
              <a:rPr lang="en-IN" sz="4400" i="1" dirty="0"/>
              <a:t> </a:t>
            </a:r>
            <a:r>
              <a:rPr lang="en-IN" sz="4400" i="1" dirty="0" err="1"/>
              <a:t>howmany</a:t>
            </a:r>
            <a:r>
              <a:rPr lang="en-IN" sz="4400" dirty="0"/>
              <a:t>,</a:t>
            </a:r>
            <a:r>
              <a:rPr lang="en-IN" sz="4400" i="1" dirty="0"/>
              <a:t> item1</a:t>
            </a:r>
            <a:r>
              <a:rPr lang="en-IN" sz="4400" dirty="0"/>
              <a:t>, .....,</a:t>
            </a:r>
            <a:r>
              <a:rPr lang="en-IN" sz="4400" i="1" dirty="0"/>
              <a:t> </a:t>
            </a:r>
            <a:r>
              <a:rPr lang="en-IN" sz="4400" i="1" dirty="0" err="1"/>
              <a:t>itemX</a:t>
            </a:r>
            <a:r>
              <a:rPr lang="en-IN" sz="4400" dirty="0" smtClean="0"/>
              <a:t>)</a:t>
            </a:r>
            <a:endParaRPr lang="en-IN" sz="4400" dirty="0"/>
          </a:p>
        </p:txBody>
      </p:sp>
      <p:sp>
        <p:nvSpPr>
          <p:cNvPr id="2" name="Rounded Rectangle 1"/>
          <p:cNvSpPr/>
          <p:nvPr/>
        </p:nvSpPr>
        <p:spPr>
          <a:xfrm>
            <a:off x="2133600" y="1941635"/>
            <a:ext cx="8712200" cy="11938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chemeClr val="bg1"/>
                </a:solidFill>
              </a:rPr>
              <a:t>splice() </a:t>
            </a:r>
            <a:r>
              <a:rPr lang="en-IN" sz="2800" dirty="0">
                <a:solidFill>
                  <a:schemeClr val="bg1"/>
                </a:solidFill>
              </a:rPr>
              <a:t>method </a:t>
            </a:r>
            <a:r>
              <a:rPr lang="en-IN" sz="2800" dirty="0" smtClean="0"/>
              <a:t>add/delete</a:t>
            </a:r>
            <a:r>
              <a:rPr lang="en-IN" sz="2800" dirty="0" smtClean="0"/>
              <a:t> new </a:t>
            </a:r>
            <a:r>
              <a:rPr lang="en-IN" sz="2800" dirty="0"/>
              <a:t>items </a:t>
            </a:r>
            <a:r>
              <a:rPr lang="en-IN" sz="2800" dirty="0" smtClean="0"/>
              <a:t>to </a:t>
            </a:r>
            <a:r>
              <a:rPr lang="en-IN" sz="2800" dirty="0"/>
              <a:t>an </a:t>
            </a:r>
            <a:r>
              <a:rPr lang="en-IN" sz="2800" dirty="0" smtClean="0"/>
              <a:t>array</a:t>
            </a: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84564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6864" y="63500"/>
            <a:ext cx="10871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Insert/delete </a:t>
            </a:r>
            <a:r>
              <a:rPr lang="en-US" sz="6000" b="1" dirty="0" smtClean="0">
                <a:solidFill>
                  <a:srgbClr val="FF0000"/>
                </a:solidFill>
              </a:rPr>
              <a:t>elements in Arrays 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59814" y="1244600"/>
            <a:ext cx="9385300" cy="49657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4400" b="1" dirty="0" smtClean="0"/>
          </a:p>
          <a:p>
            <a:pPr lvl="2"/>
            <a:r>
              <a:rPr lang="en-IN" sz="4400" b="1" dirty="0" err="1" smtClean="0"/>
              <a:t>var</a:t>
            </a:r>
            <a:r>
              <a:rPr lang="en-IN" sz="4400" b="1" dirty="0" smtClean="0"/>
              <a:t> </a:t>
            </a:r>
            <a:r>
              <a:rPr lang="en-IN" sz="4400" b="1" dirty="0"/>
              <a:t>arr2= new </a:t>
            </a:r>
            <a:r>
              <a:rPr lang="en-IN" sz="4400" b="1" dirty="0" smtClean="0">
                <a:solidFill>
                  <a:srgbClr val="FF0000"/>
                </a:solidFill>
              </a:rPr>
              <a:t>A</a:t>
            </a:r>
            <a:r>
              <a:rPr lang="en-IN" sz="4400" b="1" dirty="0" smtClean="0"/>
              <a:t>rray(2,5,6,7);</a:t>
            </a:r>
            <a:endParaRPr lang="en-IN" sz="4400" b="1" dirty="0" smtClean="0"/>
          </a:p>
          <a:p>
            <a:pPr lvl="2"/>
            <a:r>
              <a:rPr lang="en-US" sz="4400" b="1" dirty="0" smtClean="0"/>
              <a:t>arr2.splice(1,0,3);  </a:t>
            </a:r>
            <a:r>
              <a:rPr lang="en-US" sz="4400" b="1" dirty="0" smtClean="0">
                <a:sym typeface="Wingdings" panose="05000000000000000000" pitchFamily="2" charset="2"/>
              </a:rPr>
              <a:t> [</a:t>
            </a:r>
            <a:r>
              <a:rPr lang="en-US" sz="4400" b="1" dirty="0" smtClean="0">
                <a:sym typeface="Wingdings" panose="05000000000000000000" pitchFamily="2" charset="2"/>
              </a:rPr>
              <a:t>2,3,5,6,7] </a:t>
            </a:r>
            <a:endParaRPr lang="en-US" sz="4400" b="1" dirty="0" smtClean="0">
              <a:sym typeface="Wingdings" panose="05000000000000000000" pitchFamily="2" charset="2"/>
            </a:endParaRPr>
          </a:p>
          <a:p>
            <a:pPr lvl="2"/>
            <a:endParaRPr lang="en-US" sz="4400" b="1" dirty="0" smtClean="0">
              <a:sym typeface="Wingdings" panose="05000000000000000000" pitchFamily="2" charset="2"/>
            </a:endParaRPr>
          </a:p>
          <a:p>
            <a:pPr lvl="2"/>
            <a:r>
              <a:rPr lang="en-IN" sz="4400" b="1" dirty="0" err="1"/>
              <a:t>var</a:t>
            </a:r>
            <a:r>
              <a:rPr lang="en-IN" sz="4400" b="1" dirty="0"/>
              <a:t> arr2= new </a:t>
            </a:r>
            <a:r>
              <a:rPr lang="en-IN" sz="4400" b="1" dirty="0">
                <a:solidFill>
                  <a:srgbClr val="FF0000"/>
                </a:solidFill>
              </a:rPr>
              <a:t>A</a:t>
            </a:r>
            <a:r>
              <a:rPr lang="en-IN" sz="4400" b="1" dirty="0"/>
              <a:t>rray(2,5,6,7);</a:t>
            </a:r>
          </a:p>
          <a:p>
            <a:pPr lvl="2"/>
            <a:r>
              <a:rPr lang="en-US" sz="4400" b="1" dirty="0" smtClean="0"/>
              <a:t>arr2.splice(1,1,3</a:t>
            </a:r>
            <a:r>
              <a:rPr lang="en-US" sz="4400" b="1" dirty="0"/>
              <a:t>);  </a:t>
            </a:r>
            <a:r>
              <a:rPr lang="en-US" sz="4400" b="1" dirty="0">
                <a:sym typeface="Wingdings" panose="05000000000000000000" pitchFamily="2" charset="2"/>
              </a:rPr>
              <a:t> [</a:t>
            </a:r>
            <a:r>
              <a:rPr lang="en-US" sz="4400" b="1" dirty="0" smtClean="0">
                <a:sym typeface="Wingdings" panose="05000000000000000000" pitchFamily="2" charset="2"/>
              </a:rPr>
              <a:t>2,3,6,7</a:t>
            </a:r>
            <a:r>
              <a:rPr lang="en-US" sz="4400" b="1" dirty="0">
                <a:sym typeface="Wingdings" panose="05000000000000000000" pitchFamily="2" charset="2"/>
              </a:rPr>
              <a:t>] </a:t>
            </a:r>
            <a:endParaRPr lang="en-US" sz="4400" b="1" dirty="0">
              <a:sym typeface="Wingdings" panose="05000000000000000000" pitchFamily="2" charset="2"/>
            </a:endParaRPr>
          </a:p>
          <a:p>
            <a:pPr lvl="2"/>
            <a:endParaRPr lang="en-US" sz="4400" b="1" dirty="0" smtClean="0"/>
          </a:p>
          <a:p>
            <a:pPr lvl="2"/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139885076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6864" y="63500"/>
            <a:ext cx="10871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Challenge 4.1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54200" y="1391335"/>
            <a:ext cx="77978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600" i="1" dirty="0" smtClean="0"/>
              <a:t>Create an empty array “</a:t>
            </a:r>
            <a:r>
              <a:rPr lang="en-US" sz="3600" b="1" i="1" dirty="0" err="1" smtClean="0"/>
              <a:t>myArray</a:t>
            </a:r>
            <a:r>
              <a:rPr lang="en-US" sz="3600" i="1" dirty="0" smtClean="0"/>
              <a:t>”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600" i="1" dirty="0" smtClean="0"/>
              <a:t>First add string “</a:t>
            </a:r>
            <a:r>
              <a:rPr lang="en-US" sz="3600" b="1" i="1" dirty="0" err="1" smtClean="0"/>
              <a:t>hai</a:t>
            </a:r>
            <a:r>
              <a:rPr lang="en-US" sz="3600" i="1" dirty="0" smtClean="0"/>
              <a:t>”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600" i="1" dirty="0" smtClean="0"/>
              <a:t>Second add number </a:t>
            </a:r>
            <a:r>
              <a:rPr lang="en-US" sz="3600" b="1" i="1" dirty="0" smtClean="0"/>
              <a:t>10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600" i="1" dirty="0" smtClean="0"/>
              <a:t>What is the length of the </a:t>
            </a:r>
            <a:r>
              <a:rPr lang="en-US" sz="3600" b="1" i="1" dirty="0"/>
              <a:t>“</a:t>
            </a:r>
            <a:r>
              <a:rPr lang="en-US" sz="3600" b="1" i="1" dirty="0" err="1"/>
              <a:t>myArray</a:t>
            </a:r>
            <a:r>
              <a:rPr lang="en-US" sz="3600" b="1" i="1" dirty="0" smtClean="0"/>
              <a:t>”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600" i="1" dirty="0" smtClean="0"/>
              <a:t>Print the array to the console.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690689927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6864" y="63500"/>
            <a:ext cx="10871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Challenge 4.2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54200" y="1391335"/>
            <a:ext cx="779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600" i="1" dirty="0" smtClean="0"/>
              <a:t>Create an empty array “</a:t>
            </a:r>
            <a:r>
              <a:rPr lang="en-US" sz="3600" b="1" i="1" dirty="0" err="1" smtClean="0"/>
              <a:t>myArray</a:t>
            </a:r>
            <a:r>
              <a:rPr lang="en-US" sz="3600" i="1" dirty="0" smtClean="0"/>
              <a:t>” with 1 to 6 elements.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600" i="1" dirty="0" smtClean="0"/>
              <a:t>Add element 10 at the index 10.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600" i="1" dirty="0" smtClean="0"/>
              <a:t>What is the length of the </a:t>
            </a:r>
            <a:r>
              <a:rPr lang="en-US" sz="3600" b="1" i="1" dirty="0" err="1" smtClean="0"/>
              <a:t>myArray</a:t>
            </a:r>
            <a:r>
              <a:rPr lang="en-US" sz="3600" b="1" i="1" dirty="0" smtClean="0"/>
              <a:t>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600" i="1" dirty="0" smtClean="0"/>
              <a:t>List out your observations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3756304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6864" y="63500"/>
            <a:ext cx="10871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err="1" smtClean="0">
                <a:solidFill>
                  <a:srgbClr val="FF0000"/>
                </a:solidFill>
              </a:rPr>
              <a:t>Javascript</a:t>
            </a:r>
            <a:r>
              <a:rPr lang="en-US" sz="6000" b="1" dirty="0" smtClean="0">
                <a:solidFill>
                  <a:srgbClr val="FF0000"/>
                </a:solidFill>
              </a:rPr>
              <a:t> : Data types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15264" y="901700"/>
            <a:ext cx="10871200" cy="5283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spcAft>
                <a:spcPts val="1200"/>
              </a:spcAft>
              <a:buNone/>
            </a:pPr>
            <a:r>
              <a:rPr lang="en-IN" sz="3600" dirty="0" smtClean="0">
                <a:latin typeface="Times New Roman" panose="02020603050405020304" pitchFamily="18" charset="0"/>
              </a:rPr>
              <a:t>The values we </a:t>
            </a:r>
            <a:r>
              <a:rPr lang="en-IN" sz="3600" dirty="0">
                <a:latin typeface="Times New Roman" panose="02020603050405020304" pitchFamily="18" charset="0"/>
              </a:rPr>
              <a:t>assign to variables fall under a few distinct data </a:t>
            </a:r>
            <a:r>
              <a:rPr lang="en-IN" sz="3600" dirty="0" smtClean="0">
                <a:latin typeface="Times New Roman" panose="02020603050405020304" pitchFamily="18" charset="0"/>
              </a:rPr>
              <a:t>types.</a:t>
            </a:r>
          </a:p>
          <a:p>
            <a:pPr lvl="4" algn="just">
              <a:buFont typeface="Wingdings" panose="05000000000000000000" pitchFamily="2" charset="2"/>
              <a:buChar char="Ø"/>
            </a:pPr>
            <a:r>
              <a:rPr lang="en-US" sz="3600" b="1" dirty="0" smtClean="0"/>
              <a:t>undefined</a:t>
            </a:r>
          </a:p>
          <a:p>
            <a:pPr lvl="4" algn="just">
              <a:buFont typeface="Wingdings" panose="05000000000000000000" pitchFamily="2" charset="2"/>
              <a:buChar char="Ø"/>
            </a:pPr>
            <a:r>
              <a:rPr lang="en-US" sz="3600" b="1" dirty="0" smtClean="0"/>
              <a:t>null</a:t>
            </a:r>
          </a:p>
          <a:p>
            <a:pPr lvl="4" algn="just">
              <a:buFont typeface="Wingdings" panose="05000000000000000000" pitchFamily="2" charset="2"/>
              <a:buChar char="Ø"/>
            </a:pPr>
            <a:r>
              <a:rPr lang="en-US" sz="3600" b="1" dirty="0" smtClean="0"/>
              <a:t>Numbers</a:t>
            </a:r>
          </a:p>
          <a:p>
            <a:pPr lvl="4" algn="just">
              <a:buFont typeface="Wingdings" panose="05000000000000000000" pitchFamily="2" charset="2"/>
              <a:buChar char="Ø"/>
            </a:pPr>
            <a:r>
              <a:rPr lang="en-US" sz="3600" b="1" dirty="0" smtClean="0"/>
              <a:t>Strings</a:t>
            </a:r>
          </a:p>
          <a:p>
            <a:pPr lvl="4" algn="just">
              <a:buFont typeface="Wingdings" panose="05000000000000000000" pitchFamily="2" charset="2"/>
              <a:buChar char="Ø"/>
            </a:pPr>
            <a:r>
              <a:rPr lang="en-US" sz="3600" b="1" dirty="0" smtClean="0"/>
              <a:t>Booleans</a:t>
            </a:r>
          </a:p>
          <a:p>
            <a:pPr lvl="4" algn="just">
              <a:buFont typeface="Wingdings" panose="05000000000000000000" pitchFamily="2" charset="2"/>
              <a:buChar char="Ø"/>
            </a:pPr>
            <a:r>
              <a:rPr lang="en-US" sz="3600" b="1" dirty="0" smtClean="0"/>
              <a:t>Arrays</a:t>
            </a:r>
          </a:p>
          <a:p>
            <a:pPr lvl="4" algn="just">
              <a:buFont typeface="Wingdings" panose="05000000000000000000" pitchFamily="2" charset="2"/>
              <a:buChar char="Ø"/>
            </a:pPr>
            <a:r>
              <a:rPr lang="en-US" sz="3600" b="1" dirty="0" smtClean="0"/>
              <a:t>Object</a:t>
            </a:r>
          </a:p>
          <a:p>
            <a:pPr marL="1828800" lvl="4" indent="0" algn="just">
              <a:spcAft>
                <a:spcPts val="1200"/>
              </a:spcAft>
              <a:buNone/>
            </a:pPr>
            <a:endParaRPr lang="en-US" sz="3600" b="1" dirty="0" smtClean="0"/>
          </a:p>
          <a:p>
            <a:pPr lvl="1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3600" b="1" dirty="0" smtClean="0"/>
          </a:p>
          <a:p>
            <a:pPr lvl="1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3600" b="1" dirty="0" smtClean="0"/>
          </a:p>
          <a:p>
            <a:pPr lvl="1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3600" b="1" dirty="0" smtClean="0"/>
          </a:p>
        </p:txBody>
      </p:sp>
      <p:sp>
        <p:nvSpPr>
          <p:cNvPr id="4" name="Right Brace 3"/>
          <p:cNvSpPr/>
          <p:nvPr/>
        </p:nvSpPr>
        <p:spPr>
          <a:xfrm>
            <a:off x="4927600" y="2159000"/>
            <a:ext cx="139700" cy="26797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Brace 4"/>
          <p:cNvSpPr/>
          <p:nvPr/>
        </p:nvSpPr>
        <p:spPr>
          <a:xfrm>
            <a:off x="4927600" y="4975225"/>
            <a:ext cx="122936" cy="100965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5575300" y="3206462"/>
            <a:ext cx="1724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Primitive</a:t>
            </a:r>
            <a:endParaRPr lang="en-IN" sz="32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4476" y="5187662"/>
            <a:ext cx="2007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Composite</a:t>
            </a:r>
            <a:endParaRPr lang="en-IN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66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6864" y="63500"/>
            <a:ext cx="10871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Arrays in </a:t>
            </a:r>
            <a:r>
              <a:rPr lang="en-US" sz="6000" b="1" dirty="0" err="1" smtClean="0">
                <a:solidFill>
                  <a:srgbClr val="FF0000"/>
                </a:solidFill>
              </a:rPr>
              <a:t>Javascript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70000" y="1218337"/>
            <a:ext cx="99949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36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An </a:t>
            </a:r>
            <a:r>
              <a:rPr lang="en-IN" sz="3600" dirty="0">
                <a:solidFill>
                  <a:prstClr val="black"/>
                </a:solidFill>
                <a:latin typeface="Times New Roman" panose="02020603050405020304" pitchFamily="18" charset="0"/>
              </a:rPr>
              <a:t>array represents multiple </a:t>
            </a:r>
            <a:r>
              <a:rPr lang="en-IN" sz="36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contiguous</a:t>
            </a:r>
            <a:r>
              <a:rPr lang="en-IN" sz="3600" dirty="0">
                <a:solidFill>
                  <a:prstClr val="black"/>
                </a:solidFill>
                <a:latin typeface="Times New Roman" panose="02020603050405020304" pitchFamily="18" charset="0"/>
              </a:rPr>
              <a:t> locations that </a:t>
            </a:r>
            <a:r>
              <a:rPr lang="en-IN" sz="36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may </a:t>
            </a:r>
            <a:r>
              <a:rPr lang="en-IN" sz="3600" dirty="0">
                <a:solidFill>
                  <a:prstClr val="black"/>
                </a:solidFill>
                <a:latin typeface="Times New Roman" panose="02020603050405020304" pitchFamily="18" charset="0"/>
              </a:rPr>
              <a:t>contain the values of the </a:t>
            </a:r>
            <a:r>
              <a:rPr lang="en-IN" sz="3600" b="1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different data </a:t>
            </a:r>
            <a:r>
              <a:rPr lang="en-IN" sz="36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type</a:t>
            </a:r>
            <a:r>
              <a:rPr lang="en-IN" sz="36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.</a:t>
            </a:r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Arrays </a:t>
            </a:r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Inherit</a:t>
            </a:r>
            <a:r>
              <a:rPr lang="en-US" sz="3600" dirty="0">
                <a:solidFill>
                  <a:prstClr val="black"/>
                </a:solidFill>
                <a:latin typeface="Times New Roman" panose="02020603050405020304" pitchFamily="18" charset="0"/>
              </a:rPr>
              <a:t> from </a:t>
            </a:r>
            <a:r>
              <a:rPr 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Object</a:t>
            </a:r>
            <a:r>
              <a:rPr lang="en-US" sz="36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.</a:t>
            </a:r>
            <a:endParaRPr lang="en-US" sz="36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L="571500" indent="-5715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185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56896" y="38100"/>
            <a:ext cx="109728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Conceptual Example of Arrays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693411"/>
              </p:ext>
            </p:extLst>
          </p:nvPr>
        </p:nvGraphicFramePr>
        <p:xfrm>
          <a:off x="1757418" y="3545537"/>
          <a:ext cx="8373240" cy="8245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7324"/>
                <a:gridCol w="837324"/>
                <a:gridCol w="837324"/>
                <a:gridCol w="837324"/>
                <a:gridCol w="837324"/>
                <a:gridCol w="837324"/>
                <a:gridCol w="837324"/>
                <a:gridCol w="837324"/>
                <a:gridCol w="837324"/>
                <a:gridCol w="837324"/>
              </a:tblGrid>
              <a:tr h="82458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82215"/>
              </p:ext>
            </p:extLst>
          </p:nvPr>
        </p:nvGraphicFramePr>
        <p:xfrm>
          <a:off x="1757413" y="3074849"/>
          <a:ext cx="8389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901"/>
                <a:gridCol w="838901"/>
                <a:gridCol w="838901"/>
                <a:gridCol w="838901"/>
                <a:gridCol w="838901"/>
                <a:gridCol w="838901"/>
                <a:gridCol w="838901"/>
                <a:gridCol w="838901"/>
                <a:gridCol w="838901"/>
                <a:gridCol w="8389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982512" y="3084568"/>
            <a:ext cx="394138" cy="323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8677602" y="3723728"/>
            <a:ext cx="394138" cy="4887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0622015" y="305025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Indices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798452" y="2070898"/>
            <a:ext cx="8883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First </a:t>
            </a:r>
          </a:p>
          <a:p>
            <a:r>
              <a:rPr lang="en-US" sz="2400" b="1" dirty="0" smtClean="0"/>
              <a:t>Index</a:t>
            </a:r>
            <a:endParaRPr lang="en-IN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350137" y="2058996"/>
            <a:ext cx="16360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Element at </a:t>
            </a:r>
          </a:p>
          <a:p>
            <a:pPr algn="ctr"/>
            <a:r>
              <a:rPr lang="en-US" sz="2400" b="1" dirty="0" smtClean="0"/>
              <a:t>Index 8</a:t>
            </a:r>
            <a:endParaRPr lang="en-IN" sz="2400" b="1" dirty="0"/>
          </a:p>
        </p:txBody>
      </p:sp>
      <p:cxnSp>
        <p:nvCxnSpPr>
          <p:cNvPr id="3" name="Straight Connector 2"/>
          <p:cNvCxnSpPr>
            <a:endCxn id="8" idx="0"/>
          </p:cNvCxnSpPr>
          <p:nvPr/>
        </p:nvCxnSpPr>
        <p:spPr>
          <a:xfrm flipH="1">
            <a:off x="2179581" y="2781300"/>
            <a:ext cx="30219" cy="3032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6" idx="0"/>
          </p:cNvCxnSpPr>
          <p:nvPr/>
        </p:nvCxnSpPr>
        <p:spPr>
          <a:xfrm>
            <a:off x="8238219" y="2781300"/>
            <a:ext cx="636452" cy="9424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3"/>
          </p:cNvCxnSpPr>
          <p:nvPr/>
        </p:nvCxnSpPr>
        <p:spPr>
          <a:xfrm flipV="1">
            <a:off x="6962782" y="4724401"/>
            <a:ext cx="2841618" cy="153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27545" y="4539734"/>
            <a:ext cx="2035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Array length is 10</a:t>
            </a:r>
            <a:endParaRPr lang="en-IN" sz="2000" b="1" dirty="0"/>
          </a:p>
        </p:txBody>
      </p:sp>
      <p:cxnSp>
        <p:nvCxnSpPr>
          <p:cNvPr id="20" name="Straight Arrow Connector 19"/>
          <p:cNvCxnSpPr>
            <a:stCxn id="14" idx="1"/>
          </p:cNvCxnSpPr>
          <p:nvPr/>
        </p:nvCxnSpPr>
        <p:spPr>
          <a:xfrm flipH="1">
            <a:off x="1798453" y="4739789"/>
            <a:ext cx="3129092" cy="10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0159123" y="3234920"/>
            <a:ext cx="475592" cy="253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9948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6864" y="63500"/>
            <a:ext cx="10871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Arrays creation in JS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70000" y="1257300"/>
            <a:ext cx="10045700" cy="49276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1" dirty="0" err="1"/>
              <a:t>v</a:t>
            </a:r>
            <a:r>
              <a:rPr lang="en-IN" sz="4800" b="1" dirty="0" err="1" smtClean="0"/>
              <a:t>ar</a:t>
            </a:r>
            <a:r>
              <a:rPr lang="en-IN" sz="4800" b="1" dirty="0" smtClean="0"/>
              <a:t> x </a:t>
            </a:r>
            <a:r>
              <a:rPr lang="en-IN" sz="4800" b="1" dirty="0"/>
              <a:t>= new </a:t>
            </a:r>
            <a:r>
              <a:rPr lang="en-IN" sz="4800" b="1" dirty="0">
                <a:solidFill>
                  <a:srgbClr val="FF0000"/>
                </a:solidFill>
              </a:rPr>
              <a:t>A</a:t>
            </a:r>
            <a:r>
              <a:rPr lang="en-IN" sz="4800" b="1" dirty="0"/>
              <a:t>rray(); </a:t>
            </a:r>
            <a:endParaRPr lang="en-IN" sz="4800" b="1" dirty="0" smtClean="0"/>
          </a:p>
          <a:p>
            <a:pPr algn="ctr"/>
            <a:endParaRPr lang="en-IN" sz="4800" b="1" dirty="0" smtClean="0"/>
          </a:p>
          <a:p>
            <a:pPr marL="0" lvl="2" algn="ctr"/>
            <a:r>
              <a:rPr lang="en-IN" sz="4800" b="1" dirty="0" err="1"/>
              <a:t>var</a:t>
            </a:r>
            <a:r>
              <a:rPr lang="en-IN" sz="4800" b="1" dirty="0"/>
              <a:t> arr2= new </a:t>
            </a:r>
            <a:r>
              <a:rPr lang="en-IN" sz="4800" b="1" dirty="0">
                <a:solidFill>
                  <a:srgbClr val="FF0000"/>
                </a:solidFill>
              </a:rPr>
              <a:t>A</a:t>
            </a:r>
            <a:r>
              <a:rPr lang="en-IN" sz="4800" b="1" dirty="0"/>
              <a:t>rray(2,5,6,7,8);</a:t>
            </a:r>
          </a:p>
          <a:p>
            <a:pPr algn="ctr"/>
            <a:endParaRPr lang="en-IN" sz="4800" b="1" dirty="0" smtClean="0"/>
          </a:p>
          <a:p>
            <a:pPr algn="ctr"/>
            <a:r>
              <a:rPr lang="en-IN" sz="4800" b="1" dirty="0" err="1" smtClean="0"/>
              <a:t>var</a:t>
            </a:r>
            <a:r>
              <a:rPr lang="en-IN" sz="4800" b="1" dirty="0" smtClean="0"/>
              <a:t> y </a:t>
            </a:r>
            <a:r>
              <a:rPr lang="en-IN" sz="4800" b="1" dirty="0"/>
              <a:t>= ["a", 123, 65</a:t>
            </a:r>
            <a:r>
              <a:rPr lang="en-IN" sz="4800" b="1" dirty="0" smtClean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98970141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6864" y="63500"/>
            <a:ext cx="10871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Insert elements in Arrays 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41500" y="2819400"/>
            <a:ext cx="9385300" cy="27178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400" i="1" dirty="0" err="1"/>
              <a:t>array</a:t>
            </a:r>
            <a:r>
              <a:rPr lang="en-IN" sz="4400" dirty="0" err="1"/>
              <a:t>.push</a:t>
            </a:r>
            <a:r>
              <a:rPr lang="en-IN" sz="4400" dirty="0"/>
              <a:t>(</a:t>
            </a:r>
            <a:r>
              <a:rPr lang="en-IN" sz="4400" i="1" dirty="0"/>
              <a:t>item1</a:t>
            </a:r>
            <a:r>
              <a:rPr lang="en-IN" sz="4400" dirty="0"/>
              <a:t>, </a:t>
            </a:r>
            <a:r>
              <a:rPr lang="en-IN" sz="4400" i="1" dirty="0"/>
              <a:t>item2</a:t>
            </a:r>
            <a:r>
              <a:rPr lang="en-IN" sz="4400" dirty="0"/>
              <a:t>, ..., </a:t>
            </a:r>
            <a:r>
              <a:rPr lang="en-IN" sz="4400" i="1" dirty="0" err="1"/>
              <a:t>itemX</a:t>
            </a:r>
            <a:r>
              <a:rPr lang="en-IN" sz="4400" dirty="0" smtClean="0"/>
              <a:t>);</a:t>
            </a:r>
          </a:p>
          <a:p>
            <a:r>
              <a:rPr lang="en-IN" sz="4400" i="1" dirty="0" err="1"/>
              <a:t>array</a:t>
            </a:r>
            <a:r>
              <a:rPr lang="en-IN" sz="4400" dirty="0" err="1"/>
              <a:t>.unshift</a:t>
            </a:r>
            <a:r>
              <a:rPr lang="en-IN" sz="4400" dirty="0"/>
              <a:t>(</a:t>
            </a:r>
            <a:r>
              <a:rPr lang="en-IN" sz="4400" i="1" dirty="0"/>
              <a:t>item1</a:t>
            </a:r>
            <a:r>
              <a:rPr lang="en-IN" sz="4400" dirty="0"/>
              <a:t>,</a:t>
            </a:r>
            <a:r>
              <a:rPr lang="en-IN" sz="4400" i="1" dirty="0"/>
              <a:t> item2</a:t>
            </a:r>
            <a:r>
              <a:rPr lang="en-IN" sz="4400" dirty="0"/>
              <a:t>, ..., </a:t>
            </a:r>
            <a:r>
              <a:rPr lang="en-IN" sz="4400" i="1" dirty="0" err="1"/>
              <a:t>itemX</a:t>
            </a:r>
            <a:r>
              <a:rPr lang="en-IN" sz="4400" dirty="0" smtClean="0"/>
              <a:t>);</a:t>
            </a:r>
            <a:endParaRPr lang="en-IN" sz="44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2133600" y="1054100"/>
            <a:ext cx="8712200" cy="11938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chemeClr val="bg1"/>
                </a:solidFill>
              </a:rPr>
              <a:t>push() </a:t>
            </a:r>
            <a:r>
              <a:rPr lang="en-IN" sz="2800" dirty="0">
                <a:solidFill>
                  <a:schemeClr val="bg1"/>
                </a:solidFill>
              </a:rPr>
              <a:t>method </a:t>
            </a:r>
            <a:r>
              <a:rPr lang="en-IN" sz="2800" dirty="0" smtClean="0"/>
              <a:t>adds </a:t>
            </a:r>
            <a:r>
              <a:rPr lang="en-IN" sz="2800" dirty="0"/>
              <a:t>new items to the end of an </a:t>
            </a:r>
            <a:r>
              <a:rPr lang="en-IN" sz="2800" dirty="0" smtClean="0"/>
              <a:t>array</a:t>
            </a:r>
          </a:p>
          <a:p>
            <a:pPr algn="ctr"/>
            <a:r>
              <a:rPr lang="en-IN" sz="2800" b="1" dirty="0" err="1" smtClean="0">
                <a:solidFill>
                  <a:schemeClr val="bg1"/>
                </a:solidFill>
              </a:rPr>
              <a:t>unshift</a:t>
            </a:r>
            <a:r>
              <a:rPr lang="en-IN" sz="2800" b="1" dirty="0">
                <a:solidFill>
                  <a:schemeClr val="bg1"/>
                </a:solidFill>
              </a:rPr>
              <a:t>() </a:t>
            </a:r>
            <a:r>
              <a:rPr lang="en-IN" sz="2800" dirty="0">
                <a:solidFill>
                  <a:schemeClr val="bg1"/>
                </a:solidFill>
              </a:rPr>
              <a:t>method </a:t>
            </a:r>
            <a:r>
              <a:rPr lang="en-IN" sz="2800" dirty="0"/>
              <a:t>adds new items </a:t>
            </a:r>
            <a:r>
              <a:rPr lang="en-IN" sz="2800" dirty="0" smtClean="0"/>
              <a:t>at front of an </a:t>
            </a:r>
            <a:r>
              <a:rPr lang="en-IN" sz="2800" dirty="0"/>
              <a:t>array</a:t>
            </a:r>
            <a:endParaRPr lang="en-IN" sz="2800" dirty="0">
              <a:solidFill>
                <a:schemeClr val="bg1"/>
              </a:solidFill>
            </a:endParaRP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51895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6864" y="63500"/>
            <a:ext cx="10871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Insert elements in Arrays 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59814" y="1244600"/>
            <a:ext cx="9385300" cy="49657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4400" b="1" dirty="0" smtClean="0"/>
          </a:p>
          <a:p>
            <a:pPr lvl="2"/>
            <a:r>
              <a:rPr lang="en-IN" sz="4400" b="1" dirty="0" err="1" smtClean="0"/>
              <a:t>var</a:t>
            </a:r>
            <a:r>
              <a:rPr lang="en-IN" sz="4400" b="1" dirty="0" smtClean="0"/>
              <a:t> </a:t>
            </a:r>
            <a:r>
              <a:rPr lang="en-IN" sz="4400" b="1" dirty="0"/>
              <a:t>arr2= new </a:t>
            </a:r>
            <a:r>
              <a:rPr lang="en-IN" sz="4400" b="1" dirty="0" smtClean="0">
                <a:solidFill>
                  <a:srgbClr val="FF0000"/>
                </a:solidFill>
              </a:rPr>
              <a:t>A</a:t>
            </a:r>
            <a:r>
              <a:rPr lang="en-IN" sz="4400" b="1" dirty="0" smtClean="0"/>
              <a:t>rray(2,5);</a:t>
            </a:r>
          </a:p>
          <a:p>
            <a:pPr lvl="2"/>
            <a:r>
              <a:rPr lang="en-US" sz="4400" b="1" dirty="0" smtClean="0"/>
              <a:t>arr2.push(6,7);  </a:t>
            </a:r>
            <a:r>
              <a:rPr lang="en-US" sz="4400" b="1" dirty="0" smtClean="0">
                <a:sym typeface="Wingdings" panose="05000000000000000000" pitchFamily="2" charset="2"/>
              </a:rPr>
              <a:t> [2,5,6,7]</a:t>
            </a:r>
          </a:p>
          <a:p>
            <a:pPr lvl="2"/>
            <a:r>
              <a:rPr lang="en-US" sz="4400" b="1" dirty="0" smtClean="0">
                <a:sym typeface="Wingdings" panose="05000000000000000000" pitchFamily="2" charset="2"/>
              </a:rPr>
              <a:t>arr2.length;  4 </a:t>
            </a:r>
          </a:p>
          <a:p>
            <a:pPr lvl="2"/>
            <a:endParaRPr lang="en-US" sz="4400" b="1" dirty="0">
              <a:sym typeface="Wingdings" panose="05000000000000000000" pitchFamily="2" charset="2"/>
            </a:endParaRPr>
          </a:p>
          <a:p>
            <a:pPr lvl="2"/>
            <a:r>
              <a:rPr lang="en-IN" sz="4400" b="1" dirty="0" err="1"/>
              <a:t>var</a:t>
            </a:r>
            <a:r>
              <a:rPr lang="en-IN" sz="4400" b="1" dirty="0"/>
              <a:t> </a:t>
            </a:r>
            <a:r>
              <a:rPr lang="en-IN" sz="4400" b="1" dirty="0" smtClean="0"/>
              <a:t>arr3= </a:t>
            </a:r>
            <a:r>
              <a:rPr lang="en-IN" sz="4400" b="1" dirty="0"/>
              <a:t>new </a:t>
            </a:r>
            <a:r>
              <a:rPr lang="en-IN" sz="4400" b="1" dirty="0">
                <a:solidFill>
                  <a:srgbClr val="FF0000"/>
                </a:solidFill>
              </a:rPr>
              <a:t>A</a:t>
            </a:r>
            <a:r>
              <a:rPr lang="en-IN" sz="4400" b="1" dirty="0"/>
              <a:t>rray(2,5);</a:t>
            </a:r>
          </a:p>
          <a:p>
            <a:pPr lvl="2"/>
            <a:r>
              <a:rPr lang="en-US" sz="4400" b="1" dirty="0" smtClean="0"/>
              <a:t>arr3.unshift(0,1);  </a:t>
            </a:r>
            <a:r>
              <a:rPr lang="en-US" sz="4400" b="1" dirty="0">
                <a:sym typeface="Wingdings" panose="05000000000000000000" pitchFamily="2" charset="2"/>
              </a:rPr>
              <a:t> </a:t>
            </a:r>
            <a:r>
              <a:rPr lang="en-US" sz="4400" b="1" dirty="0" smtClean="0">
                <a:sym typeface="Wingdings" panose="05000000000000000000" pitchFamily="2" charset="2"/>
              </a:rPr>
              <a:t>[0,1,2,5]</a:t>
            </a:r>
            <a:endParaRPr lang="en-US" sz="4400" b="1" dirty="0">
              <a:sym typeface="Wingdings" panose="05000000000000000000" pitchFamily="2" charset="2"/>
            </a:endParaRPr>
          </a:p>
          <a:p>
            <a:pPr lvl="2"/>
            <a:endParaRPr lang="en-US" sz="4400" b="1" dirty="0" smtClean="0"/>
          </a:p>
          <a:p>
            <a:pPr lvl="2"/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382104144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6864" y="63500"/>
            <a:ext cx="10871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Remove elements in Arrays 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241800" y="3568700"/>
            <a:ext cx="4495800" cy="20447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400" i="1" dirty="0" err="1" smtClean="0"/>
              <a:t>array</a:t>
            </a:r>
            <a:r>
              <a:rPr lang="en-IN" sz="4400" dirty="0" err="1" smtClean="0"/>
              <a:t>.pop</a:t>
            </a:r>
            <a:r>
              <a:rPr lang="en-IN" sz="4400" dirty="0" smtClean="0"/>
              <a:t>()</a:t>
            </a:r>
          </a:p>
          <a:p>
            <a:r>
              <a:rPr lang="en-IN" sz="4400" i="1" dirty="0" err="1"/>
              <a:t>array</a:t>
            </a:r>
            <a:r>
              <a:rPr lang="en-IN" sz="4400" dirty="0" err="1"/>
              <a:t>.shift</a:t>
            </a:r>
            <a:r>
              <a:rPr lang="en-IN" sz="4400" dirty="0"/>
              <a:t>()</a:t>
            </a:r>
            <a:endParaRPr lang="en-IN" sz="44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1896364" y="1549400"/>
            <a:ext cx="8712200" cy="11938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chemeClr val="bg1"/>
                </a:solidFill>
              </a:rPr>
              <a:t>pop() </a:t>
            </a:r>
            <a:r>
              <a:rPr lang="en-IN" sz="2800" dirty="0">
                <a:solidFill>
                  <a:schemeClr val="bg1"/>
                </a:solidFill>
              </a:rPr>
              <a:t>method removes the </a:t>
            </a:r>
            <a:r>
              <a:rPr lang="en-IN" sz="2800" b="1" dirty="0" smtClean="0">
                <a:solidFill>
                  <a:schemeClr val="bg1"/>
                </a:solidFill>
              </a:rPr>
              <a:t>last</a:t>
            </a:r>
            <a:r>
              <a:rPr lang="en-IN" sz="2800" dirty="0" smtClean="0">
                <a:solidFill>
                  <a:schemeClr val="bg1"/>
                </a:solidFill>
              </a:rPr>
              <a:t> item </a:t>
            </a:r>
            <a:r>
              <a:rPr lang="en-IN" sz="2800" dirty="0">
                <a:solidFill>
                  <a:schemeClr val="bg1"/>
                </a:solidFill>
              </a:rPr>
              <a:t>of an </a:t>
            </a:r>
            <a:r>
              <a:rPr lang="en-IN" sz="2800" dirty="0" smtClean="0">
                <a:solidFill>
                  <a:schemeClr val="bg1"/>
                </a:solidFill>
              </a:rPr>
              <a:t>array</a:t>
            </a:r>
          </a:p>
          <a:p>
            <a:pPr algn="ctr"/>
            <a:r>
              <a:rPr lang="en-IN" sz="2800" b="1" dirty="0">
                <a:solidFill>
                  <a:schemeClr val="bg1"/>
                </a:solidFill>
              </a:rPr>
              <a:t>shift() </a:t>
            </a:r>
            <a:r>
              <a:rPr lang="en-IN" sz="2800" dirty="0">
                <a:solidFill>
                  <a:schemeClr val="bg1"/>
                </a:solidFill>
              </a:rPr>
              <a:t>method removes the </a:t>
            </a:r>
            <a:r>
              <a:rPr lang="en-IN" sz="2800" b="1" dirty="0">
                <a:solidFill>
                  <a:schemeClr val="bg1"/>
                </a:solidFill>
              </a:rPr>
              <a:t>first</a:t>
            </a:r>
            <a:r>
              <a:rPr lang="en-IN" sz="2800" dirty="0">
                <a:solidFill>
                  <a:schemeClr val="bg1"/>
                </a:solidFill>
              </a:rPr>
              <a:t> item of an array</a:t>
            </a: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23414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6864" y="63500"/>
            <a:ext cx="10871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Remove elements in Arrays 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41500" y="2819400"/>
            <a:ext cx="9385300" cy="32639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4400" b="1" dirty="0" smtClean="0"/>
          </a:p>
          <a:p>
            <a:pPr lvl="2"/>
            <a:r>
              <a:rPr lang="en-IN" sz="4400" b="1" dirty="0" err="1" smtClean="0"/>
              <a:t>var</a:t>
            </a:r>
            <a:r>
              <a:rPr lang="en-IN" sz="4400" b="1" dirty="0" smtClean="0"/>
              <a:t> y </a:t>
            </a:r>
            <a:r>
              <a:rPr lang="en-IN" sz="4400" b="1" dirty="0"/>
              <a:t>= ["a", 123, 65</a:t>
            </a:r>
            <a:r>
              <a:rPr lang="en-IN" sz="4400" b="1" dirty="0" smtClean="0"/>
              <a:t>];</a:t>
            </a:r>
          </a:p>
          <a:p>
            <a:pPr lvl="2">
              <a:spcAft>
                <a:spcPts val="2400"/>
              </a:spcAft>
            </a:pPr>
            <a:r>
              <a:rPr lang="en-IN" sz="4400" b="1" dirty="0" err="1" smtClean="0"/>
              <a:t>y.pop</a:t>
            </a:r>
            <a:r>
              <a:rPr lang="en-IN" sz="4400" b="1" dirty="0" smtClean="0"/>
              <a:t>();   </a:t>
            </a:r>
            <a:r>
              <a:rPr lang="en-IN" sz="4400" b="1" dirty="0" smtClean="0">
                <a:sym typeface="Wingdings" panose="05000000000000000000" pitchFamily="2" charset="2"/>
              </a:rPr>
              <a:t></a:t>
            </a:r>
            <a:r>
              <a:rPr lang="en-IN" sz="4400" b="1" dirty="0"/>
              <a:t> ["a", </a:t>
            </a:r>
            <a:r>
              <a:rPr lang="en-IN" sz="4400" b="1" dirty="0" smtClean="0"/>
              <a:t>123]</a:t>
            </a:r>
          </a:p>
          <a:p>
            <a:pPr lvl="2"/>
            <a:r>
              <a:rPr lang="en-IN" sz="4400" b="1" dirty="0" err="1" smtClean="0"/>
              <a:t>var</a:t>
            </a:r>
            <a:r>
              <a:rPr lang="en-IN" sz="4400" b="1" dirty="0" smtClean="0"/>
              <a:t> </a:t>
            </a:r>
            <a:r>
              <a:rPr lang="en-IN" sz="4400" b="1" dirty="0"/>
              <a:t>arr2= new </a:t>
            </a:r>
            <a:r>
              <a:rPr lang="en-IN" sz="4400" b="1" dirty="0" smtClean="0">
                <a:solidFill>
                  <a:srgbClr val="FF0000"/>
                </a:solidFill>
              </a:rPr>
              <a:t>A</a:t>
            </a:r>
            <a:r>
              <a:rPr lang="en-IN" sz="4400" b="1" dirty="0" smtClean="0"/>
              <a:t>rray(2,5,6,7,8);</a:t>
            </a:r>
          </a:p>
          <a:p>
            <a:pPr lvl="2"/>
            <a:r>
              <a:rPr lang="en-US" sz="4400" b="1" dirty="0" smtClean="0"/>
              <a:t>arr2.shift(); </a:t>
            </a:r>
            <a:r>
              <a:rPr lang="en-US" sz="4400" b="1" dirty="0" smtClean="0">
                <a:sym typeface="Wingdings" panose="05000000000000000000" pitchFamily="2" charset="2"/>
              </a:rPr>
              <a:t>[</a:t>
            </a:r>
            <a:r>
              <a:rPr lang="en-IN" sz="4400" b="1" dirty="0" smtClean="0"/>
              <a:t>5,6,7,8]</a:t>
            </a:r>
          </a:p>
          <a:p>
            <a:pPr lvl="2"/>
            <a:endParaRPr lang="en-IN" sz="44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2133600" y="1054100"/>
            <a:ext cx="8712200" cy="11938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chemeClr val="bg1"/>
                </a:solidFill>
              </a:rPr>
              <a:t>pop() </a:t>
            </a:r>
            <a:r>
              <a:rPr lang="en-IN" sz="2800" dirty="0">
                <a:solidFill>
                  <a:schemeClr val="bg1"/>
                </a:solidFill>
              </a:rPr>
              <a:t>method removes the </a:t>
            </a:r>
            <a:r>
              <a:rPr lang="en-IN" sz="2800" b="1" dirty="0" smtClean="0">
                <a:solidFill>
                  <a:schemeClr val="bg1"/>
                </a:solidFill>
              </a:rPr>
              <a:t>last</a:t>
            </a:r>
            <a:r>
              <a:rPr lang="en-IN" sz="2800" dirty="0" smtClean="0">
                <a:solidFill>
                  <a:schemeClr val="bg1"/>
                </a:solidFill>
              </a:rPr>
              <a:t> item </a:t>
            </a:r>
            <a:r>
              <a:rPr lang="en-IN" sz="2800" dirty="0">
                <a:solidFill>
                  <a:schemeClr val="bg1"/>
                </a:solidFill>
              </a:rPr>
              <a:t>of an </a:t>
            </a:r>
            <a:r>
              <a:rPr lang="en-IN" sz="2800" dirty="0" smtClean="0">
                <a:solidFill>
                  <a:schemeClr val="bg1"/>
                </a:solidFill>
              </a:rPr>
              <a:t>array</a:t>
            </a:r>
          </a:p>
          <a:p>
            <a:pPr algn="ctr"/>
            <a:r>
              <a:rPr lang="en-IN" sz="2800" b="1" dirty="0">
                <a:solidFill>
                  <a:schemeClr val="bg1"/>
                </a:solidFill>
              </a:rPr>
              <a:t>shift() </a:t>
            </a:r>
            <a:r>
              <a:rPr lang="en-IN" sz="2800" dirty="0">
                <a:solidFill>
                  <a:schemeClr val="bg1"/>
                </a:solidFill>
              </a:rPr>
              <a:t>method removes the </a:t>
            </a:r>
            <a:r>
              <a:rPr lang="en-IN" sz="2800" b="1" dirty="0">
                <a:solidFill>
                  <a:schemeClr val="bg1"/>
                </a:solidFill>
              </a:rPr>
              <a:t>first</a:t>
            </a:r>
            <a:r>
              <a:rPr lang="en-IN" sz="2800" dirty="0">
                <a:solidFill>
                  <a:schemeClr val="bg1"/>
                </a:solidFill>
              </a:rPr>
              <a:t> item of an array</a:t>
            </a: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34285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419</Words>
  <Application>Microsoft Office PowerPoint</Application>
  <PresentationFormat>Custom</PresentationFormat>
  <Paragraphs>101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Conceptual Example of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VINODKUMAR</dc:creator>
  <cp:lastModifiedBy>NAVEENKUMAR M</cp:lastModifiedBy>
  <cp:revision>99</cp:revision>
  <dcterms:created xsi:type="dcterms:W3CDTF">2020-08-07T16:48:13Z</dcterms:created>
  <dcterms:modified xsi:type="dcterms:W3CDTF">2020-09-24T00:00:06Z</dcterms:modified>
</cp:coreProperties>
</file>