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7" r:id="rId7"/>
    <p:sldId id="278" r:id="rId8"/>
    <p:sldId id="282" r:id="rId9"/>
    <p:sldId id="283" r:id="rId10"/>
    <p:sldId id="284" r:id="rId11"/>
    <p:sldId id="276" r:id="rId12"/>
    <p:sldId id="27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(Objects)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Comparing two Objects : Data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9590" y="1110413"/>
            <a:ext cx="6860089" cy="52629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&lt;script&gt;  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two Objects with same data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object1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{name: "SRET"}; </a:t>
            </a:r>
          </a:p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object2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{name: "SRET"};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check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(object1 === object2); 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console.log(check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 </a:t>
            </a:r>
            <a:r>
              <a:rPr lang="en-IN" sz="2400" b="1" dirty="0">
                <a:solidFill>
                  <a:srgbClr val="FF0000"/>
                </a:solidFill>
              </a:rPr>
              <a:t>// false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str1 =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JSON.stringify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(object1);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str2 =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JSON.stringify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(object2);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check = (str1 === str2);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console.log(check); </a:t>
            </a:r>
            <a:r>
              <a:rPr lang="en-IN" sz="2400" b="1" dirty="0">
                <a:solidFill>
                  <a:srgbClr val="FF0000"/>
                </a:solidFill>
              </a:rPr>
              <a:t>// true   </a:t>
            </a: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506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0" y="1218337"/>
            <a:ext cx="104180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Create an object </a:t>
            </a:r>
            <a:r>
              <a:rPr lang="en-US" sz="36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myObj</a:t>
            </a:r>
            <a:r>
              <a:rPr lang="en-US" sz="3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with three properties 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prop1, prop2, prop3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with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values 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10, 20, 30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respectively.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rint </a:t>
            </a:r>
            <a:r>
              <a:rPr lang="en-US" sz="36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myObj</a:t>
            </a:r>
            <a:r>
              <a:rPr lang="en-US" sz="3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to console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rint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prop1, prop2, prop3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values of the Object </a:t>
            </a:r>
            <a:r>
              <a:rPr lang="en-US" sz="36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myObj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6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74" t="3091" r="2718" b="3704"/>
          <a:stretch/>
        </p:blipFill>
        <p:spPr>
          <a:xfrm>
            <a:off x="2552700" y="1879601"/>
            <a:ext cx="6921500" cy="2590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1054100"/>
            <a:ext cx="866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reate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an object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car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with the following properties.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700" y="4772682"/>
            <a:ext cx="73196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Modify property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model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of object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car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to 800.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Print modified details of object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car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to console.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864" y="2794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6700" y="1587500"/>
            <a:ext cx="866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reate an empty array </a:t>
            </a:r>
            <a:r>
              <a:rPr lang="en-US" sz="28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myArray</a:t>
            </a:r>
            <a:endParaRPr lang="en-US" sz="2800" b="1" i="1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Insert three elements 10, 20, 30 in to the array </a:t>
            </a:r>
            <a:r>
              <a:rPr lang="en-US" sz="28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myArray</a:t>
            </a: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Creat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an object </a:t>
            </a:r>
            <a:r>
              <a:rPr lang="en-US" sz="28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myObj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having two properties prop1, prop2 with values 60, true respectively.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Insert </a:t>
            </a:r>
            <a:r>
              <a:rPr lang="en-US" sz="28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myObj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as fourth element of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array </a:t>
            </a:r>
            <a:r>
              <a:rPr lang="en-US" sz="2800" b="1" i="1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myArray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endParaRPr lang="en-US" sz="28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Recall: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>
                <a:solidFill>
                  <a:srgbClr val="FF0000"/>
                </a:solidFill>
              </a:rPr>
              <a:t>-</a:t>
            </a:r>
            <a:r>
              <a:rPr lang="en-US" sz="6000" b="1" dirty="0" smtClean="0">
                <a:solidFill>
                  <a:srgbClr val="FF0000"/>
                </a:solidFill>
              </a:rPr>
              <a:t> Data types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5264" y="901700"/>
            <a:ext cx="10871200" cy="52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Aft>
                <a:spcPts val="1200"/>
              </a:spcAft>
              <a:buNone/>
            </a:pPr>
            <a:r>
              <a:rPr lang="en-IN" sz="3600" dirty="0" smtClean="0">
                <a:latin typeface="Times New Roman" panose="02020603050405020304" pitchFamily="18" charset="0"/>
              </a:rPr>
              <a:t>The values we </a:t>
            </a:r>
            <a:r>
              <a:rPr lang="en-IN" sz="3600" dirty="0">
                <a:latin typeface="Times New Roman" panose="02020603050405020304" pitchFamily="18" charset="0"/>
              </a:rPr>
              <a:t>assign to variables fall under a few distinct data </a:t>
            </a:r>
            <a:r>
              <a:rPr lang="en-IN" sz="3600" dirty="0" smtClean="0">
                <a:latin typeface="Times New Roman" panose="02020603050405020304" pitchFamily="18" charset="0"/>
              </a:rPr>
              <a:t>types.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undefined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null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Numbers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Strings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Booleans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Arrays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Object</a:t>
            </a:r>
          </a:p>
          <a:p>
            <a:pPr marL="1828800" lvl="4" indent="0" algn="just">
              <a:spcAft>
                <a:spcPts val="1200"/>
              </a:spcAft>
              <a:buNone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927600" y="2159000"/>
            <a:ext cx="139700" cy="26797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927600" y="4975225"/>
            <a:ext cx="122936" cy="1009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575300" y="3206462"/>
            <a:ext cx="1724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Primitive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4476" y="5187662"/>
            <a:ext cx="2007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Composite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Objects in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0000" y="1218337"/>
            <a:ext cx="104180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Recall : Variables are data containers</a:t>
            </a:r>
          </a:p>
          <a:p>
            <a:pPr lvl="1">
              <a:spcAft>
                <a:spcPts val="1200"/>
              </a:spcAft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var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car = “</a:t>
            </a:r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maruti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”;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Objects are also variables but contain many values.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3600" dirty="0"/>
              <a:t>The values are written as </a:t>
            </a:r>
            <a:r>
              <a:rPr lang="en-IN" sz="3600" b="1" dirty="0" err="1"/>
              <a:t>name:value</a:t>
            </a:r>
            <a:r>
              <a:rPr lang="en-IN" sz="3600" dirty="0"/>
              <a:t> </a:t>
            </a:r>
            <a:r>
              <a:rPr lang="en-IN" sz="3600" dirty="0" smtClean="0"/>
              <a:t>pairs.</a:t>
            </a:r>
          </a:p>
          <a:p>
            <a:pPr>
              <a:spcAft>
                <a:spcPts val="1200"/>
              </a:spcAft>
            </a:pPr>
            <a:endParaRPr lang="en-US" sz="3600" dirty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416050" y="4546600"/>
            <a:ext cx="10125964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/>
              <a:t>var</a:t>
            </a:r>
            <a:r>
              <a:rPr lang="en-IN" sz="3600" dirty="0"/>
              <a:t> car = {</a:t>
            </a:r>
            <a:r>
              <a:rPr lang="en-IN" sz="3600" dirty="0" err="1"/>
              <a:t>type:"Fiat</a:t>
            </a:r>
            <a:r>
              <a:rPr lang="en-IN" sz="3600" dirty="0"/>
              <a:t>", model:"500", </a:t>
            </a:r>
            <a:r>
              <a:rPr lang="en-IN" sz="3600" dirty="0" err="1"/>
              <a:t>color</a:t>
            </a:r>
            <a:r>
              <a:rPr lang="en-IN" sz="3600" dirty="0"/>
              <a:t>:"white</a:t>
            </a:r>
            <a:r>
              <a:rPr lang="en-IN" sz="3600" dirty="0" smtClean="0"/>
              <a:t>"};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236200" y="5473700"/>
            <a:ext cx="292100" cy="36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89787" y="5840670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 Custom Object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588525" y="6210002"/>
            <a:ext cx="8200450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NOTE : objects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are containers for </a:t>
            </a:r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</a:rPr>
              <a:t>named</a:t>
            </a:r>
            <a:r>
              <a:rPr lang="en-IN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values</a:t>
            </a:r>
            <a:r>
              <a:rPr lang="en-IN" b="1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called</a:t>
            </a:r>
            <a:r>
              <a:rPr lang="en-IN" b="1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properties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Objects in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20750" y="1708815"/>
            <a:ext cx="10125964" cy="914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/>
              <a:t>var</a:t>
            </a:r>
            <a:r>
              <a:rPr lang="en-IN" sz="3600" dirty="0"/>
              <a:t> car = {</a:t>
            </a:r>
            <a:r>
              <a:rPr lang="en-IN" sz="3600" dirty="0" err="1"/>
              <a:t>type:"Fiat</a:t>
            </a:r>
            <a:r>
              <a:rPr lang="en-IN" sz="3600" dirty="0"/>
              <a:t>", model:"500", </a:t>
            </a:r>
            <a:r>
              <a:rPr lang="en-IN" sz="3600" dirty="0" err="1"/>
              <a:t>color</a:t>
            </a:r>
            <a:r>
              <a:rPr lang="en-IN" sz="3600" dirty="0"/>
              <a:t>:"white</a:t>
            </a:r>
            <a:r>
              <a:rPr lang="en-IN" sz="3600" dirty="0" smtClean="0"/>
              <a:t>"};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1914" y="2984500"/>
            <a:ext cx="3748786" cy="3111500"/>
          </a:xfrm>
          <a:prstGeom prst="roundRect">
            <a:avLst>
              <a:gd name="adj" fmla="val 8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err="1">
                <a:solidFill>
                  <a:schemeClr val="bg1"/>
                </a:solidFill>
              </a:rPr>
              <a:t>var</a:t>
            </a:r>
            <a:r>
              <a:rPr lang="en-IN" sz="3600" dirty="0">
                <a:solidFill>
                  <a:schemeClr val="bg1"/>
                </a:solidFill>
              </a:rPr>
              <a:t> car = </a:t>
            </a:r>
            <a:r>
              <a:rPr lang="en-IN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IN" sz="3600" dirty="0">
                <a:solidFill>
                  <a:schemeClr val="bg1"/>
                </a:solidFill>
              </a:rPr>
              <a:t>t</a:t>
            </a:r>
            <a:r>
              <a:rPr lang="en-IN" sz="3600" dirty="0" smtClean="0">
                <a:solidFill>
                  <a:schemeClr val="bg1"/>
                </a:solidFill>
              </a:rPr>
              <a:t>ype : "</a:t>
            </a:r>
            <a:r>
              <a:rPr lang="en-IN" sz="3600" dirty="0">
                <a:solidFill>
                  <a:schemeClr val="bg1"/>
                </a:solidFill>
              </a:rPr>
              <a:t>Fiat", </a:t>
            </a:r>
            <a:r>
              <a:rPr lang="en-IN" sz="3600" dirty="0" smtClean="0">
                <a:solidFill>
                  <a:schemeClr val="bg1"/>
                </a:solidFill>
              </a:rPr>
              <a:t>model : "</a:t>
            </a:r>
            <a:r>
              <a:rPr lang="en-IN" sz="3600" dirty="0">
                <a:solidFill>
                  <a:schemeClr val="bg1"/>
                </a:solidFill>
              </a:rPr>
              <a:t>500", </a:t>
            </a:r>
            <a:r>
              <a:rPr lang="en-IN" sz="3600" dirty="0" err="1" smtClean="0">
                <a:solidFill>
                  <a:schemeClr val="bg1"/>
                </a:solidFill>
              </a:rPr>
              <a:t>color</a:t>
            </a:r>
            <a:r>
              <a:rPr lang="en-IN" sz="3600" dirty="0" smtClean="0">
                <a:solidFill>
                  <a:schemeClr val="bg1"/>
                </a:solidFill>
              </a:rPr>
              <a:t> : "white</a:t>
            </a:r>
            <a:r>
              <a:rPr lang="en-IN" sz="3600" dirty="0">
                <a:solidFill>
                  <a:schemeClr val="bg1"/>
                </a:solidFill>
              </a:rPr>
              <a:t>"</a:t>
            </a:r>
            <a:endParaRPr lang="en-IN" sz="3600" dirty="0" smtClean="0">
              <a:solidFill>
                <a:schemeClr val="bg1"/>
              </a:solidFill>
            </a:endParaRPr>
          </a:p>
          <a:p>
            <a:r>
              <a:rPr lang="en-IN" sz="3600" dirty="0" smtClean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08" y="4355584"/>
            <a:ext cx="2734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Object Definition</a:t>
            </a:r>
            <a:endParaRPr lang="en-IN" sz="28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88500" y="2623215"/>
            <a:ext cx="127000" cy="173236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0700" y="4737100"/>
            <a:ext cx="1603408" cy="38100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00116" y="6323340"/>
            <a:ext cx="3474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mtClean="0"/>
              <a:t>Object literal notation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529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Objects </a:t>
            </a:r>
            <a:r>
              <a:rPr lang="en-US" sz="6000" b="1" dirty="0" smtClean="0">
                <a:solidFill>
                  <a:srgbClr val="FF0000"/>
                </a:solidFill>
              </a:rPr>
              <a:t>Definition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100" y="762000"/>
            <a:ext cx="106339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W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e can define objects in </a:t>
            </a:r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 pitchFamily="18" charset="0"/>
              </a:rPr>
              <a:t>Javascript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in following ways</a:t>
            </a:r>
          </a:p>
          <a:p>
            <a:pPr marL="1943100" lvl="3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Object literal notation</a:t>
            </a:r>
          </a:p>
          <a:p>
            <a:pPr marL="1943100" lvl="3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new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keyword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864" y="3287474"/>
            <a:ext cx="4155186" cy="3265725"/>
          </a:xfrm>
          <a:prstGeom prst="roundRect">
            <a:avLst>
              <a:gd name="adj" fmla="val 8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err="1"/>
              <a:t>var</a:t>
            </a:r>
            <a:r>
              <a:rPr lang="en-IN" sz="3600" dirty="0"/>
              <a:t> person = {</a:t>
            </a:r>
            <a:br>
              <a:rPr lang="en-IN" sz="3600" dirty="0"/>
            </a:br>
            <a:r>
              <a:rPr lang="en-IN" sz="3600" dirty="0"/>
              <a:t>  </a:t>
            </a:r>
            <a:r>
              <a:rPr lang="en-IN" sz="3600" dirty="0" err="1"/>
              <a:t>firstName</a:t>
            </a:r>
            <a:r>
              <a:rPr lang="en-IN" sz="3600" dirty="0"/>
              <a:t>: "John",</a:t>
            </a:r>
            <a:br>
              <a:rPr lang="en-IN" sz="3600" dirty="0"/>
            </a:br>
            <a:r>
              <a:rPr lang="en-IN" sz="3600" dirty="0"/>
              <a:t>  </a:t>
            </a:r>
            <a:r>
              <a:rPr lang="en-IN" sz="3600" dirty="0" err="1"/>
              <a:t>lastName</a:t>
            </a:r>
            <a:r>
              <a:rPr lang="en-IN" sz="3600" dirty="0"/>
              <a:t>: "Doe",</a:t>
            </a:r>
            <a:br>
              <a:rPr lang="en-IN" sz="3600" dirty="0"/>
            </a:br>
            <a:r>
              <a:rPr lang="en-IN" sz="3600" dirty="0"/>
              <a:t>  age: 50,</a:t>
            </a:r>
            <a:br>
              <a:rPr lang="en-IN" sz="3600" dirty="0"/>
            </a:br>
            <a:r>
              <a:rPr lang="en-IN" sz="3600" dirty="0"/>
              <a:t>  </a:t>
            </a:r>
            <a:r>
              <a:rPr lang="en-IN" sz="3600" dirty="0" err="1"/>
              <a:t>eyeColor</a:t>
            </a:r>
            <a:r>
              <a:rPr lang="en-IN" sz="3600" dirty="0"/>
              <a:t>: "blue"</a:t>
            </a:r>
            <a:br>
              <a:rPr lang="en-IN" sz="3600" dirty="0"/>
            </a:br>
            <a:r>
              <a:rPr lang="en-IN" sz="3600" dirty="0"/>
              <a:t>};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27700" y="3287473"/>
            <a:ext cx="5791200" cy="3265725"/>
          </a:xfrm>
          <a:prstGeom prst="roundRect">
            <a:avLst>
              <a:gd name="adj" fmla="val 81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err="1"/>
              <a:t>var</a:t>
            </a:r>
            <a:r>
              <a:rPr lang="en-IN" sz="3600" dirty="0"/>
              <a:t> person = new Object();</a:t>
            </a:r>
            <a:br>
              <a:rPr lang="en-IN" sz="3600" dirty="0"/>
            </a:br>
            <a:r>
              <a:rPr lang="en-IN" sz="3600" dirty="0" err="1"/>
              <a:t>person.firstName</a:t>
            </a:r>
            <a:r>
              <a:rPr lang="en-IN" sz="3600" dirty="0"/>
              <a:t> = "John";</a:t>
            </a:r>
            <a:br>
              <a:rPr lang="en-IN" sz="3600" dirty="0"/>
            </a:br>
            <a:r>
              <a:rPr lang="en-IN" sz="3600" dirty="0" err="1"/>
              <a:t>person.lastName</a:t>
            </a:r>
            <a:r>
              <a:rPr lang="en-IN" sz="3600" dirty="0"/>
              <a:t> = "Doe";</a:t>
            </a:r>
            <a:br>
              <a:rPr lang="en-IN" sz="3600" dirty="0"/>
            </a:br>
            <a:r>
              <a:rPr lang="en-IN" sz="3600" dirty="0" err="1"/>
              <a:t>person.age</a:t>
            </a:r>
            <a:r>
              <a:rPr lang="en-IN" sz="3600" dirty="0"/>
              <a:t> = 50;</a:t>
            </a:r>
            <a:br>
              <a:rPr lang="en-IN" sz="3600" dirty="0"/>
            </a:br>
            <a:r>
              <a:rPr lang="en-IN" sz="3600" dirty="0" err="1"/>
              <a:t>person.eyeColor</a:t>
            </a:r>
            <a:r>
              <a:rPr lang="en-IN" sz="3600" dirty="0"/>
              <a:t> = "blue";</a:t>
            </a:r>
            <a:endParaRPr lang="en-IN" sz="36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806" y="2918141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Object literal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19772" y="2918141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ew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Accessing Object Properties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5700" y="2660099"/>
            <a:ext cx="7585652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objectName.propertyName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2425700" y="4318795"/>
            <a:ext cx="7585652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en-IN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3600" i="1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3600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propertyName</a:t>
            </a:r>
            <a:r>
              <a:rPr lang="en-IN" sz="3600" i="1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649901" y="1476801"/>
            <a:ext cx="850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Verdana" panose="020B0604030504040204" pitchFamily="34" charset="0"/>
              </a:rPr>
              <a:t>You can access object properties in two ways: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5458965" y="3581780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694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Accessing Object Properties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1100" y="1569135"/>
            <a:ext cx="95250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4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4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976838" y="3042334"/>
            <a:ext cx="994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IN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John 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//using dot notation </a:t>
            </a:r>
            <a:r>
              <a:rPr lang="en-IN" sz="2400" dirty="0" smtClean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138" y="4510035"/>
            <a:ext cx="10831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person[</a:t>
            </a:r>
            <a:r>
              <a:rPr lang="en-IN" sz="3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360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IN" sz="3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IN" sz="36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John </a:t>
            </a:r>
            <a:r>
              <a:rPr lang="en-IN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//using bracket notation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5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Comparing two Objects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1210" y="1752153"/>
            <a:ext cx="4733988" cy="1667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Using Reference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Using Data</a:t>
            </a:r>
            <a:endParaRPr lang="en-I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4641" y="1110414"/>
            <a:ext cx="6860089" cy="48936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&lt;script&gt;  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// Creating two Objects with same data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object1 = {name: "SRET"}; </a:t>
            </a:r>
          </a:p>
          <a:p>
            <a:pPr lvl="1"/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object2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{name: "SRET"};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check = (object1 === object2); 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console.log(check); // </a:t>
            </a:r>
            <a:r>
              <a:rPr lang="en-IN" sz="2400" b="1" dirty="0" smtClean="0">
                <a:solidFill>
                  <a:srgbClr val="FF0000"/>
                </a:solidFill>
              </a:rPr>
              <a:t>false</a:t>
            </a:r>
            <a:endParaRPr lang="en-IN" sz="2400" b="1" dirty="0">
              <a:solidFill>
                <a:srgbClr val="FF0000"/>
              </a:solidFill>
            </a:endParaRP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// Pointing to the same reference now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object1 = object2;  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check = (object1 === object2);   </a:t>
            </a:r>
          </a:p>
          <a:p>
            <a:pPr lvl="1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console.log(check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en-IN" sz="2400" b="1" dirty="0" smtClean="0">
                <a:solidFill>
                  <a:srgbClr val="FF0000"/>
                </a:solidFill>
              </a:rPr>
              <a:t>true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&lt;/script&gt;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Comparing two Objects : reference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374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110</cp:revision>
  <dcterms:created xsi:type="dcterms:W3CDTF">2020-08-07T16:48:13Z</dcterms:created>
  <dcterms:modified xsi:type="dcterms:W3CDTF">2020-09-16T11:14:18Z</dcterms:modified>
</cp:coreProperties>
</file>