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9" r:id="rId8"/>
    <p:sldId id="280" r:id="rId9"/>
    <p:sldId id="278" r:id="rId10"/>
    <p:sldId id="281" r:id="rId11"/>
    <p:sldId id="282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85" d="100"/>
          <a:sy n="85" d="100"/>
        </p:scale>
        <p:origin x="-283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8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97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50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8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3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1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26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80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88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69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4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3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es6.asp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09995"/>
            <a:ext cx="12192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i="0" dirty="0" smtClean="0">
                <a:effectLst/>
                <a:latin typeface="Source Sans Pro"/>
              </a:rPr>
              <a:t>Sri </a:t>
            </a:r>
            <a:r>
              <a:rPr lang="en-IN" sz="2800" b="1" i="0" dirty="0" err="1" smtClean="0">
                <a:effectLst/>
                <a:latin typeface="Source Sans Pro"/>
              </a:rPr>
              <a:t>Ramachandra</a:t>
            </a:r>
            <a:r>
              <a:rPr lang="en-IN" sz="2800" b="1" i="0" dirty="0" smtClean="0">
                <a:effectLst/>
                <a:latin typeface="Source Sans Pro"/>
              </a:rPr>
              <a:t> Institute of Higher Education and Research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938272" y="5084495"/>
            <a:ext cx="6364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cap="all" dirty="0" smtClean="0">
                <a:effectLst/>
                <a:latin typeface="Source Sans Pro"/>
              </a:rPr>
              <a:t>SRI RAMACHANDRA ENGINEERING AND TECHNOLOGY</a:t>
            </a:r>
            <a:endParaRPr lang="en-IN" b="1" i="0" cap="all" dirty="0">
              <a:effectLst/>
              <a:latin typeface="Source Sans Pr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60" y="1709763"/>
            <a:ext cx="2205028" cy="21155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1313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 err="1" smtClean="0"/>
              <a:t>Javascript</a:t>
            </a:r>
            <a:r>
              <a:rPr lang="en-IN" sz="4400" b="1" dirty="0" smtClean="0"/>
              <a:t> (Operators)</a:t>
            </a:r>
            <a:endParaRPr lang="en-IN" sz="4400" dirty="0"/>
          </a:p>
        </p:txBody>
      </p:sp>
      <p:sp>
        <p:nvSpPr>
          <p:cNvPr id="11" name="Rectangle 10"/>
          <p:cNvSpPr/>
          <p:nvPr/>
        </p:nvSpPr>
        <p:spPr>
          <a:xfrm>
            <a:off x="6096" y="88717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i="0" dirty="0" smtClean="0">
                <a:effectLst/>
                <a:latin typeface="Source Sans Pro"/>
              </a:rPr>
              <a:t>by</a:t>
            </a:r>
            <a:endParaRPr lang="en-IN" sz="3200" dirty="0"/>
          </a:p>
        </p:txBody>
      </p:sp>
      <p:sp>
        <p:nvSpPr>
          <p:cNvPr id="13" name="Rectangle 12"/>
          <p:cNvSpPr/>
          <p:nvPr/>
        </p:nvSpPr>
        <p:spPr>
          <a:xfrm>
            <a:off x="24385" y="3923353"/>
            <a:ext cx="12167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Source Sans Pro"/>
              </a:rPr>
              <a:t>M NAVEENKUMAR </a:t>
            </a:r>
          </a:p>
          <a:p>
            <a:pPr algn="ctr"/>
            <a:r>
              <a:rPr lang="en-US" b="1" dirty="0" smtClean="0">
                <a:latin typeface="Source Sans Pro"/>
              </a:rPr>
              <a:t>Assistant Professor</a:t>
            </a:r>
          </a:p>
          <a:p>
            <a:pPr algn="ctr"/>
            <a:r>
              <a:rPr lang="en-US" b="1" dirty="0" smtClean="0">
                <a:latin typeface="Source Sans Pro"/>
              </a:rPr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8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6306" y="158234"/>
            <a:ext cx="3778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Segoe UI" panose="020B0502040204020203" pitchFamily="34" charset="0"/>
              </a:rPr>
              <a:t>6. Type Operators</a:t>
            </a:r>
            <a:endParaRPr lang="en-IN" sz="3600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61868"/>
              </p:ext>
            </p:extLst>
          </p:nvPr>
        </p:nvGraphicFramePr>
        <p:xfrm>
          <a:off x="2305050" y="2218214"/>
          <a:ext cx="8591550" cy="3017520"/>
        </p:xfrm>
        <a:graphic>
          <a:graphicData uri="http://schemas.openxmlformats.org/drawingml/2006/table">
            <a:tbl>
              <a:tblPr/>
              <a:tblGrid>
                <a:gridCol w="2564642"/>
                <a:gridCol w="6026908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 err="1">
                          <a:effectLst/>
                        </a:rPr>
                        <a:t>typeof</a:t>
                      </a:r>
                      <a:endParaRPr lang="en-IN" sz="2800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Returns the type of a variable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 err="1">
                          <a:effectLst/>
                        </a:rPr>
                        <a:t>instanceof</a:t>
                      </a:r>
                      <a:endParaRPr lang="en-IN" sz="2800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Returns true if an object is an instance of an object </a:t>
                      </a:r>
                      <a:r>
                        <a:rPr lang="en-IN" sz="2800" dirty="0" smtClean="0">
                          <a:effectLst/>
                        </a:rPr>
                        <a:t>type</a:t>
                      </a:r>
                    </a:p>
                    <a:p>
                      <a:pPr algn="l" fontAlgn="t"/>
                      <a:endParaRPr lang="en-US" sz="28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2800" dirty="0" smtClean="0">
                          <a:effectLst/>
                        </a:rPr>
                        <a:t>If will work only for objects</a:t>
                      </a:r>
                      <a:endParaRPr lang="en-IN" sz="28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98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1700" y="1042785"/>
            <a:ext cx="11176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2800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</a:t>
            </a:r>
            <a:r>
              <a:rPr lang="en-IN" sz="28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</a:t>
            </a:r>
            <a:r>
              <a:rPr lang="en-IN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string"</a:t>
            </a:r>
            <a:br>
              <a:rPr lang="en-IN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IN" sz="28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3.14</a:t>
            </a:r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</a:t>
            </a:r>
            <a:r>
              <a:rPr lang="en-IN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Returns "number"</a:t>
            </a:r>
            <a:br>
              <a:rPr lang="en-IN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IN" sz="28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28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NaN</a:t>
            </a:r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IN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Returns "number"</a:t>
            </a:r>
            <a:br>
              <a:rPr lang="en-IN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IN" sz="28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2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false</a:t>
            </a:r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</a:t>
            </a:r>
            <a:r>
              <a:rPr lang="en-IN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IN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Returns "</a:t>
            </a:r>
            <a:r>
              <a:rPr lang="en-IN" sz="28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boolean</a:t>
            </a:r>
            <a:r>
              <a:rPr lang="en-IN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en-IN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IN" sz="28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IN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              </a:t>
            </a:r>
            <a:r>
              <a:rPr lang="en-IN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Returns "object"</a:t>
            </a:r>
            <a:br>
              <a:rPr lang="en-IN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IN" sz="28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IN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name:</a:t>
            </a:r>
            <a:r>
              <a:rPr lang="en-IN" sz="280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'John</a:t>
            </a:r>
            <a:r>
              <a:rPr lang="en-IN" sz="28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age:</a:t>
            </a:r>
            <a:r>
              <a:rPr lang="en-IN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34</a:t>
            </a:r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IN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IN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Returns "object"</a:t>
            </a:r>
            <a:br>
              <a:rPr lang="en-IN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IN" sz="28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2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() {}         </a:t>
            </a:r>
            <a:r>
              <a:rPr lang="en-IN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Returns "function"</a:t>
            </a:r>
            <a:br>
              <a:rPr lang="en-IN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IN" sz="28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2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</a:t>
            </a:r>
            <a:r>
              <a:rPr lang="en-IN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Returns "object"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4189906" y="0"/>
            <a:ext cx="3904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Segoe UI" panose="020B0502040204020203" pitchFamily="34" charset="0"/>
              </a:rPr>
              <a:t>6. Type Operators </a:t>
            </a:r>
            <a:endParaRPr lang="en-IN" sz="3600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397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9906" y="0"/>
            <a:ext cx="3904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Segoe UI" panose="020B0502040204020203" pitchFamily="34" charset="0"/>
              </a:rPr>
              <a:t>6. Type Operators </a:t>
            </a:r>
            <a:endParaRPr lang="en-IN" sz="3600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9746" y="1810435"/>
            <a:ext cx="6845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/>
              <a:t>[0,1] </a:t>
            </a:r>
            <a:r>
              <a:rPr lang="en-IN" sz="3600" dirty="0" err="1"/>
              <a:t>instanceof</a:t>
            </a:r>
            <a:r>
              <a:rPr lang="en-IN" sz="3600" dirty="0"/>
              <a:t> Array //=&gt; </a:t>
            </a:r>
            <a:r>
              <a:rPr lang="en-IN" sz="3600" dirty="0" smtClean="0"/>
              <a:t>true</a:t>
            </a:r>
          </a:p>
          <a:p>
            <a:endParaRPr lang="en-IN" sz="3600" dirty="0"/>
          </a:p>
          <a:p>
            <a:r>
              <a:rPr lang="en-IN" sz="3600" dirty="0"/>
              <a:t>{0:1} </a:t>
            </a:r>
            <a:r>
              <a:rPr lang="en-IN" sz="3600" dirty="0" err="1"/>
              <a:t>instanceof</a:t>
            </a:r>
            <a:r>
              <a:rPr lang="en-IN" sz="3600" dirty="0"/>
              <a:t> Object //=&gt; true</a:t>
            </a:r>
          </a:p>
        </p:txBody>
      </p:sp>
    </p:spTree>
    <p:extLst>
      <p:ext uri="{BB962C8B-B14F-4D97-AF65-F5344CB8AC3E}">
        <p14:creationId xmlns:p14="http://schemas.microsoft.com/office/powerpoint/2010/main" val="318801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733209"/>
              </p:ext>
            </p:extLst>
          </p:nvPr>
        </p:nvGraphicFramePr>
        <p:xfrm>
          <a:off x="603763" y="965199"/>
          <a:ext cx="11080236" cy="5115043"/>
        </p:xfrm>
        <a:graphic>
          <a:graphicData uri="http://schemas.openxmlformats.org/drawingml/2006/table">
            <a:tbl>
              <a:tblPr/>
              <a:tblGrid>
                <a:gridCol w="3693412"/>
                <a:gridCol w="2319525"/>
                <a:gridCol w="5067299"/>
              </a:tblGrid>
              <a:tr h="527843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Operator</a:t>
                      </a:r>
                    </a:p>
                  </a:txBody>
                  <a:tcPr marL="121546" marR="60773" marT="60773" marB="60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Name</a:t>
                      </a:r>
                    </a:p>
                  </a:txBody>
                  <a:tcPr marL="60773" marR="60773" marT="60773" marB="60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Description</a:t>
                      </a:r>
                    </a:p>
                  </a:txBody>
                  <a:tcPr marL="60773" marR="60773" marT="60773" marB="60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49992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&amp;</a:t>
                      </a:r>
                    </a:p>
                  </a:txBody>
                  <a:tcPr marL="121546" marR="60773" marT="60773" marB="60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AND</a:t>
                      </a:r>
                    </a:p>
                  </a:txBody>
                  <a:tcPr marL="60773" marR="60773" marT="60773" marB="60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Sets each bit to 1 if both bits are 1</a:t>
                      </a:r>
                    </a:p>
                  </a:txBody>
                  <a:tcPr marL="60773" marR="60773" marT="60773" marB="60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</a:tr>
              <a:tr h="656924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|</a:t>
                      </a:r>
                    </a:p>
                  </a:txBody>
                  <a:tcPr marL="121546" marR="60773" marT="60773" marB="60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OR</a:t>
                      </a:r>
                    </a:p>
                  </a:txBody>
                  <a:tcPr marL="60773" marR="60773" marT="60773" marB="60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Sets each bit to 1 if one of two bits is 1</a:t>
                      </a:r>
                    </a:p>
                  </a:txBody>
                  <a:tcPr marL="60773" marR="60773" marT="60773" marB="60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56924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^</a:t>
                      </a:r>
                    </a:p>
                  </a:txBody>
                  <a:tcPr marL="121546" marR="60773" marT="60773" marB="60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XOR</a:t>
                      </a:r>
                    </a:p>
                  </a:txBody>
                  <a:tcPr marL="60773" marR="60773" marT="60773" marB="60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Sets each bit to 1 if only one of two bits is 1</a:t>
                      </a:r>
                    </a:p>
                  </a:txBody>
                  <a:tcPr marL="60773" marR="60773" marT="60773" marB="60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</a:tr>
              <a:tr h="477663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~</a:t>
                      </a:r>
                    </a:p>
                  </a:txBody>
                  <a:tcPr marL="121546" marR="60773" marT="60773" marB="60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NOT</a:t>
                      </a:r>
                    </a:p>
                  </a:txBody>
                  <a:tcPr marL="60773" marR="60773" marT="60773" marB="60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Inverts all the bits</a:t>
                      </a:r>
                    </a:p>
                  </a:txBody>
                  <a:tcPr marL="60773" marR="60773" marT="60773" marB="60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928682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&lt;&lt;</a:t>
                      </a:r>
                    </a:p>
                  </a:txBody>
                  <a:tcPr marL="121546" marR="60773" marT="60773" marB="60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Zero fill left shift</a:t>
                      </a:r>
                    </a:p>
                  </a:txBody>
                  <a:tcPr marL="60773" marR="60773" marT="60773" marB="60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Shifts left by pushing zeros in from the right and let the leftmost bits fall off</a:t>
                      </a:r>
                    </a:p>
                  </a:txBody>
                  <a:tcPr marL="60773" marR="60773" marT="60773" marB="60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</a:tr>
              <a:tr h="1207372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&gt;&gt;</a:t>
                      </a:r>
                    </a:p>
                  </a:txBody>
                  <a:tcPr marL="121546" marR="60773" marT="60773" marB="60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Signed right shift</a:t>
                      </a:r>
                    </a:p>
                  </a:txBody>
                  <a:tcPr marL="60773" marR="60773" marT="60773" marB="60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Shifts right by pushing copies of the leftmost bit in from the left, and let the rightmost bits fall off</a:t>
                      </a:r>
                    </a:p>
                  </a:txBody>
                  <a:tcPr marL="60773" marR="60773" marT="60773" marB="60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189906" y="0"/>
            <a:ext cx="4496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Segoe UI" panose="020B0502040204020203" pitchFamily="34" charset="0"/>
              </a:rPr>
              <a:t>7. </a:t>
            </a:r>
            <a:r>
              <a:rPr lang="en-IN" sz="3600" dirty="0" smtClean="0">
                <a:solidFill>
                  <a:srgbClr val="FF0000"/>
                </a:solidFill>
                <a:latin typeface="Segoe UI" panose="020B0502040204020203" pitchFamily="34" charset="0"/>
              </a:rPr>
              <a:t>Bitwise  Operators </a:t>
            </a:r>
            <a:endParaRPr lang="en-IN" sz="3600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78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002644"/>
              </p:ext>
            </p:extLst>
          </p:nvPr>
        </p:nvGraphicFramePr>
        <p:xfrm>
          <a:off x="1162050" y="1034574"/>
          <a:ext cx="10445752" cy="5277328"/>
        </p:xfrm>
        <a:graphic>
          <a:graphicData uri="http://schemas.openxmlformats.org/drawingml/2006/table">
            <a:tbl>
              <a:tblPr/>
              <a:tblGrid>
                <a:gridCol w="2611438"/>
                <a:gridCol w="2611438"/>
                <a:gridCol w="2611438"/>
                <a:gridCol w="2611438"/>
              </a:tblGrid>
              <a:tr h="753904"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IN" sz="2800" dirty="0">
                          <a:effectLst/>
                        </a:rPr>
                        <a:t>Operation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IN" sz="2800">
                          <a:effectLst/>
                        </a:rPr>
                        <a:t>Result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IN" sz="2800">
                          <a:effectLst/>
                        </a:rPr>
                        <a:t>Same as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IN" sz="2800">
                          <a:effectLst/>
                        </a:rPr>
                        <a:t>Result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3904"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IN" sz="2800" dirty="0">
                          <a:effectLst/>
                        </a:rPr>
                        <a:t>5 &amp; 1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IN" sz="28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IN" sz="2800" dirty="0">
                          <a:effectLst/>
                        </a:rPr>
                        <a:t>0101 &amp; 0001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IN" sz="2800">
                          <a:effectLst/>
                        </a:rPr>
                        <a:t> 0001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753904"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IN" sz="2800">
                          <a:effectLst/>
                        </a:rPr>
                        <a:t>5 | 1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IN" sz="2800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IN" sz="2800" dirty="0">
                          <a:effectLst/>
                        </a:rPr>
                        <a:t>0101 | 0001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IN" sz="2800">
                          <a:effectLst/>
                        </a:rPr>
                        <a:t> 0101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3904"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IN" sz="2800">
                          <a:effectLst/>
                        </a:rPr>
                        <a:t>~ 5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IN" sz="2800">
                          <a:effectLst/>
                        </a:rPr>
                        <a:t>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IN" sz="2800" dirty="0">
                          <a:effectLst/>
                        </a:rPr>
                        <a:t> ~0101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IN" sz="2800">
                          <a:effectLst/>
                        </a:rPr>
                        <a:t> 1010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753904"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IN" sz="2800">
                          <a:effectLst/>
                        </a:rPr>
                        <a:t>5 &lt;&lt; 1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IN" sz="2800" dirty="0">
                          <a:effectLst/>
                        </a:rPr>
                        <a:t>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IN" sz="2800" dirty="0">
                          <a:effectLst/>
                        </a:rPr>
                        <a:t>0101 &lt;&lt;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IN" sz="2800" dirty="0">
                          <a:effectLst/>
                        </a:rPr>
                        <a:t> 1010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3904"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IN" sz="2800">
                          <a:effectLst/>
                        </a:rPr>
                        <a:t>5 ^ 1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IN" sz="2800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IN" sz="2800">
                          <a:effectLst/>
                        </a:rPr>
                        <a:t>0101 ^ 0001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IN" sz="2800" dirty="0">
                          <a:effectLst/>
                        </a:rPr>
                        <a:t> 0100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753904"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IN" sz="2800">
                          <a:effectLst/>
                        </a:rPr>
                        <a:t>5 &gt;&gt; 1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IN" sz="2800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IN" sz="2800" dirty="0">
                          <a:effectLst/>
                        </a:rPr>
                        <a:t>0101 &gt;&gt;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IN" sz="2800" dirty="0">
                          <a:effectLst/>
                        </a:rPr>
                        <a:t> 0010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189906" y="0"/>
            <a:ext cx="4496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Segoe UI" panose="020B0502040204020203" pitchFamily="34" charset="0"/>
              </a:rPr>
              <a:t>7. </a:t>
            </a:r>
            <a:r>
              <a:rPr lang="en-IN" sz="3600" dirty="0" smtClean="0">
                <a:solidFill>
                  <a:srgbClr val="FF0000"/>
                </a:solidFill>
                <a:latin typeface="Segoe UI" panose="020B0502040204020203" pitchFamily="34" charset="0"/>
              </a:rPr>
              <a:t>Bitwise  Operators </a:t>
            </a:r>
            <a:endParaRPr lang="en-IN" sz="3600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1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Operators in </a:t>
            </a:r>
            <a:r>
              <a:rPr lang="en-US" sz="6000" b="1" dirty="0" err="1" smtClean="0">
                <a:solidFill>
                  <a:srgbClr val="FF0000"/>
                </a:solidFill>
              </a:rPr>
              <a:t>Javascript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70000" y="1218337"/>
            <a:ext cx="99949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0" lvl="4" indent="-742950">
              <a:spcAft>
                <a:spcPts val="1200"/>
              </a:spcAft>
              <a:buFont typeface="+mj-lt"/>
              <a:buAutoNum type="arabicPeriod"/>
            </a:pPr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Arithmetic Operators</a:t>
            </a:r>
          </a:p>
          <a:p>
            <a:pPr marL="2571750" lvl="4" indent="-742950">
              <a:spcAft>
                <a:spcPts val="1200"/>
              </a:spcAft>
              <a:buFont typeface="+mj-lt"/>
              <a:buAutoNum type="arabicPeriod"/>
            </a:pPr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Assignment Operators</a:t>
            </a:r>
          </a:p>
          <a:p>
            <a:pPr marL="2571750" lvl="4" indent="-742950">
              <a:spcAft>
                <a:spcPts val="1200"/>
              </a:spcAft>
              <a:buFont typeface="+mj-lt"/>
              <a:buAutoNum type="arabicPeriod"/>
            </a:pPr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String Operators</a:t>
            </a:r>
          </a:p>
          <a:p>
            <a:pPr marL="2571750" lvl="4" indent="-742950">
              <a:spcAft>
                <a:spcPts val="1200"/>
              </a:spcAft>
              <a:buFont typeface="+mj-lt"/>
              <a:buAutoNum type="arabicPeriod"/>
            </a:pPr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</a:rPr>
              <a:t>Comparison </a:t>
            </a:r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Operators</a:t>
            </a:r>
          </a:p>
          <a:p>
            <a:pPr marL="2571750" lvl="4" indent="-742950">
              <a:spcAft>
                <a:spcPts val="1200"/>
              </a:spcAft>
              <a:buFont typeface="+mj-lt"/>
              <a:buAutoNum type="arabicPeriod"/>
            </a:pPr>
            <a:r>
              <a:rPr lang="en-IN" sz="3600" dirty="0"/>
              <a:t>Logical Operators</a:t>
            </a:r>
          </a:p>
          <a:p>
            <a:pPr marL="2571750" lvl="4" indent="-742950">
              <a:spcAft>
                <a:spcPts val="1200"/>
              </a:spcAft>
              <a:buFont typeface="+mj-lt"/>
              <a:buAutoNum type="arabicPeriod"/>
            </a:pPr>
            <a:r>
              <a:rPr lang="en-IN" sz="3600" dirty="0"/>
              <a:t>Type Operators</a:t>
            </a:r>
          </a:p>
          <a:p>
            <a:pPr marL="2571750" lvl="4" indent="-742950">
              <a:spcAft>
                <a:spcPts val="1200"/>
              </a:spcAft>
              <a:buFont typeface="+mj-lt"/>
              <a:buAutoNum type="arabicPeriod"/>
            </a:pPr>
            <a:r>
              <a:rPr lang="en-IN" sz="3600" dirty="0"/>
              <a:t>Bitwise </a:t>
            </a:r>
            <a:r>
              <a:rPr lang="en-IN" sz="3600" dirty="0" smtClean="0"/>
              <a:t>Operators</a:t>
            </a:r>
            <a:endParaRPr lang="en-US" sz="36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8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87902"/>
              </p:ext>
            </p:extLst>
          </p:nvPr>
        </p:nvGraphicFramePr>
        <p:xfrm>
          <a:off x="2235200" y="1079500"/>
          <a:ext cx="7658100" cy="5212080"/>
        </p:xfrm>
        <a:graphic>
          <a:graphicData uri="http://schemas.openxmlformats.org/drawingml/2006/table">
            <a:tbl>
              <a:tblPr/>
              <a:tblGrid>
                <a:gridCol w="1905000"/>
                <a:gridCol w="5753100"/>
              </a:tblGrid>
              <a:tr h="272574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+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</a:rPr>
                        <a:t>Addition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-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>
                          <a:effectLst/>
                        </a:rPr>
                        <a:t>Subtraction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*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>
                          <a:effectLst/>
                        </a:rPr>
                        <a:t>Multiplication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**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 dirty="0" smtClean="0">
                          <a:effectLst/>
                        </a:rPr>
                        <a:t>Exponentiation </a:t>
                      </a:r>
                      <a:r>
                        <a:rPr lang="en-IN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ES2016</a:t>
                      </a:r>
                      <a:r>
                        <a:rPr lang="en-IN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(ES7)</a:t>
                      </a:r>
                      <a:endParaRPr lang="en-IN" sz="2800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/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>
                          <a:effectLst/>
                        </a:rPr>
                        <a:t>Division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%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>
                          <a:effectLst/>
                        </a:rPr>
                        <a:t>Modulus (Division Remainder)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++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>
                          <a:effectLst/>
                        </a:rPr>
                        <a:t>Increment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--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</a:rPr>
                        <a:t>Decrement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</a:gra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841500" y="0"/>
            <a:ext cx="8051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0" lvl="4" indent="-742950">
              <a:spcAft>
                <a:spcPts val="1200"/>
              </a:spcAft>
              <a:buFont typeface="+mj-lt"/>
              <a:buAutoNum type="arabicPeriod"/>
            </a:pP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</a:rPr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132050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29962"/>
              </p:ext>
            </p:extLst>
          </p:nvPr>
        </p:nvGraphicFramePr>
        <p:xfrm>
          <a:off x="2165350" y="1354614"/>
          <a:ext cx="7658100" cy="4145280"/>
        </p:xfrm>
        <a:graphic>
          <a:graphicData uri="http://schemas.openxmlformats.org/drawingml/2006/table">
            <a:tbl>
              <a:tblPr/>
              <a:tblGrid>
                <a:gridCol w="1905000"/>
                <a:gridCol w="2876550"/>
                <a:gridCol w="287655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dirty="0">
                          <a:effectLst/>
                        </a:rPr>
                        <a:t>Same As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>
                          <a:effectLst/>
                        </a:rPr>
                        <a:t>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>
                          <a:effectLst/>
                        </a:rPr>
                        <a:t>+=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>
                          <a:effectLst/>
                        </a:rPr>
                        <a:t>x +=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>
                          <a:effectLst/>
                        </a:rPr>
                        <a:t>x = x +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>
                          <a:effectLst/>
                        </a:rPr>
                        <a:t>-=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>
                          <a:effectLst/>
                        </a:rPr>
                        <a:t>x -=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>
                          <a:effectLst/>
                        </a:rPr>
                        <a:t>x = x -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>
                          <a:effectLst/>
                        </a:rPr>
                        <a:t>*=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>
                          <a:effectLst/>
                        </a:rPr>
                        <a:t>x *=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>
                          <a:effectLst/>
                        </a:rPr>
                        <a:t>x = x *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>
                          <a:effectLst/>
                        </a:rPr>
                        <a:t>/=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>
                          <a:effectLst/>
                        </a:rPr>
                        <a:t>x /=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>
                          <a:effectLst/>
                        </a:rPr>
                        <a:t>x = x /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>
                          <a:effectLst/>
                        </a:rPr>
                        <a:t>%=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>
                          <a:effectLst/>
                        </a:rPr>
                        <a:t>x %=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>
                          <a:effectLst/>
                        </a:rPr>
                        <a:t>x = x %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>
                          <a:effectLst/>
                        </a:rPr>
                        <a:t>**=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>
                          <a:effectLst/>
                        </a:rPr>
                        <a:t>x **=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dirty="0">
                          <a:effectLst/>
                        </a:rPr>
                        <a:t>x = x **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057400" y="0"/>
            <a:ext cx="7823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spcAft>
                <a:spcPts val="1200"/>
              </a:spcAft>
            </a:pP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2. Assignment Operators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9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0"/>
            <a:ext cx="7823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spcAft>
                <a:spcPts val="1200"/>
              </a:spcAft>
            </a:pP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. String Operators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932192"/>
            <a:ext cx="7891327" cy="52322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operator used to add (concatenate) stings.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4526" y="2497435"/>
            <a:ext cx="9164773" cy="255454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sz="32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sv-SE" sz="3200" dirty="0">
                <a:solidFill>
                  <a:srgbClr val="000000"/>
                </a:solidFill>
                <a:latin typeface="Consolas" panose="020B0609020204030204" pitchFamily="49" charset="0"/>
              </a:rPr>
              <a:t> txt1 = </a:t>
            </a:r>
            <a:r>
              <a:rPr lang="sv-SE" sz="3200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sv-SE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v-SE" sz="3200" dirty="0"/>
              <a:t/>
            </a:r>
            <a:br>
              <a:rPr lang="sv-SE" sz="3200" dirty="0"/>
            </a:br>
            <a:r>
              <a:rPr lang="sv-SE" sz="32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sv-SE" sz="3200" dirty="0">
                <a:solidFill>
                  <a:srgbClr val="000000"/>
                </a:solidFill>
                <a:latin typeface="Consolas" panose="020B0609020204030204" pitchFamily="49" charset="0"/>
              </a:rPr>
              <a:t> txt2 = </a:t>
            </a:r>
            <a:r>
              <a:rPr lang="sv-SE" sz="3200" dirty="0">
                <a:solidFill>
                  <a:srgbClr val="A52A2A"/>
                </a:solidFill>
                <a:latin typeface="Consolas" panose="020B0609020204030204" pitchFamily="49" charset="0"/>
              </a:rPr>
              <a:t>"Doe"</a:t>
            </a:r>
            <a:r>
              <a:rPr lang="sv-SE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v-SE" sz="3200" dirty="0"/>
              <a:t/>
            </a:r>
            <a:br>
              <a:rPr lang="sv-SE" sz="3200" dirty="0"/>
            </a:br>
            <a:r>
              <a:rPr lang="sv-SE" sz="32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sv-SE" sz="3200" dirty="0">
                <a:solidFill>
                  <a:srgbClr val="000000"/>
                </a:solidFill>
                <a:latin typeface="Consolas" panose="020B0609020204030204" pitchFamily="49" charset="0"/>
              </a:rPr>
              <a:t> txt3 = txt1 + </a:t>
            </a:r>
            <a:r>
              <a:rPr lang="sv-SE" sz="3200" dirty="0">
                <a:solidFill>
                  <a:srgbClr val="A52A2A"/>
                </a:solidFill>
                <a:latin typeface="Consolas" panose="020B0609020204030204" pitchFamily="49" charset="0"/>
              </a:rPr>
              <a:t>" "</a:t>
            </a:r>
            <a:r>
              <a:rPr lang="sv-SE" sz="3200" dirty="0">
                <a:solidFill>
                  <a:srgbClr val="000000"/>
                </a:solidFill>
                <a:latin typeface="Consolas" panose="020B0609020204030204" pitchFamily="49" charset="0"/>
              </a:rPr>
              <a:t> + txt2</a:t>
            </a:r>
            <a:r>
              <a:rPr lang="sv-SE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endParaRPr lang="sv-SE" sz="3200" dirty="0" smtClean="0">
              <a:solidFill>
                <a:srgbClr val="00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sv-SE" sz="32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txt3 </a:t>
            </a:r>
            <a:r>
              <a:rPr lang="sv-SE" sz="3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"John Doe"</a:t>
            </a:r>
            <a:r>
              <a:rPr lang="sv-SE" sz="32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359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200" y="203200"/>
            <a:ext cx="93345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spcAft>
                <a:spcPts val="1200"/>
              </a:spcAft>
            </a:pP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. </a:t>
            </a:r>
            <a:r>
              <a:rPr lang="en-IN" sz="4400" dirty="0">
                <a:solidFill>
                  <a:srgbClr val="FF0000"/>
                </a:solidFill>
              </a:rPr>
              <a:t>Adding Strings and </a:t>
            </a:r>
            <a:r>
              <a:rPr lang="en-IN" sz="4400" dirty="0" smtClean="0">
                <a:solidFill>
                  <a:srgbClr val="FF0000"/>
                </a:solidFill>
              </a:rPr>
              <a:t>Numbers</a:t>
            </a: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84299" y="1519535"/>
            <a:ext cx="4940301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3200" b="1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I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IN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I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IN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I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I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 y = </a:t>
            </a:r>
            <a:r>
              <a:rPr lang="en-IN" sz="3200" b="1" dirty="0">
                <a:solidFill>
                  <a:srgbClr val="A52A2A"/>
                </a:solidFill>
                <a:latin typeface="Consolas" panose="020B0609020204030204" pitchFamily="49" charset="0"/>
              </a:rPr>
              <a:t>"5"</a:t>
            </a:r>
            <a:r>
              <a:rPr lang="en-I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IN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I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I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 z = </a:t>
            </a:r>
            <a:r>
              <a:rPr lang="en-IN" sz="3200" b="1" dirty="0">
                <a:solidFill>
                  <a:srgbClr val="A52A2A"/>
                </a:solidFill>
                <a:latin typeface="Consolas" panose="020B0609020204030204" pitchFamily="49" charset="0"/>
              </a:rPr>
              <a:t>"Hello"</a:t>
            </a:r>
            <a:r>
              <a:rPr lang="en-I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IN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I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7277100" y="1527770"/>
            <a:ext cx="314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IN" sz="3200" b="1" dirty="0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 </a:t>
            </a:r>
            <a:r>
              <a:rPr lang="en-IN" sz="3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y </a:t>
            </a:r>
            <a:r>
              <a:rPr lang="en-IN" sz="32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IN" sz="3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55</a:t>
            </a: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z </a:t>
            </a:r>
            <a:r>
              <a:rPr lang="en-IN" sz="32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IN" sz="3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Hello5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71068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62906" y="158234"/>
            <a:ext cx="41485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  <a:latin typeface="Segoe UI" panose="020B0502040204020203" pitchFamily="34" charset="0"/>
              </a:rPr>
              <a:t>4. Comparison </a:t>
            </a:r>
            <a:r>
              <a:rPr lang="en-IN" sz="2800" dirty="0">
                <a:solidFill>
                  <a:srgbClr val="FF0000"/>
                </a:solidFill>
                <a:latin typeface="Segoe UI" panose="020B0502040204020203" pitchFamily="34" charset="0"/>
              </a:rPr>
              <a:t>Operators</a:t>
            </a:r>
            <a:endParaRPr lang="en-IN" sz="2800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97055"/>
              </p:ext>
            </p:extLst>
          </p:nvPr>
        </p:nvGraphicFramePr>
        <p:xfrm>
          <a:off x="1003300" y="1219200"/>
          <a:ext cx="10426699" cy="5315456"/>
        </p:xfrm>
        <a:graphic>
          <a:graphicData uri="http://schemas.openxmlformats.org/drawingml/2006/table">
            <a:tbl>
              <a:tblPr/>
              <a:tblGrid>
                <a:gridCol w="1502278"/>
                <a:gridCol w="2974807"/>
                <a:gridCol w="2974807"/>
                <a:gridCol w="2974807"/>
              </a:tblGrid>
              <a:tr h="596900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</a:rPr>
                        <a:t>Operator</a:t>
                      </a:r>
                    </a:p>
                  </a:txBody>
                  <a:tcPr marL="97564" marR="48782" marT="48782" marB="487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</a:p>
                  </a:txBody>
                  <a:tcPr marL="48782" marR="48782" marT="48782" marB="487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</a:rPr>
                        <a:t>Comparing</a:t>
                      </a:r>
                    </a:p>
                  </a:txBody>
                  <a:tcPr marL="48782" marR="48782" marT="48782" marB="487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Returns</a:t>
                      </a:r>
                    </a:p>
                  </a:txBody>
                  <a:tcPr marL="48782" marR="48782" marT="48782" marB="487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3178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</a:rPr>
                        <a:t>==</a:t>
                      </a:r>
                    </a:p>
                  </a:txBody>
                  <a:tcPr marL="97564" marR="48782" marT="48782" marB="487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</a:rPr>
                        <a:t>equal to</a:t>
                      </a:r>
                    </a:p>
                  </a:txBody>
                  <a:tcPr marL="48782" marR="48782" marT="48782" marB="487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>
                          <a:effectLst/>
                        </a:rPr>
                        <a:t>x == 8</a:t>
                      </a:r>
                    </a:p>
                  </a:txBody>
                  <a:tcPr marL="48782" marR="48782" marT="48782" marB="487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false</a:t>
                      </a:r>
                    </a:p>
                  </a:txBody>
                  <a:tcPr marL="48782" marR="48782" marT="48782" marB="487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7317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</a:rPr>
                        <a:t>x == 5</a:t>
                      </a:r>
                    </a:p>
                  </a:txBody>
                  <a:tcPr marL="97564" marR="48782" marT="48782" marB="487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true</a:t>
                      </a:r>
                    </a:p>
                  </a:txBody>
                  <a:tcPr marL="48782" marR="48782" marT="48782" marB="487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7317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>
                          <a:effectLst/>
                        </a:rPr>
                        <a:t>x == "5"</a:t>
                      </a:r>
                    </a:p>
                  </a:txBody>
                  <a:tcPr marL="97564" marR="48782" marT="48782" marB="487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true</a:t>
                      </a:r>
                    </a:p>
                  </a:txBody>
                  <a:tcPr marL="48782" marR="48782" marT="48782" marB="487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73178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</a:rPr>
                        <a:t>===</a:t>
                      </a:r>
                    </a:p>
                  </a:txBody>
                  <a:tcPr marL="97564" marR="48782" marT="48782" marB="487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</a:rPr>
                        <a:t>equal value and equal type</a:t>
                      </a:r>
                    </a:p>
                  </a:txBody>
                  <a:tcPr marL="48782" marR="48782" marT="48782" marB="487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</a:rPr>
                        <a:t>x === 5</a:t>
                      </a:r>
                    </a:p>
                  </a:txBody>
                  <a:tcPr marL="48782" marR="48782" marT="48782" marB="487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true</a:t>
                      </a:r>
                    </a:p>
                  </a:txBody>
                  <a:tcPr marL="48782" marR="48782" marT="48782" marB="487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317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</a:rPr>
                        <a:t>x === "5"</a:t>
                      </a:r>
                    </a:p>
                  </a:txBody>
                  <a:tcPr marL="97564" marR="48782" marT="48782" marB="487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false</a:t>
                      </a:r>
                    </a:p>
                  </a:txBody>
                  <a:tcPr marL="48782" marR="48782" marT="48782" marB="487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3178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</a:rPr>
                        <a:t>!=</a:t>
                      </a:r>
                    </a:p>
                  </a:txBody>
                  <a:tcPr marL="97564" marR="48782" marT="48782" marB="487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</a:rPr>
                        <a:t>not equal</a:t>
                      </a:r>
                    </a:p>
                  </a:txBody>
                  <a:tcPr marL="48782" marR="48782" marT="48782" marB="487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</a:rPr>
                        <a:t>x != 8</a:t>
                      </a:r>
                    </a:p>
                  </a:txBody>
                  <a:tcPr marL="48782" marR="48782" marT="48782" marB="487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true</a:t>
                      </a:r>
                    </a:p>
                  </a:txBody>
                  <a:tcPr marL="48782" marR="48782" marT="48782" marB="487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73178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</a:rPr>
                        <a:t>!==</a:t>
                      </a:r>
                    </a:p>
                  </a:txBody>
                  <a:tcPr marL="97564" marR="48782" marT="48782" marB="487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</a:rPr>
                        <a:t>not equal value or not equal type</a:t>
                      </a:r>
                    </a:p>
                  </a:txBody>
                  <a:tcPr marL="48782" marR="48782" marT="48782" marB="487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</a:rPr>
                        <a:t>x !== 5</a:t>
                      </a:r>
                    </a:p>
                  </a:txBody>
                  <a:tcPr marL="48782" marR="48782" marT="48782" marB="487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false</a:t>
                      </a:r>
                    </a:p>
                  </a:txBody>
                  <a:tcPr marL="48782" marR="48782" marT="48782" marB="487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317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</a:rPr>
                        <a:t>x !== "5"</a:t>
                      </a:r>
                    </a:p>
                  </a:txBody>
                  <a:tcPr marL="97564" marR="48782" marT="48782" marB="487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true</a:t>
                      </a:r>
                    </a:p>
                  </a:txBody>
                  <a:tcPr marL="48782" marR="48782" marT="48782" marB="487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317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>
                          <a:effectLst/>
                        </a:rPr>
                        <a:t>x !== 8</a:t>
                      </a:r>
                    </a:p>
                  </a:txBody>
                  <a:tcPr marL="97564" marR="48782" marT="48782" marB="487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true</a:t>
                      </a:r>
                    </a:p>
                  </a:txBody>
                  <a:tcPr marL="48782" marR="48782" marT="48782" marB="487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24943" y="579854"/>
            <a:ext cx="1715919" cy="58477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fontAlgn="t"/>
            <a:r>
              <a:rPr lang="en-IN" sz="3200" b="1" dirty="0" err="1"/>
              <a:t>v</a:t>
            </a:r>
            <a:r>
              <a:rPr lang="en-IN" sz="3200" b="1" dirty="0" err="1" smtClean="0"/>
              <a:t>ar</a:t>
            </a:r>
            <a:r>
              <a:rPr lang="en-IN" sz="3200" b="1" dirty="0" smtClean="0"/>
              <a:t> x = 5;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18787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775181"/>
              </p:ext>
            </p:extLst>
          </p:nvPr>
        </p:nvGraphicFramePr>
        <p:xfrm>
          <a:off x="838200" y="1825625"/>
          <a:ext cx="10667998" cy="3316336"/>
        </p:xfrm>
        <a:graphic>
          <a:graphicData uri="http://schemas.openxmlformats.org/drawingml/2006/table">
            <a:tbl>
              <a:tblPr/>
              <a:tblGrid>
                <a:gridCol w="1537045"/>
                <a:gridCol w="3043651"/>
                <a:gridCol w="3043651"/>
                <a:gridCol w="3043651"/>
              </a:tblGrid>
              <a:tr h="273178"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>
                          <a:effectLst/>
                        </a:rPr>
                        <a:t>&gt;</a:t>
                      </a:r>
                    </a:p>
                  </a:txBody>
                  <a:tcPr marL="97564" marR="48782" marT="48782" marB="487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>
                          <a:effectLst/>
                        </a:rPr>
                        <a:t>greater than</a:t>
                      </a:r>
                    </a:p>
                  </a:txBody>
                  <a:tcPr marL="48782" marR="48782" marT="48782" marB="487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>
                          <a:effectLst/>
                        </a:rPr>
                        <a:t>x &gt; 8</a:t>
                      </a:r>
                    </a:p>
                  </a:txBody>
                  <a:tcPr marL="48782" marR="48782" marT="48782" marB="487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>
                          <a:effectLst/>
                        </a:rPr>
                        <a:t>false</a:t>
                      </a:r>
                    </a:p>
                  </a:txBody>
                  <a:tcPr marL="48782" marR="48782" marT="48782" marB="487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73178"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>
                          <a:effectLst/>
                        </a:rPr>
                        <a:t>&lt;</a:t>
                      </a:r>
                    </a:p>
                  </a:txBody>
                  <a:tcPr marL="97564" marR="48782" marT="48782" marB="487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>
                          <a:effectLst/>
                        </a:rPr>
                        <a:t>less than</a:t>
                      </a:r>
                    </a:p>
                  </a:txBody>
                  <a:tcPr marL="48782" marR="48782" marT="48782" marB="487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>
                          <a:effectLst/>
                        </a:rPr>
                        <a:t>x &lt; 8</a:t>
                      </a:r>
                    </a:p>
                  </a:txBody>
                  <a:tcPr marL="48782" marR="48782" marT="48782" marB="487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>
                          <a:effectLst/>
                        </a:rPr>
                        <a:t>true</a:t>
                      </a:r>
                    </a:p>
                  </a:txBody>
                  <a:tcPr marL="48782" marR="48782" marT="48782" marB="487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8793"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>
                          <a:effectLst/>
                        </a:rPr>
                        <a:t>&gt;=</a:t>
                      </a:r>
                    </a:p>
                  </a:txBody>
                  <a:tcPr marL="97564" marR="48782" marT="48782" marB="487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>
                          <a:effectLst/>
                        </a:rPr>
                        <a:t>greater than or equal to</a:t>
                      </a:r>
                    </a:p>
                  </a:txBody>
                  <a:tcPr marL="48782" marR="48782" marT="48782" marB="487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>
                          <a:effectLst/>
                        </a:rPr>
                        <a:t>x &gt;= 8</a:t>
                      </a:r>
                    </a:p>
                  </a:txBody>
                  <a:tcPr marL="48782" marR="48782" marT="48782" marB="487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>
                          <a:effectLst/>
                        </a:rPr>
                        <a:t>false</a:t>
                      </a:r>
                    </a:p>
                  </a:txBody>
                  <a:tcPr marL="48782" marR="48782" marT="48782" marB="487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48793"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>
                          <a:effectLst/>
                        </a:rPr>
                        <a:t>&lt;=</a:t>
                      </a:r>
                    </a:p>
                  </a:txBody>
                  <a:tcPr marL="97564" marR="48782" marT="48782" marB="487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>
                          <a:effectLst/>
                        </a:rPr>
                        <a:t>less than or equal to</a:t>
                      </a:r>
                    </a:p>
                  </a:txBody>
                  <a:tcPr marL="48782" marR="48782" marT="48782" marB="487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>
                          <a:effectLst/>
                        </a:rPr>
                        <a:t>x &lt;= 8</a:t>
                      </a:r>
                    </a:p>
                  </a:txBody>
                  <a:tcPr marL="48782" marR="48782" marT="48782" marB="487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>
                          <a:effectLst/>
                        </a:rPr>
                        <a:t>true</a:t>
                      </a:r>
                    </a:p>
                  </a:txBody>
                  <a:tcPr marL="48782" marR="48782" marT="48782" marB="487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21743" y="1100554"/>
            <a:ext cx="1715919" cy="58477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fontAlgn="t"/>
            <a:r>
              <a:rPr lang="en-IN" sz="3200" b="1" dirty="0" err="1"/>
              <a:t>v</a:t>
            </a:r>
            <a:r>
              <a:rPr lang="en-IN" sz="3200" b="1" dirty="0" err="1" smtClean="0"/>
              <a:t>ar</a:t>
            </a:r>
            <a:r>
              <a:rPr lang="en-IN" sz="3200" b="1" dirty="0" smtClean="0"/>
              <a:t> x = 5;</a:t>
            </a:r>
            <a:endParaRPr lang="en-IN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3402506" y="158234"/>
            <a:ext cx="52804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Segoe UI" panose="020B0502040204020203" pitchFamily="34" charset="0"/>
              </a:rPr>
              <a:t>4. Comparison </a:t>
            </a:r>
            <a:r>
              <a:rPr lang="en-IN" sz="3600" dirty="0">
                <a:solidFill>
                  <a:srgbClr val="FF0000"/>
                </a:solidFill>
                <a:latin typeface="Segoe UI" panose="020B0502040204020203" pitchFamily="34" charset="0"/>
              </a:rPr>
              <a:t>Operators</a:t>
            </a:r>
            <a:endParaRPr lang="en-IN" sz="3600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3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2506" y="158234"/>
            <a:ext cx="42606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Segoe UI" panose="020B0502040204020203" pitchFamily="34" charset="0"/>
              </a:rPr>
              <a:t>5</a:t>
            </a:r>
            <a:r>
              <a:rPr lang="en-IN" sz="3600" dirty="0" smtClean="0">
                <a:solidFill>
                  <a:srgbClr val="FF0000"/>
                </a:solidFill>
                <a:latin typeface="Segoe UI" panose="020B0502040204020203" pitchFamily="34" charset="0"/>
              </a:rPr>
              <a:t>. Logical Operators</a:t>
            </a:r>
            <a:endParaRPr lang="en-IN" sz="3600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835089"/>
              </p:ext>
            </p:extLst>
          </p:nvPr>
        </p:nvGraphicFramePr>
        <p:xfrm>
          <a:off x="1568450" y="2337594"/>
          <a:ext cx="9199807" cy="2316480"/>
        </p:xfrm>
        <a:graphic>
          <a:graphicData uri="http://schemas.openxmlformats.org/drawingml/2006/table">
            <a:tbl>
              <a:tblPr/>
              <a:tblGrid>
                <a:gridCol w="1617853"/>
                <a:gridCol w="3790977"/>
                <a:gridCol w="3790977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dirty="0">
                          <a:effectLst/>
                        </a:rPr>
                        <a:t>&amp;&amp;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>
                          <a:effectLst/>
                        </a:rPr>
                        <a:t>and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(x &lt; 10 &amp;&amp; y &gt; 1) is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dirty="0">
                          <a:effectLst/>
                        </a:rPr>
                        <a:t>||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dirty="0">
                          <a:effectLst/>
                        </a:rPr>
                        <a:t>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</a:rPr>
                        <a:t>(x == 5 || y == 5) is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>
                          <a:effectLst/>
                        </a:rPr>
                        <a:t>!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dirty="0">
                          <a:effectLst/>
                        </a:rPr>
                        <a:t>not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!(x == y) is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96443" y="1240254"/>
            <a:ext cx="3437929" cy="58477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fontAlgn="t"/>
            <a:r>
              <a:rPr lang="en-IN" sz="3200" b="1" dirty="0" err="1"/>
              <a:t>v</a:t>
            </a:r>
            <a:r>
              <a:rPr lang="en-IN" sz="3200" b="1" dirty="0" err="1" smtClean="0"/>
              <a:t>ar</a:t>
            </a:r>
            <a:r>
              <a:rPr lang="en-IN" sz="3200" b="1" dirty="0" smtClean="0"/>
              <a:t> x = 6;  </a:t>
            </a:r>
            <a:r>
              <a:rPr lang="en-IN" sz="3200" b="1" dirty="0" err="1" smtClean="0"/>
              <a:t>var</a:t>
            </a:r>
            <a:r>
              <a:rPr lang="en-IN" sz="3200" b="1" dirty="0" smtClean="0"/>
              <a:t> y = 3;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71589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532</Words>
  <Application>Microsoft Office PowerPoint</Application>
  <PresentationFormat>Custom</PresentationFormat>
  <Paragraphs>197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VINODKUMAR</dc:creator>
  <cp:lastModifiedBy>NAVEENKUMAR M</cp:lastModifiedBy>
  <cp:revision>113</cp:revision>
  <dcterms:created xsi:type="dcterms:W3CDTF">2020-08-07T16:48:13Z</dcterms:created>
  <dcterms:modified xsi:type="dcterms:W3CDTF">2020-09-23T08:44:28Z</dcterms:modified>
</cp:coreProperties>
</file>