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7" r:id="rId5"/>
    <p:sldId id="278" r:id="rId6"/>
    <p:sldId id="285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8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(Loops)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b</a:t>
            </a:r>
            <a:r>
              <a:rPr lang="en-US" sz="6000" b="1" dirty="0" smtClean="0">
                <a:solidFill>
                  <a:srgbClr val="FF0000"/>
                </a:solidFill>
              </a:rPr>
              <a:t>reak with </a:t>
            </a:r>
            <a:r>
              <a:rPr lang="en-US" sz="6000" b="1" dirty="0">
                <a:solidFill>
                  <a:srgbClr val="FF0000"/>
                </a:solidFill>
              </a:rPr>
              <a:t>label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9320" y="1398016"/>
            <a:ext cx="89811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rgbClr val="0000CD"/>
                </a:solidFill>
                <a:latin typeface="Consolas"/>
              </a:rPr>
              <a:t>var</a:t>
            </a:r>
            <a:r>
              <a:rPr lang="en-IN" sz="2800" b="1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IN" sz="2800" b="1" dirty="0">
                <a:solidFill>
                  <a:srgbClr val="000000"/>
                </a:solidFill>
                <a:latin typeface="Consolas"/>
              </a:rPr>
              <a:t>cars = [</a:t>
            </a:r>
            <a:r>
              <a:rPr lang="en-IN" sz="2800" b="1" dirty="0">
                <a:solidFill>
                  <a:srgbClr val="A52A2A"/>
                </a:solidFill>
                <a:latin typeface="Consolas"/>
              </a:rPr>
              <a:t>"BMW"</a:t>
            </a:r>
            <a:r>
              <a:rPr lang="en-IN" sz="2800" b="1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IN" sz="2800" b="1" dirty="0">
                <a:solidFill>
                  <a:srgbClr val="A52A2A"/>
                </a:solidFill>
                <a:latin typeface="Consolas"/>
              </a:rPr>
              <a:t>"Volvo"</a:t>
            </a:r>
            <a:r>
              <a:rPr lang="en-IN" sz="2800" b="1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IN" sz="2800" b="1" dirty="0">
                <a:solidFill>
                  <a:srgbClr val="A52A2A"/>
                </a:solidFill>
                <a:latin typeface="Consolas"/>
              </a:rPr>
              <a:t>"Saab"</a:t>
            </a:r>
            <a:r>
              <a:rPr lang="en-IN" sz="2800" b="1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IN" sz="2800" b="1" dirty="0">
                <a:solidFill>
                  <a:srgbClr val="A52A2A"/>
                </a:solidFill>
                <a:latin typeface="Consolas"/>
              </a:rPr>
              <a:t>"Ford"</a:t>
            </a:r>
            <a:r>
              <a:rPr lang="en-IN" sz="2800" b="1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en-IN" sz="2800" b="1" dirty="0"/>
              <a:t/>
            </a:r>
            <a:br>
              <a:rPr lang="en-IN" sz="2800" b="1" dirty="0"/>
            </a:br>
            <a:endParaRPr lang="en-IN" sz="2800" b="1" dirty="0" smtClean="0"/>
          </a:p>
          <a:p>
            <a:r>
              <a:rPr lang="en-IN" sz="2800" b="1" dirty="0" smtClean="0">
                <a:solidFill>
                  <a:srgbClr val="000000"/>
                </a:solidFill>
                <a:latin typeface="Consolas"/>
              </a:rPr>
              <a:t>list</a:t>
            </a:r>
            <a:r>
              <a:rPr lang="en-IN" sz="2800" b="1" dirty="0">
                <a:solidFill>
                  <a:srgbClr val="000000"/>
                </a:solidFill>
                <a:latin typeface="Consolas"/>
              </a:rPr>
              <a:t>: </a:t>
            </a:r>
            <a:endParaRPr lang="en-IN" sz="2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IN" sz="28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2800" b="1" dirty="0" smtClean="0">
                <a:solidFill>
                  <a:srgbClr val="000000"/>
                </a:solidFill>
                <a:latin typeface="Consolas"/>
              </a:rPr>
              <a:t>console.log(cars[</a:t>
            </a:r>
            <a:r>
              <a:rPr lang="en-IN" sz="2800" b="1" dirty="0" smtClean="0">
                <a:solidFill>
                  <a:srgbClr val="FF0000"/>
                </a:solidFill>
                <a:latin typeface="Consolas"/>
              </a:rPr>
              <a:t>0</a:t>
            </a:r>
            <a:r>
              <a:rPr lang="en-IN" sz="2800" b="1" dirty="0" smtClean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2800" b="1" dirty="0" smtClean="0">
                <a:solidFill>
                  <a:srgbClr val="000000"/>
                </a:solidFill>
                <a:latin typeface="Consolas"/>
              </a:rPr>
              <a:t>console.log(cars[</a:t>
            </a:r>
            <a:r>
              <a:rPr lang="en-IN" sz="2800" b="1" dirty="0" smtClean="0">
                <a:solidFill>
                  <a:srgbClr val="FF0000"/>
                </a:solidFill>
                <a:latin typeface="Consolas"/>
              </a:rPr>
              <a:t>1</a:t>
            </a:r>
            <a:r>
              <a:rPr lang="en-IN" sz="2800" b="1" dirty="0" smtClean="0">
                <a:solidFill>
                  <a:srgbClr val="000000"/>
                </a:solidFill>
                <a:latin typeface="Consolas"/>
              </a:rPr>
              <a:t>]); </a:t>
            </a:r>
          </a:p>
          <a:p>
            <a:r>
              <a:rPr lang="en-IN" sz="2800" b="1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IN" sz="2800" b="1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IN" sz="2800" b="1" dirty="0">
                <a:solidFill>
                  <a:srgbClr val="000000"/>
                </a:solidFill>
                <a:latin typeface="Consolas"/>
              </a:rPr>
              <a:t> list;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2800" b="1" dirty="0" smtClean="0">
                <a:solidFill>
                  <a:srgbClr val="000000"/>
                </a:solidFill>
                <a:latin typeface="Consolas"/>
              </a:rPr>
              <a:t>console.log(cars[</a:t>
            </a:r>
            <a:r>
              <a:rPr lang="en-IN" sz="2800" b="1" dirty="0" smtClean="0">
                <a:solidFill>
                  <a:srgbClr val="FF0000"/>
                </a:solidFill>
                <a:latin typeface="Consolas"/>
              </a:rPr>
              <a:t>2</a:t>
            </a:r>
            <a:r>
              <a:rPr lang="en-IN" sz="2800" b="1" dirty="0" smtClean="0">
                <a:solidFill>
                  <a:srgbClr val="000000"/>
                </a:solidFill>
                <a:latin typeface="Consolas"/>
              </a:rPr>
              <a:t>]);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2800" b="1" dirty="0" smtClean="0">
                <a:solidFill>
                  <a:srgbClr val="000000"/>
                </a:solidFill>
                <a:latin typeface="Consolas"/>
              </a:rPr>
              <a:t>console.log(cars[</a:t>
            </a:r>
            <a:r>
              <a:rPr lang="en-IN" sz="2800" b="1" dirty="0" smtClean="0">
                <a:solidFill>
                  <a:srgbClr val="FF0000"/>
                </a:solidFill>
                <a:latin typeface="Consolas"/>
              </a:rPr>
              <a:t>3</a:t>
            </a:r>
            <a:r>
              <a:rPr lang="en-IN" sz="2800" b="1" dirty="0" smtClean="0">
                <a:solidFill>
                  <a:srgbClr val="000000"/>
                </a:solidFill>
                <a:latin typeface="Consolas"/>
              </a:rPr>
              <a:t>]); </a:t>
            </a:r>
            <a:endParaRPr lang="en-IN" sz="2800" b="1" dirty="0">
              <a:solidFill>
                <a:srgbClr val="000000"/>
              </a:solidFill>
              <a:latin typeface="Consolas"/>
            </a:endParaRPr>
          </a:p>
          <a:p>
            <a:r>
              <a:rPr lang="en-IN" sz="28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8467595" y="4396635"/>
            <a:ext cx="2066794" cy="10146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bg1"/>
                </a:solidFill>
                <a:latin typeface="Consolas"/>
              </a:rPr>
              <a:t>BMW 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Consolas"/>
              </a:rPr>
              <a:t>Volvo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457151" y="4008328"/>
            <a:ext cx="1064712" cy="37578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854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3287" y="1776774"/>
            <a:ext cx="77494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CD"/>
                </a:solidFill>
                <a:latin typeface="Consolas"/>
              </a:rPr>
              <a:t>for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3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3200" dirty="0" err="1" smtClean="0">
                <a:solidFill>
                  <a:srgbClr val="000000"/>
                </a:solidFill>
                <a:latin typeface="Consolas"/>
              </a:rPr>
              <a:t>var</a:t>
            </a:r>
            <a:r>
              <a:rPr lang="en-IN" sz="3200" dirty="0" smtClean="0">
                <a:solidFill>
                  <a:srgbClr val="000000"/>
                </a:solidFill>
                <a:latin typeface="Consolas"/>
              </a:rPr>
              <a:t> i 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= </a:t>
            </a:r>
            <a:r>
              <a:rPr lang="en-IN" sz="32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; i </a:t>
            </a:r>
            <a:r>
              <a:rPr lang="en-IN" sz="3200" dirty="0" smtClean="0">
                <a:solidFill>
                  <a:srgbClr val="000000"/>
                </a:solidFill>
                <a:latin typeface="Consolas"/>
              </a:rPr>
              <a:t>&lt;=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3200" dirty="0" smtClean="0">
                <a:solidFill>
                  <a:srgbClr val="FF0000"/>
                </a:solidFill>
                <a:latin typeface="Consolas"/>
              </a:rPr>
              <a:t>5</a:t>
            </a:r>
            <a:r>
              <a:rPr lang="en-IN" sz="32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i++) </a:t>
            </a:r>
            <a:endParaRPr lang="en-IN" sz="32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IN" sz="32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 (i </a:t>
            </a:r>
            <a:r>
              <a:rPr lang="en-IN" sz="3200" dirty="0" smtClean="0">
                <a:solidFill>
                  <a:srgbClr val="000000"/>
                </a:solidFill>
                <a:latin typeface="Consolas"/>
              </a:rPr>
              <a:t>==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32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) { </a:t>
            </a:r>
            <a:r>
              <a:rPr lang="en-IN" sz="3200" dirty="0">
                <a:solidFill>
                  <a:srgbClr val="0000CD"/>
                </a:solidFill>
                <a:latin typeface="Consolas"/>
              </a:rPr>
              <a:t>continue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; }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3200" dirty="0" smtClean="0">
                <a:solidFill>
                  <a:srgbClr val="000000"/>
                </a:solidFill>
                <a:latin typeface="Consolas"/>
              </a:rPr>
              <a:t>console.log(i);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solidFill>
                  <a:srgbClr val="000000"/>
                </a:solidFill>
                <a:latin typeface="Consolas"/>
              </a:rPr>
              <a:t>}</a:t>
            </a:r>
            <a:endParaRPr lang="en-IN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c</a:t>
            </a:r>
            <a:r>
              <a:rPr lang="en-US" sz="6000" b="1" dirty="0" smtClean="0">
                <a:solidFill>
                  <a:srgbClr val="FF0000"/>
                </a:solidFill>
              </a:rPr>
              <a:t>ontinue statement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7595" y="4396634"/>
            <a:ext cx="2066794" cy="18288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bg1"/>
                </a:solidFill>
                <a:latin typeface="Consolas"/>
              </a:rPr>
              <a:t>0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/>
              </a:rPr>
              <a:t>1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/>
              </a:rPr>
              <a:t>2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/>
              </a:rPr>
              <a:t>4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/>
              </a:rPr>
              <a:t>5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57151" y="4008328"/>
            <a:ext cx="1064712" cy="37578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3422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Challenge 8.1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9825" y="1976352"/>
            <a:ext cx="8050060" cy="181588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IN" sz="2800" dirty="0" err="1" smtClean="0">
                <a:solidFill>
                  <a:srgbClr val="0070C0"/>
                </a:solidFill>
              </a:rPr>
              <a:t>var</a:t>
            </a: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err="1" smtClean="0"/>
              <a:t>myShop</a:t>
            </a:r>
            <a:r>
              <a:rPr lang="en-IN" sz="2800" dirty="0" smtClean="0"/>
              <a:t> </a:t>
            </a:r>
            <a:r>
              <a:rPr lang="en-IN" sz="2800" dirty="0"/>
              <a:t>= { </a:t>
            </a:r>
            <a:endParaRPr lang="en-IN" sz="2800" dirty="0" smtClean="0"/>
          </a:p>
          <a:p>
            <a:r>
              <a:rPr lang="en-IN" sz="2800" dirty="0" smtClean="0"/>
              <a:t>    			fruits : [</a:t>
            </a:r>
            <a:r>
              <a:rPr lang="en-IN" sz="2800" dirty="0" smtClean="0">
                <a:solidFill>
                  <a:srgbClr val="FF0000"/>
                </a:solidFill>
              </a:rPr>
              <a:t>'apple', 'banana', 'grapes'</a:t>
            </a:r>
            <a:r>
              <a:rPr lang="en-IN" sz="2800" dirty="0" smtClean="0"/>
              <a:t>], </a:t>
            </a:r>
          </a:p>
          <a:p>
            <a:r>
              <a:rPr lang="en-IN" sz="2800" dirty="0" smtClean="0"/>
              <a:t>    </a:t>
            </a:r>
            <a:r>
              <a:rPr lang="en-IN" sz="2800" dirty="0"/>
              <a:t>			flowers : [</a:t>
            </a:r>
            <a:r>
              <a:rPr lang="en-IN" sz="2800" dirty="0">
                <a:solidFill>
                  <a:srgbClr val="FF0000"/>
                </a:solidFill>
              </a:rPr>
              <a:t>'rose', 'lotus', 'jasmine'</a:t>
            </a:r>
            <a:r>
              <a:rPr lang="en-IN" sz="2800" dirty="0"/>
              <a:t>]</a:t>
            </a:r>
          </a:p>
          <a:p>
            <a:r>
              <a:rPr lang="en-IN" sz="2800" dirty="0"/>
              <a:t>                </a:t>
            </a:r>
            <a:r>
              <a:rPr lang="en-IN" sz="2800" dirty="0" smtClean="0"/>
              <a:t>          };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396" y="4334098"/>
            <a:ext cx="79874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Write a JS code snippet to </a:t>
            </a:r>
            <a:r>
              <a:rPr lang="en-IN" sz="2800" dirty="0"/>
              <a:t>display on console </a:t>
            </a:r>
            <a:endParaRPr lang="en-IN" sz="2800" dirty="0" smtClean="0"/>
          </a:p>
          <a:p>
            <a:pPr marL="1714500" lvl="3" indent="-342900">
              <a:buAutoNum type="arabicPeriod"/>
            </a:pPr>
            <a:r>
              <a:rPr lang="en-IN" sz="2800" dirty="0" smtClean="0"/>
              <a:t>Different fruits they sell in shop.</a:t>
            </a:r>
          </a:p>
          <a:p>
            <a:pPr marL="1714500" lvl="3" indent="-342900">
              <a:buAutoNum type="arabicPeriod"/>
            </a:pPr>
            <a:r>
              <a:rPr lang="en-IN" sz="2800" dirty="0"/>
              <a:t>Different </a:t>
            </a:r>
            <a:r>
              <a:rPr lang="en-IN" sz="2800" dirty="0" smtClean="0"/>
              <a:t>flowers they </a:t>
            </a:r>
            <a:r>
              <a:rPr lang="en-IN" sz="2800" dirty="0"/>
              <a:t>sell in </a:t>
            </a:r>
            <a:r>
              <a:rPr lang="en-IN" sz="2800" dirty="0" smtClean="0"/>
              <a:t>shop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9038" y="1302800"/>
            <a:ext cx="6173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Create object “</a:t>
            </a:r>
            <a:r>
              <a:rPr lang="en-IN" sz="2800" dirty="0" err="1"/>
              <a:t>myShop</a:t>
            </a:r>
            <a:r>
              <a:rPr lang="en-IN" sz="2800" dirty="0"/>
              <a:t>” as shown below.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Loops in JS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9300" y="1650137"/>
            <a:ext cx="50038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for</a:t>
            </a:r>
          </a:p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while</a:t>
            </a:r>
          </a:p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do while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718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for statement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000" y="1159817"/>
            <a:ext cx="9880600" cy="206210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IN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statement 1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 statement 2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 statement 3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IN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32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IN" sz="3200" i="1" dirty="0">
                <a:solidFill>
                  <a:srgbClr val="008000"/>
                </a:solidFill>
                <a:latin typeface="Consolas" panose="020B0609020204030204" pitchFamily="49" charset="0"/>
              </a:rPr>
              <a:t>code block to be executed</a:t>
            </a:r>
            <a:r>
              <a:rPr lang="en-IN" sz="320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IN" sz="3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1270000" y="3683238"/>
            <a:ext cx="9880600" cy="255454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(;</a:t>
            </a:r>
            <a:r>
              <a:rPr lang="en-IN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32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IN" sz="32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break is needed to break loop</a:t>
            </a:r>
          </a:p>
          <a:p>
            <a:r>
              <a:rPr lang="en-IN" sz="3200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IN" sz="32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browser may crash otherwise</a:t>
            </a:r>
            <a:r>
              <a:rPr lang="en-IN" sz="320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IN" sz="3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4662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0800" y="1792238"/>
            <a:ext cx="9817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person = {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8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800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IN" sz="2800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text = </a:t>
            </a:r>
            <a:r>
              <a:rPr lang="en-IN" sz="2800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(x </a:t>
            </a:r>
            <a:r>
              <a:rPr lang="en-IN" sz="28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person) </a:t>
            </a:r>
            <a:endParaRPr lang="en-IN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 text += person[x];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f</a:t>
            </a:r>
            <a:r>
              <a:rPr lang="en-US" sz="6000" b="1" dirty="0" smtClean="0">
                <a:solidFill>
                  <a:srgbClr val="FF0000"/>
                </a:solidFill>
              </a:rPr>
              <a:t>or/in  loop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8300" y="5367417"/>
            <a:ext cx="6096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JohnDoe25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794254" y="4967917"/>
            <a:ext cx="83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1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for/of  loop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4300" y="1789837"/>
            <a:ext cx="76581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cars = [</a:t>
            </a:r>
            <a:r>
              <a:rPr lang="en-IN" sz="2800" dirty="0">
                <a:solidFill>
                  <a:srgbClr val="A52A2A"/>
                </a:solidFill>
                <a:latin typeface="Consolas" panose="020B0609020204030204" pitchFamily="49" charset="0"/>
              </a:rPr>
              <a:t>'BMW'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sz="2800" dirty="0">
                <a:solidFill>
                  <a:srgbClr val="A52A2A"/>
                </a:solidFill>
                <a:latin typeface="Consolas" panose="020B0609020204030204" pitchFamily="49" charset="0"/>
              </a:rPr>
              <a:t>'Volvo'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sz="2800" dirty="0">
                <a:solidFill>
                  <a:srgbClr val="A52A2A"/>
                </a:solidFill>
                <a:latin typeface="Consolas" panose="020B0609020204030204" pitchFamily="49" charset="0"/>
              </a:rPr>
              <a:t>'Mini'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(x of cars) </a:t>
            </a:r>
            <a:endParaRPr lang="en-IN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(x + </a:t>
            </a:r>
            <a:r>
              <a:rPr lang="en-IN" sz="2800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IN" sz="28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IN" sz="2800" dirty="0">
                <a:solidFill>
                  <a:srgbClr val="A52A2A"/>
                </a:solidFill>
                <a:latin typeface="Consolas" panose="020B0609020204030204" pitchFamily="49" charset="0"/>
              </a:rPr>
              <a:t> &gt;"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638300" y="5367417"/>
            <a:ext cx="60960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BMW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Volvo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Mini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794254" y="4967917"/>
            <a:ext cx="83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C</a:t>
            </a:r>
            <a:r>
              <a:rPr lang="en-US" sz="6000" b="1" dirty="0" smtClean="0">
                <a:solidFill>
                  <a:srgbClr val="FF0000"/>
                </a:solidFill>
              </a:rPr>
              <a:t>hallenge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1976" y="1211943"/>
            <a:ext cx="105335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IN" sz="3200" dirty="0" smtClean="0">
                <a:latin typeface="Consolas"/>
              </a:rPr>
              <a:t>Create a custom object “</a:t>
            </a:r>
            <a:r>
              <a:rPr lang="en-IN" sz="3200" b="1" i="1" dirty="0" err="1" smtClean="0">
                <a:latin typeface="Consolas"/>
              </a:rPr>
              <a:t>myObj</a:t>
            </a:r>
            <a:r>
              <a:rPr lang="en-IN" sz="3200" dirty="0" smtClean="0">
                <a:latin typeface="Consolas"/>
              </a:rPr>
              <a:t>” and array “</a:t>
            </a:r>
            <a:r>
              <a:rPr lang="en-IN" sz="3200" b="1" i="1" dirty="0" err="1" smtClean="0">
                <a:latin typeface="Consolas"/>
              </a:rPr>
              <a:t>myArray</a:t>
            </a:r>
            <a:r>
              <a:rPr lang="en-IN" sz="3200" dirty="0" smtClean="0">
                <a:latin typeface="Consolas"/>
              </a:rPr>
              <a:t>” with at least three elements.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IN" sz="3200" dirty="0">
              <a:latin typeface="Consolas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3200" dirty="0" smtClean="0">
                <a:latin typeface="Consolas"/>
              </a:rPr>
              <a:t>Use </a:t>
            </a:r>
            <a:r>
              <a:rPr lang="en-IN" sz="3200" b="1" i="1" dirty="0" smtClean="0">
                <a:latin typeface="Consolas"/>
              </a:rPr>
              <a:t>for/of</a:t>
            </a:r>
            <a:r>
              <a:rPr lang="en-IN" sz="3200" dirty="0" smtClean="0">
                <a:latin typeface="Consolas"/>
              </a:rPr>
              <a:t> and </a:t>
            </a:r>
            <a:r>
              <a:rPr lang="en-IN" sz="3200" b="1" i="1" dirty="0" smtClean="0">
                <a:latin typeface="Consolas"/>
              </a:rPr>
              <a:t>for/in</a:t>
            </a:r>
            <a:r>
              <a:rPr lang="en-IN" sz="3200" dirty="0" smtClean="0">
                <a:latin typeface="Consolas"/>
              </a:rPr>
              <a:t> in both cases to print the elements on console.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IN" sz="3200" dirty="0">
              <a:latin typeface="Consolas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3200" dirty="0" smtClean="0">
                <a:latin typeface="Consolas"/>
              </a:rPr>
              <a:t>Write your observations.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IN" sz="3200" dirty="0">
              <a:latin typeface="Consolas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864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21906" y="2090513"/>
            <a:ext cx="74863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IN" sz="3200" i="1" dirty="0">
                <a:solidFill>
                  <a:srgbClr val="000000"/>
                </a:solidFill>
                <a:latin typeface="Consolas"/>
              </a:rPr>
              <a:t>condition</a:t>
            </a:r>
            <a:r>
              <a:rPr lang="en-IN" sz="3200" dirty="0">
                <a:solidFill>
                  <a:srgbClr val="000000"/>
                </a:solidFill>
                <a:latin typeface="Consolas"/>
              </a:rPr>
              <a:t>) </a:t>
            </a:r>
            <a:endParaRPr lang="en-IN" sz="32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i="1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IN" sz="3200" i="1" dirty="0">
                <a:solidFill>
                  <a:srgbClr val="008000"/>
                </a:solidFill>
                <a:latin typeface="Consolas"/>
              </a:rPr>
              <a:t>// code block to be executed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solidFill>
                  <a:srgbClr val="000000"/>
                </a:solidFill>
                <a:latin typeface="Consolas"/>
              </a:rPr>
              <a:t>}</a:t>
            </a:r>
            <a:endParaRPr lang="en-IN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while  loop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1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90389" y="1851806"/>
            <a:ext cx="91815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00CD"/>
                </a:solidFill>
                <a:latin typeface="Consolas"/>
              </a:rPr>
              <a:t>do</a:t>
            </a:r>
            <a:r>
              <a:rPr lang="en-IN" sz="3600" dirty="0">
                <a:solidFill>
                  <a:srgbClr val="000000"/>
                </a:solidFill>
                <a:latin typeface="Consolas"/>
              </a:rPr>
              <a:t> </a:t>
            </a:r>
            <a:endParaRPr lang="en-IN" sz="3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IN" sz="3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i="1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IN" sz="3600" i="1" dirty="0">
                <a:solidFill>
                  <a:srgbClr val="008000"/>
                </a:solidFill>
                <a:latin typeface="Consolas"/>
              </a:rPr>
              <a:t>// code block to be executed</a:t>
            </a:r>
            <a:br>
              <a:rPr lang="en-IN" sz="3600" i="1" dirty="0">
                <a:solidFill>
                  <a:srgbClr val="008000"/>
                </a:solidFill>
                <a:latin typeface="Consolas"/>
              </a:rPr>
            </a:br>
            <a:r>
              <a:rPr lang="en-IN" sz="36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IN" sz="36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IN" sz="3600" i="1" dirty="0">
                <a:solidFill>
                  <a:srgbClr val="000000"/>
                </a:solidFill>
                <a:latin typeface="Consolas"/>
              </a:rPr>
              <a:t>condition</a:t>
            </a:r>
            <a:r>
              <a:rPr lang="en-IN" sz="3600" dirty="0">
                <a:solidFill>
                  <a:srgbClr val="000000"/>
                </a:solidFill>
                <a:latin typeface="Consolas"/>
              </a:rPr>
              <a:t>);</a:t>
            </a:r>
            <a:endParaRPr lang="en-IN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8514" y="90466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d</a:t>
            </a:r>
            <a:r>
              <a:rPr lang="en-US" sz="6000" b="1" dirty="0" smtClean="0">
                <a:solidFill>
                  <a:srgbClr val="FF0000"/>
                </a:solidFill>
              </a:rPr>
              <a:t>o while  loop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8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8486" y="1669540"/>
            <a:ext cx="92442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00CD"/>
                </a:solidFill>
                <a:latin typeface="Consolas"/>
              </a:rPr>
              <a:t>for</a:t>
            </a:r>
            <a:r>
              <a:rPr lang="en-IN" sz="3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3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3600" dirty="0" err="1" smtClean="0">
                <a:solidFill>
                  <a:srgbClr val="000000"/>
                </a:solidFill>
                <a:latin typeface="Consolas"/>
              </a:rPr>
              <a:t>var</a:t>
            </a:r>
            <a:r>
              <a:rPr lang="en-IN" sz="3600" dirty="0" smtClean="0">
                <a:solidFill>
                  <a:srgbClr val="000000"/>
                </a:solidFill>
                <a:latin typeface="Consolas"/>
              </a:rPr>
              <a:t> i </a:t>
            </a:r>
            <a:r>
              <a:rPr lang="en-IN" sz="3600" dirty="0">
                <a:solidFill>
                  <a:srgbClr val="000000"/>
                </a:solidFill>
                <a:latin typeface="Consolas"/>
              </a:rPr>
              <a:t>= </a:t>
            </a:r>
            <a:r>
              <a:rPr lang="en-IN" sz="36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IN" sz="3600" dirty="0">
                <a:solidFill>
                  <a:srgbClr val="000000"/>
                </a:solidFill>
                <a:latin typeface="Consolas"/>
              </a:rPr>
              <a:t>; i &lt; </a:t>
            </a:r>
            <a:r>
              <a:rPr lang="en-IN" sz="3600" dirty="0">
                <a:solidFill>
                  <a:srgbClr val="FF0000"/>
                </a:solidFill>
                <a:latin typeface="Consolas"/>
              </a:rPr>
              <a:t>10</a:t>
            </a:r>
            <a:r>
              <a:rPr lang="en-IN" sz="3600" dirty="0">
                <a:solidFill>
                  <a:srgbClr val="000000"/>
                </a:solidFill>
                <a:latin typeface="Consolas"/>
              </a:rPr>
              <a:t>; i++) </a:t>
            </a:r>
            <a:endParaRPr lang="en-IN" sz="3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IN" sz="3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IN" sz="36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IN" sz="3600" dirty="0">
                <a:solidFill>
                  <a:srgbClr val="000000"/>
                </a:solidFill>
                <a:latin typeface="Consolas"/>
              </a:rPr>
              <a:t> (i </a:t>
            </a:r>
            <a:r>
              <a:rPr lang="en-IN" sz="3600" dirty="0" smtClean="0">
                <a:solidFill>
                  <a:srgbClr val="000000"/>
                </a:solidFill>
                <a:latin typeface="Consolas"/>
              </a:rPr>
              <a:t>==</a:t>
            </a:r>
            <a:r>
              <a:rPr lang="en-IN" sz="3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36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IN" sz="36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IN" sz="3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IN" sz="3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36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IN" sz="3600" dirty="0" smtClean="0">
                <a:solidFill>
                  <a:srgbClr val="000000"/>
                </a:solidFill>
                <a:latin typeface="Consolas"/>
              </a:rPr>
              <a:t>;}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3600" dirty="0" smtClean="0">
                <a:solidFill>
                  <a:srgbClr val="000000"/>
                </a:solidFill>
                <a:latin typeface="Consolas"/>
              </a:rPr>
              <a:t>console.log(i);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>
                <a:solidFill>
                  <a:srgbClr val="000000"/>
                </a:solidFill>
                <a:latin typeface="Consolas"/>
              </a:rPr>
              <a:t>}</a:t>
            </a:r>
            <a:endParaRPr lang="en-IN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break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8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149</Words>
  <Application>Microsoft Office PowerPoint</Application>
  <PresentationFormat>Custom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149</cp:revision>
  <dcterms:created xsi:type="dcterms:W3CDTF">2020-08-07T16:48:13Z</dcterms:created>
  <dcterms:modified xsi:type="dcterms:W3CDTF">2020-09-23T23:05:18Z</dcterms:modified>
</cp:coreProperties>
</file>