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85" d="100"/>
          <a:sy n="85" d="100"/>
        </p:scale>
        <p:origin x="-283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15-09-2020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181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15-09-2020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979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15-09-2020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504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15-09-2020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984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15-09-2020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38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15-09-2020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13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15-09-2020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265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15-09-2020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803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15-09-2020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889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15-09-2020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696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15-09-2020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421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C7EFD-93D8-4FA0-9384-904960C250FA}" type="datetimeFigureOut">
              <a:rPr lang="en-IN" smtClean="0"/>
              <a:t>15-09-2020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5232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709995"/>
            <a:ext cx="121920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i="0" dirty="0" smtClean="0">
                <a:effectLst/>
                <a:latin typeface="Source Sans Pro"/>
              </a:rPr>
              <a:t>Sri </a:t>
            </a:r>
            <a:r>
              <a:rPr lang="en-IN" sz="2800" b="1" i="0" dirty="0" err="1" smtClean="0">
                <a:effectLst/>
                <a:latin typeface="Source Sans Pro"/>
              </a:rPr>
              <a:t>Ramachandra</a:t>
            </a:r>
            <a:r>
              <a:rPr lang="en-IN" sz="2800" b="1" i="0" dirty="0" smtClean="0">
                <a:effectLst/>
                <a:latin typeface="Source Sans Pro"/>
              </a:rPr>
              <a:t> Institute of Higher Education and Research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2938272" y="5084495"/>
            <a:ext cx="6364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i="0" cap="all" dirty="0" smtClean="0">
                <a:effectLst/>
                <a:latin typeface="Source Sans Pro"/>
              </a:rPr>
              <a:t>SRI RAMACHANDRA ENGINEERING AND TECHNOLOGY</a:t>
            </a:r>
            <a:endParaRPr lang="en-IN" b="1" i="0" cap="all" dirty="0">
              <a:effectLst/>
              <a:latin typeface="Source Sans Pro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060" y="1709763"/>
            <a:ext cx="2205028" cy="211556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113136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400" b="1" dirty="0" err="1" smtClean="0"/>
              <a:t>Javascript</a:t>
            </a:r>
            <a:r>
              <a:rPr lang="en-IN" sz="4400" b="1" dirty="0" smtClean="0"/>
              <a:t> (</a:t>
            </a:r>
            <a:r>
              <a:rPr lang="en-IN" sz="4400" b="1" dirty="0" err="1" smtClean="0"/>
              <a:t>MongoDB</a:t>
            </a:r>
            <a:r>
              <a:rPr lang="en-IN" sz="4400" b="1" dirty="0" smtClean="0"/>
              <a:t>)</a:t>
            </a:r>
            <a:endParaRPr lang="en-IN" sz="4400" dirty="0"/>
          </a:p>
        </p:txBody>
      </p:sp>
      <p:sp>
        <p:nvSpPr>
          <p:cNvPr id="11" name="Rectangle 10"/>
          <p:cNvSpPr/>
          <p:nvPr/>
        </p:nvSpPr>
        <p:spPr>
          <a:xfrm>
            <a:off x="6096" y="887176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i="0" dirty="0" smtClean="0">
                <a:effectLst/>
                <a:latin typeface="Source Sans Pro"/>
              </a:rPr>
              <a:t>by</a:t>
            </a:r>
            <a:endParaRPr lang="en-IN" sz="3200" dirty="0"/>
          </a:p>
        </p:txBody>
      </p:sp>
      <p:sp>
        <p:nvSpPr>
          <p:cNvPr id="13" name="Rectangle 12"/>
          <p:cNvSpPr/>
          <p:nvPr/>
        </p:nvSpPr>
        <p:spPr>
          <a:xfrm>
            <a:off x="24385" y="3923353"/>
            <a:ext cx="121676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Source Sans Pro"/>
              </a:rPr>
              <a:t>M NAVEENKUMAR </a:t>
            </a:r>
          </a:p>
          <a:p>
            <a:pPr algn="ctr"/>
            <a:r>
              <a:rPr lang="en-US" b="1" dirty="0" smtClean="0">
                <a:latin typeface="Source Sans Pro"/>
              </a:rPr>
              <a:t>Assistant Professor</a:t>
            </a:r>
          </a:p>
          <a:p>
            <a:pPr algn="ctr"/>
            <a:r>
              <a:rPr lang="en-US" b="1" dirty="0" smtClean="0">
                <a:latin typeface="Source Sans Pro"/>
              </a:rPr>
              <a:t>Department of Computer Science and Engineering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488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32588" y="285019"/>
            <a:ext cx="418569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400" b="1" dirty="0" smtClean="0">
                <a:solidFill>
                  <a:srgbClr val="FF0000"/>
                </a:solidFill>
              </a:rPr>
              <a:t>JSON </a:t>
            </a:r>
            <a:r>
              <a:rPr lang="en-IN" sz="4400" b="1" dirty="0" err="1" smtClean="0">
                <a:solidFill>
                  <a:srgbClr val="FF0000"/>
                </a:solidFill>
              </a:rPr>
              <a:t>vs</a:t>
            </a:r>
            <a:r>
              <a:rPr lang="en-IN" sz="4400" b="1" dirty="0" smtClean="0">
                <a:solidFill>
                  <a:srgbClr val="FF0000"/>
                </a:solidFill>
              </a:rPr>
              <a:t> JS object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57836" y="1789837"/>
            <a:ext cx="4769223" cy="2862322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>
                <a:latin typeface="Menlo"/>
              </a:rPr>
              <a:t>{ </a:t>
            </a:r>
          </a:p>
          <a:p>
            <a:pPr defTabSz="717550">
              <a:lnSpc>
                <a:spcPct val="150000"/>
              </a:lnSpc>
              <a:tabLst>
                <a:tab pos="538163" algn="l"/>
              </a:tabLst>
            </a:pPr>
            <a:r>
              <a:rPr lang="en-IN" sz="2400" b="1" dirty="0" smtClean="0">
                <a:latin typeface="Menlo"/>
              </a:rPr>
              <a:t>	"id</a:t>
            </a:r>
            <a:r>
              <a:rPr lang="en-IN" sz="2400" b="1" dirty="0">
                <a:latin typeface="Menlo"/>
              </a:rPr>
              <a:t>": 1, </a:t>
            </a:r>
            <a:endParaRPr lang="en-IN" sz="2400" b="1" dirty="0" smtClean="0">
              <a:latin typeface="Menlo"/>
            </a:endParaRPr>
          </a:p>
          <a:p>
            <a:pPr defTabSz="717550">
              <a:lnSpc>
                <a:spcPct val="150000"/>
              </a:lnSpc>
              <a:tabLst>
                <a:tab pos="538163" algn="l"/>
              </a:tabLst>
            </a:pPr>
            <a:r>
              <a:rPr lang="en-IN" sz="2400" b="1" dirty="0" smtClean="0">
                <a:latin typeface="Menlo"/>
              </a:rPr>
              <a:t>	"</a:t>
            </a:r>
            <a:r>
              <a:rPr lang="en-IN" sz="2400" b="1" dirty="0">
                <a:latin typeface="Menlo"/>
              </a:rPr>
              <a:t>name" : </a:t>
            </a:r>
            <a:r>
              <a:rPr lang="en-IN" sz="2400" b="1" dirty="0" smtClean="0">
                <a:latin typeface="Menlo"/>
              </a:rPr>
              <a:t> " john" , </a:t>
            </a:r>
          </a:p>
          <a:p>
            <a:pPr defTabSz="717550">
              <a:lnSpc>
                <a:spcPct val="150000"/>
              </a:lnSpc>
              <a:tabLst>
                <a:tab pos="538163" algn="l"/>
              </a:tabLst>
            </a:pPr>
            <a:r>
              <a:rPr lang="en-IN" sz="2400" b="1" dirty="0" smtClean="0">
                <a:latin typeface="Menlo"/>
              </a:rPr>
              <a:t>	"</a:t>
            </a:r>
            <a:r>
              <a:rPr lang="en-IN" sz="2400" b="1" dirty="0" err="1">
                <a:latin typeface="Menlo"/>
              </a:rPr>
              <a:t>contribs</a:t>
            </a:r>
            <a:r>
              <a:rPr lang="en-IN" sz="2400" b="1" dirty="0">
                <a:latin typeface="Menlo"/>
              </a:rPr>
              <a:t>" : </a:t>
            </a:r>
            <a:r>
              <a:rPr lang="en-IN" sz="2400" b="1" dirty="0" smtClean="0">
                <a:latin typeface="Menlo"/>
              </a:rPr>
              <a:t>"</a:t>
            </a:r>
            <a:r>
              <a:rPr lang="en-IN" sz="2400" b="1" dirty="0">
                <a:latin typeface="Menlo"/>
              </a:rPr>
              <a:t>Fortran</a:t>
            </a:r>
            <a:r>
              <a:rPr lang="en-IN" sz="2400" b="1" dirty="0" smtClean="0">
                <a:latin typeface="Menlo"/>
              </a:rPr>
              <a:t>"</a:t>
            </a:r>
            <a:endParaRPr lang="en-IN" sz="2400" b="1" dirty="0">
              <a:latin typeface="Menlo"/>
            </a:endParaRPr>
          </a:p>
          <a:p>
            <a:pPr>
              <a:lnSpc>
                <a:spcPct val="150000"/>
              </a:lnSpc>
            </a:pPr>
            <a:r>
              <a:rPr lang="en-IN" sz="2400" b="1" dirty="0" smtClean="0">
                <a:latin typeface="Menlo"/>
              </a:rPr>
              <a:t>}</a:t>
            </a:r>
            <a:endParaRPr lang="en-IN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6239436" y="1718120"/>
            <a:ext cx="4769223" cy="2862322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>
                <a:latin typeface="Menlo"/>
              </a:rPr>
              <a:t>{ </a:t>
            </a:r>
          </a:p>
          <a:p>
            <a:pPr defTabSz="717550">
              <a:lnSpc>
                <a:spcPct val="150000"/>
              </a:lnSpc>
              <a:tabLst>
                <a:tab pos="538163" algn="l"/>
              </a:tabLst>
            </a:pPr>
            <a:r>
              <a:rPr lang="en-IN" sz="2400" b="1" dirty="0" smtClean="0">
                <a:latin typeface="Menlo"/>
              </a:rPr>
              <a:t>	id: </a:t>
            </a:r>
            <a:r>
              <a:rPr lang="en-IN" sz="2400" b="1" dirty="0">
                <a:latin typeface="Menlo"/>
              </a:rPr>
              <a:t>1, </a:t>
            </a:r>
            <a:endParaRPr lang="en-IN" sz="2400" b="1" dirty="0" smtClean="0">
              <a:latin typeface="Menlo"/>
            </a:endParaRPr>
          </a:p>
          <a:p>
            <a:pPr defTabSz="717550">
              <a:lnSpc>
                <a:spcPct val="150000"/>
              </a:lnSpc>
              <a:tabLst>
                <a:tab pos="538163" algn="l"/>
              </a:tabLst>
            </a:pPr>
            <a:r>
              <a:rPr lang="en-IN" sz="2400" b="1" dirty="0" smtClean="0">
                <a:latin typeface="Menlo"/>
              </a:rPr>
              <a:t>	name :  " john" , </a:t>
            </a:r>
          </a:p>
          <a:p>
            <a:pPr defTabSz="717550">
              <a:lnSpc>
                <a:spcPct val="150000"/>
              </a:lnSpc>
              <a:tabLst>
                <a:tab pos="538163" algn="l"/>
              </a:tabLst>
            </a:pPr>
            <a:r>
              <a:rPr lang="en-IN" sz="2400" b="1" dirty="0" smtClean="0">
                <a:latin typeface="Menlo"/>
              </a:rPr>
              <a:t>	</a:t>
            </a:r>
            <a:r>
              <a:rPr lang="en-IN" sz="2400" b="1" dirty="0" err="1" smtClean="0">
                <a:latin typeface="Menlo"/>
              </a:rPr>
              <a:t>contribs</a:t>
            </a:r>
            <a:r>
              <a:rPr lang="en-IN" sz="2400" b="1" dirty="0" smtClean="0">
                <a:latin typeface="Menlo"/>
              </a:rPr>
              <a:t> </a:t>
            </a:r>
            <a:r>
              <a:rPr lang="en-IN" sz="2400" b="1" dirty="0">
                <a:latin typeface="Menlo"/>
              </a:rPr>
              <a:t>: </a:t>
            </a:r>
            <a:r>
              <a:rPr lang="en-IN" sz="2400" b="1" dirty="0" smtClean="0">
                <a:latin typeface="Menlo"/>
              </a:rPr>
              <a:t>"Fortran"</a:t>
            </a:r>
            <a:endParaRPr lang="en-IN" sz="2400" b="1" dirty="0">
              <a:latin typeface="Menlo"/>
            </a:endParaRPr>
          </a:p>
          <a:p>
            <a:pPr>
              <a:lnSpc>
                <a:spcPct val="150000"/>
              </a:lnSpc>
            </a:pPr>
            <a:r>
              <a:rPr lang="en-IN" sz="2400" b="1" dirty="0" smtClean="0">
                <a:latin typeface="Menlo"/>
              </a:rPr>
              <a:t>}</a:t>
            </a:r>
            <a:endParaRPr lang="en-IN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3092824" y="5495364"/>
            <a:ext cx="1613647" cy="618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/>
              <a:t>JSON</a:t>
            </a:r>
            <a:endParaRPr lang="en-IN" b="1" dirty="0"/>
          </a:p>
        </p:txBody>
      </p:sp>
      <p:sp>
        <p:nvSpPr>
          <p:cNvPr id="6" name="Rectangle 5"/>
          <p:cNvSpPr/>
          <p:nvPr/>
        </p:nvSpPr>
        <p:spPr>
          <a:xfrm>
            <a:off x="6678707" y="5423646"/>
            <a:ext cx="1945340" cy="618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/>
              <a:t>JS Object</a:t>
            </a:r>
            <a:endParaRPr lang="en-IN" b="1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814047" y="5732928"/>
            <a:ext cx="171139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29200" y="5363596"/>
            <a:ext cx="1406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err="1" smtClean="0"/>
              <a:t>JSON.parse</a:t>
            </a:r>
            <a:r>
              <a:rPr lang="en-IN" b="1" dirty="0" smtClean="0"/>
              <a:t>()</a:t>
            </a:r>
            <a:endParaRPr lang="en-IN" b="1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814047" y="5907741"/>
            <a:ext cx="1711390" cy="1793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75458" y="5939117"/>
            <a:ext cx="1662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err="1" smtClean="0"/>
              <a:t>JSON.stringify</a:t>
            </a:r>
            <a:r>
              <a:rPr lang="en-IN" b="1" dirty="0" smtClean="0"/>
              <a:t>()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301844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12 How Documents are stored in the Database? BSON Format - YouTub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65" t="10980" b="15948"/>
          <a:stretch/>
        </p:blipFill>
        <p:spPr bwMode="auto">
          <a:xfrm>
            <a:off x="618563" y="744071"/>
            <a:ext cx="11062447" cy="5011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0074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ata Types representation in Extended JSON - Introduction to the MongoDB  [Video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776" y="1039906"/>
            <a:ext cx="8095130" cy="484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0221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76777" y="285018"/>
            <a:ext cx="52373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400" b="1" dirty="0" smtClean="0">
                <a:solidFill>
                  <a:srgbClr val="FF0000"/>
                </a:solidFill>
              </a:rPr>
              <a:t>Create new collection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57836" y="1789837"/>
            <a:ext cx="9717739" cy="2308324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400" b="1" dirty="0" smtClean="0">
                <a:latin typeface="Menlo"/>
              </a:rPr>
              <a:t>use  </a:t>
            </a:r>
            <a:r>
              <a:rPr lang="en-IN" sz="2400" b="1" dirty="0" err="1" smtClean="0">
                <a:latin typeface="Menlo"/>
              </a:rPr>
              <a:t>myDB</a:t>
            </a:r>
            <a:r>
              <a:rPr lang="en-IN" sz="2400" b="1" dirty="0" smtClean="0">
                <a:latin typeface="Menlo"/>
              </a:rPr>
              <a:t>   // to navigate DB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400" b="1" dirty="0" err="1">
                <a:latin typeface="Menlo"/>
              </a:rPr>
              <a:t>d</a:t>
            </a:r>
            <a:r>
              <a:rPr lang="en-IN" sz="2400" b="1" dirty="0" err="1" smtClean="0">
                <a:latin typeface="Menlo"/>
              </a:rPr>
              <a:t>b.createCollection</a:t>
            </a:r>
            <a:r>
              <a:rPr lang="en-IN" sz="2400" b="1" dirty="0" smtClean="0">
                <a:latin typeface="Menlo"/>
              </a:rPr>
              <a:t>(“customer”) //creating new collection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400" b="1" dirty="0" smtClean="0">
                <a:latin typeface="Menlo"/>
              </a:rPr>
              <a:t>Show collections //  visualise collections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400" b="1">
                <a:latin typeface="Menlo"/>
              </a:rPr>
              <a:t>d</a:t>
            </a:r>
            <a:r>
              <a:rPr lang="en-IN" sz="2400" b="1" smtClean="0">
                <a:latin typeface="Menlo"/>
              </a:rPr>
              <a:t>b.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446505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24998" y="2645989"/>
            <a:ext cx="2521139" cy="10464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400" b="1" dirty="0" err="1" smtClean="0">
                <a:solidFill>
                  <a:srgbClr val="FF0000"/>
                </a:solidFill>
              </a:rPr>
              <a:t>MongoDB</a:t>
            </a:r>
            <a:endParaRPr lang="en-IN" sz="4400" b="1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273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956969" y="266237"/>
            <a:ext cx="252113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400" b="1" dirty="0" err="1" smtClean="0">
                <a:solidFill>
                  <a:srgbClr val="FF0000"/>
                </a:solidFill>
              </a:rPr>
              <a:t>MongoDB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71859" y="1252316"/>
            <a:ext cx="1012741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IN" sz="3200" b="1" i="1" dirty="0" smtClean="0"/>
              <a:t>Is used in many apps such as </a:t>
            </a:r>
            <a:r>
              <a:rPr lang="en-IN" sz="3200" b="1" i="1" dirty="0" err="1" smtClean="0"/>
              <a:t>Dektop</a:t>
            </a:r>
            <a:r>
              <a:rPr lang="en-IN" sz="3200" b="1" i="1" dirty="0" smtClean="0"/>
              <a:t>, web app etc.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IN" sz="3200" b="1" i="1" dirty="0" smtClean="0"/>
              <a:t>Two popular stacks (full JS applications)</a:t>
            </a:r>
          </a:p>
          <a:p>
            <a:endParaRPr lang="en-US" sz="3200" b="1" i="1" dirty="0"/>
          </a:p>
          <a:p>
            <a:endParaRPr lang="en-US" sz="3200" b="1" i="1" dirty="0" smtClean="0"/>
          </a:p>
          <a:p>
            <a:endParaRPr lang="en-US" sz="3200" b="1" i="1" dirty="0"/>
          </a:p>
          <a:p>
            <a:endParaRPr lang="en-IN" sz="3200" b="1" i="1" dirty="0" smtClean="0"/>
          </a:p>
          <a:p>
            <a:pPr marL="457200" indent="-457200">
              <a:buFont typeface="Wingdings" pitchFamily="2" charset="2"/>
              <a:buChar char="Ø"/>
            </a:pPr>
            <a:endParaRPr lang="en-IN" sz="3200" b="1" i="1" dirty="0" smtClean="0"/>
          </a:p>
          <a:p>
            <a:pPr marL="457200" indent="-457200">
              <a:buFont typeface="Wingdings" pitchFamily="2" charset="2"/>
              <a:buChar char="Ø"/>
            </a:pPr>
            <a:r>
              <a:rPr lang="en-US" sz="3200" b="1" i="1" dirty="0" err="1" smtClean="0"/>
              <a:t>MongoDB</a:t>
            </a:r>
            <a:r>
              <a:rPr lang="en-US" sz="3200" b="1" i="1" dirty="0" smtClean="0"/>
              <a:t> is also JS based database. (Mozilla’s spider monkey JS Engine)</a:t>
            </a:r>
            <a:endParaRPr lang="en-IN" sz="3200" b="1" i="1" dirty="0" smtClean="0"/>
          </a:p>
          <a:p>
            <a:pPr marL="457200" indent="-457200">
              <a:buFont typeface="Wingdings" pitchFamily="2" charset="2"/>
              <a:buChar char="Ø"/>
            </a:pPr>
            <a:r>
              <a:rPr lang="en-US" sz="3200" b="1" i="1" dirty="0" smtClean="0"/>
              <a:t>It is a Document DB (No SQL DB)</a:t>
            </a:r>
            <a:endParaRPr lang="en-IN" sz="3200" b="1" i="1" dirty="0" smtClean="0"/>
          </a:p>
        </p:txBody>
      </p:sp>
      <p:sp>
        <p:nvSpPr>
          <p:cNvPr id="3" name="Rounded Rectangle 2"/>
          <p:cNvSpPr/>
          <p:nvPr/>
        </p:nvSpPr>
        <p:spPr>
          <a:xfrm>
            <a:off x="2788023" y="2411495"/>
            <a:ext cx="1927412" cy="1981200"/>
          </a:xfrm>
          <a:prstGeom prst="roundRect">
            <a:avLst>
              <a:gd name="adj" fmla="val 6863"/>
            </a:avLst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 smtClean="0"/>
              <a:t>MERN</a:t>
            </a:r>
          </a:p>
          <a:p>
            <a:r>
              <a:rPr lang="en-US" sz="2400" b="1" dirty="0" err="1" smtClean="0"/>
              <a:t>MongoDB</a:t>
            </a:r>
            <a:endParaRPr lang="en-US" sz="2400" b="1" dirty="0" smtClean="0"/>
          </a:p>
          <a:p>
            <a:r>
              <a:rPr lang="en-US" sz="2400" b="1" dirty="0" smtClean="0"/>
              <a:t>Express</a:t>
            </a:r>
          </a:p>
          <a:p>
            <a:r>
              <a:rPr lang="en-US" sz="2400" b="1" dirty="0" smtClean="0"/>
              <a:t>React</a:t>
            </a:r>
          </a:p>
          <a:p>
            <a:r>
              <a:rPr lang="en-US" sz="2400" b="1" dirty="0" err="1" smtClean="0"/>
              <a:t>NodeJS</a:t>
            </a:r>
            <a:endParaRPr lang="en-IN" sz="2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5550696" y="2483213"/>
            <a:ext cx="1927412" cy="1981200"/>
          </a:xfrm>
          <a:prstGeom prst="roundRect">
            <a:avLst>
              <a:gd name="adj" fmla="val 6863"/>
            </a:avLst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 smtClean="0"/>
              <a:t>MEAN</a:t>
            </a:r>
          </a:p>
          <a:p>
            <a:r>
              <a:rPr lang="en-US" sz="2400" b="1" dirty="0" err="1" smtClean="0"/>
              <a:t>MongoDB</a:t>
            </a:r>
            <a:endParaRPr lang="en-US" sz="2400" b="1" dirty="0" smtClean="0"/>
          </a:p>
          <a:p>
            <a:r>
              <a:rPr lang="en-US" sz="2400" b="1" dirty="0" smtClean="0"/>
              <a:t>Express</a:t>
            </a:r>
          </a:p>
          <a:p>
            <a:r>
              <a:rPr lang="en-US" sz="2400" b="1" dirty="0" smtClean="0"/>
              <a:t>Angular</a:t>
            </a:r>
          </a:p>
          <a:p>
            <a:r>
              <a:rPr lang="en-US" sz="2400" b="1" dirty="0" err="1" smtClean="0"/>
              <a:t>NodeJS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0973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53793" y="263533"/>
            <a:ext cx="914423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400" b="1" dirty="0" smtClean="0">
                <a:solidFill>
                  <a:srgbClr val="FF0000"/>
                </a:solidFill>
              </a:rPr>
              <a:t>Relational (SQL) </a:t>
            </a:r>
            <a:r>
              <a:rPr lang="en-IN" sz="4400" b="1" dirty="0" err="1" smtClean="0">
                <a:solidFill>
                  <a:srgbClr val="FF0000"/>
                </a:solidFill>
              </a:rPr>
              <a:t>vs</a:t>
            </a:r>
            <a:r>
              <a:rPr lang="en-IN" sz="4400" b="1" dirty="0" smtClean="0">
                <a:solidFill>
                  <a:srgbClr val="FF0000"/>
                </a:solidFill>
              </a:rPr>
              <a:t> Document (</a:t>
            </a:r>
            <a:r>
              <a:rPr lang="en-IN" sz="4400" b="1" dirty="0" err="1" smtClean="0">
                <a:solidFill>
                  <a:srgbClr val="FF0000"/>
                </a:solidFill>
              </a:rPr>
              <a:t>NoSQL</a:t>
            </a:r>
            <a:r>
              <a:rPr lang="en-IN" sz="4400" b="1" dirty="0" smtClean="0">
                <a:solidFill>
                  <a:srgbClr val="FF0000"/>
                </a:solidFill>
              </a:rPr>
              <a:t>)</a:t>
            </a:r>
            <a:endParaRPr lang="en-IN" dirty="0">
              <a:solidFill>
                <a:srgbClr val="FF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608469"/>
              </p:ext>
            </p:extLst>
          </p:nvPr>
        </p:nvGraphicFramePr>
        <p:xfrm>
          <a:off x="2121647" y="1508560"/>
          <a:ext cx="8128000" cy="3961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65148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Relational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Document</a:t>
                      </a:r>
                      <a:endParaRPr lang="en-IN" sz="2800" dirty="0"/>
                    </a:p>
                  </a:txBody>
                  <a:tcPr/>
                </a:tc>
              </a:tr>
              <a:tr h="466261">
                <a:tc>
                  <a:txBody>
                    <a:bodyPr/>
                    <a:lstStyle/>
                    <a:p>
                      <a:pPr algn="just"/>
                      <a:r>
                        <a:rPr lang="en-US" sz="2400" b="1" dirty="0" smtClean="0"/>
                        <a:t>Data is stored</a:t>
                      </a:r>
                      <a:r>
                        <a:rPr lang="en-US" sz="2400" b="1" baseline="0" dirty="0" smtClean="0"/>
                        <a:t> in Tables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/>
                        <a:t>Data is stored</a:t>
                      </a:r>
                      <a:r>
                        <a:rPr lang="en-US" sz="2400" b="1" baseline="0" dirty="0" smtClean="0"/>
                        <a:t> in Documents</a:t>
                      </a:r>
                      <a:endParaRPr lang="en-IN" sz="2400" b="1" dirty="0" smtClean="0"/>
                    </a:p>
                  </a:txBody>
                  <a:tcPr/>
                </a:tc>
              </a:tr>
              <a:tr h="466261">
                <a:tc>
                  <a:txBody>
                    <a:bodyPr/>
                    <a:lstStyle/>
                    <a:p>
                      <a:pPr algn="just"/>
                      <a:r>
                        <a:rPr lang="en-US" sz="2400" b="1" dirty="0" smtClean="0"/>
                        <a:t>Fixed Schema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b="1" dirty="0" smtClean="0"/>
                        <a:t>No Schema</a:t>
                      </a:r>
                      <a:endParaRPr lang="en-IN" sz="2400" b="1" dirty="0"/>
                    </a:p>
                  </a:txBody>
                  <a:tcPr/>
                </a:tc>
              </a:tr>
              <a:tr h="995336">
                <a:tc>
                  <a:txBody>
                    <a:bodyPr/>
                    <a:lstStyle/>
                    <a:p>
                      <a:pPr algn="just"/>
                      <a:r>
                        <a:rPr lang="en-US" sz="2400" b="1" dirty="0" smtClean="0"/>
                        <a:t>Tables are</a:t>
                      </a:r>
                      <a:r>
                        <a:rPr lang="en-US" sz="2400" b="1" baseline="0" dirty="0" smtClean="0"/>
                        <a:t> having relations</a:t>
                      </a:r>
                    </a:p>
                    <a:p>
                      <a:pPr algn="just"/>
                      <a:r>
                        <a:rPr lang="en-US" sz="2400" b="1" baseline="0" dirty="0" smtClean="0"/>
                        <a:t>                      one –one</a:t>
                      </a:r>
                    </a:p>
                    <a:p>
                      <a:pPr algn="just"/>
                      <a:r>
                        <a:rPr lang="en-US" sz="2400" b="1" dirty="0" smtClean="0"/>
                        <a:t>                      </a:t>
                      </a:r>
                      <a:r>
                        <a:rPr lang="en-US" sz="2400" b="1" baseline="0" dirty="0" smtClean="0"/>
                        <a:t>one-many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b="1" dirty="0" smtClean="0"/>
                        <a:t>Documents are independent</a:t>
                      </a:r>
                      <a:endParaRPr lang="en-IN" sz="2400" b="1" dirty="0"/>
                    </a:p>
                  </a:txBody>
                  <a:tcPr/>
                </a:tc>
              </a:tr>
              <a:tr h="804779">
                <a:tc>
                  <a:txBody>
                    <a:bodyPr/>
                    <a:lstStyle/>
                    <a:p>
                      <a:pPr algn="just"/>
                      <a:r>
                        <a:rPr lang="en-US" sz="2400" b="1" dirty="0" smtClean="0"/>
                        <a:t>Joins are needed to extract data from more than one table 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b="1" dirty="0" smtClean="0"/>
                        <a:t>No joins</a:t>
                      </a:r>
                      <a:endParaRPr lang="en-IN" sz="24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5206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034" y="1273823"/>
            <a:ext cx="9502589" cy="4499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657958" y="263533"/>
            <a:ext cx="914423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400" b="1" dirty="0" smtClean="0">
                <a:solidFill>
                  <a:srgbClr val="FF0000"/>
                </a:solidFill>
              </a:rPr>
              <a:t>Relational (SQL) </a:t>
            </a:r>
            <a:r>
              <a:rPr lang="en-IN" sz="4400" b="1" dirty="0" err="1" smtClean="0">
                <a:solidFill>
                  <a:srgbClr val="FF0000"/>
                </a:solidFill>
              </a:rPr>
              <a:t>vs</a:t>
            </a:r>
            <a:r>
              <a:rPr lang="en-IN" sz="4400" b="1" dirty="0" smtClean="0">
                <a:solidFill>
                  <a:srgbClr val="FF0000"/>
                </a:solidFill>
              </a:rPr>
              <a:t> Document (</a:t>
            </a:r>
            <a:r>
              <a:rPr lang="en-IN" sz="4400" b="1" dirty="0" err="1" smtClean="0">
                <a:solidFill>
                  <a:srgbClr val="FF0000"/>
                </a:solidFill>
              </a:rPr>
              <a:t>NoSQL</a:t>
            </a:r>
            <a:r>
              <a:rPr lang="en-IN" sz="4400" b="1" dirty="0" smtClean="0">
                <a:solidFill>
                  <a:srgbClr val="FF0000"/>
                </a:solidFill>
              </a:rPr>
              <a:t>)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832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47106" y="263533"/>
            <a:ext cx="47782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400" b="1" dirty="0" err="1" smtClean="0">
                <a:solidFill>
                  <a:srgbClr val="FF0000"/>
                </a:solidFill>
              </a:rPr>
              <a:t>MongoDB</a:t>
            </a:r>
            <a:r>
              <a:rPr lang="en-IN" sz="4400" b="1" dirty="0" smtClean="0">
                <a:solidFill>
                  <a:srgbClr val="FF0000"/>
                </a:solidFill>
              </a:rPr>
              <a:t> structure</a:t>
            </a:r>
            <a:endParaRPr lang="en-IN" dirty="0">
              <a:solidFill>
                <a:srgbClr val="FF0000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810852" y="1972235"/>
            <a:ext cx="3908202" cy="3092824"/>
            <a:chOff x="2554936" y="1810870"/>
            <a:chExt cx="3719948" cy="2797878"/>
          </a:xfrm>
        </p:grpSpPr>
        <p:sp>
          <p:nvSpPr>
            <p:cNvPr id="3" name="Rectangle 2"/>
            <p:cNvSpPr/>
            <p:nvPr/>
          </p:nvSpPr>
          <p:spPr>
            <a:xfrm>
              <a:off x="2554936" y="1810870"/>
              <a:ext cx="3460377" cy="251011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814507" y="2098630"/>
              <a:ext cx="3460377" cy="251011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433880" y="2976282"/>
              <a:ext cx="2026024" cy="1255059"/>
            </a:xfrm>
            <a:prstGeom prst="roundRect">
              <a:avLst>
                <a:gd name="adj" fmla="val 432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0000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272112" y="3182470"/>
              <a:ext cx="2026024" cy="1255059"/>
            </a:xfrm>
            <a:prstGeom prst="roundRect">
              <a:avLst>
                <a:gd name="adj" fmla="val 432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3760" y="2267181"/>
              <a:ext cx="10779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b="1" dirty="0" smtClean="0">
                  <a:solidFill>
                    <a:srgbClr val="FF0000"/>
                  </a:solidFill>
                </a:rPr>
                <a:t>Database</a:t>
              </a:r>
              <a:endParaRPr lang="en-IN" dirty="0">
                <a:solidFill>
                  <a:srgbClr val="FF0000"/>
                </a:solidFill>
              </a:endParaRPr>
            </a:p>
          </p:txBody>
        </p:sp>
        <p:sp>
          <p:nvSpPr>
            <p:cNvPr id="12" name="Flowchart: Document 11"/>
            <p:cNvSpPr/>
            <p:nvPr/>
          </p:nvSpPr>
          <p:spPr>
            <a:xfrm>
              <a:off x="3469737" y="3532094"/>
              <a:ext cx="501618" cy="699247"/>
            </a:xfrm>
            <a:prstGeom prst="flowChartDocumen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Flowchart: Document 12"/>
            <p:cNvSpPr/>
            <p:nvPr/>
          </p:nvSpPr>
          <p:spPr>
            <a:xfrm>
              <a:off x="4088503" y="3550022"/>
              <a:ext cx="501618" cy="699247"/>
            </a:xfrm>
            <a:prstGeom prst="flowChartDocumen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Flowchart: Document 13"/>
            <p:cNvSpPr/>
            <p:nvPr/>
          </p:nvSpPr>
          <p:spPr>
            <a:xfrm>
              <a:off x="4700129" y="3532093"/>
              <a:ext cx="501618" cy="699247"/>
            </a:xfrm>
            <a:prstGeom prst="flowChartDocumen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276159" y="2696597"/>
              <a:ext cx="12014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b="1" dirty="0" smtClean="0">
                  <a:solidFill>
                    <a:schemeClr val="accent1">
                      <a:lumMod val="50000"/>
                    </a:schemeClr>
                  </a:solidFill>
                </a:rPr>
                <a:t>collections</a:t>
              </a:r>
              <a:endParaRPr lang="en-IN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6964269" y="1999595"/>
            <a:ext cx="467211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 smtClean="0">
                <a:solidFill>
                  <a:schemeClr val="accent1">
                    <a:lumMod val="50000"/>
                  </a:schemeClr>
                </a:solidFill>
              </a:rPr>
              <a:t>Database = set of collections</a:t>
            </a:r>
          </a:p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Collection =  set of documents</a:t>
            </a:r>
            <a:endParaRPr lang="en-IN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708339" y="4254574"/>
            <a:ext cx="2957797" cy="138499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Products</a:t>
            </a:r>
          </a:p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Product categories</a:t>
            </a:r>
          </a:p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customers</a:t>
            </a:r>
            <a:endParaRPr lang="en-IN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476387" y="3885242"/>
            <a:ext cx="1281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Collections </a:t>
            </a:r>
            <a:endParaRPr lang="en-IN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322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47106" y="263533"/>
            <a:ext cx="47782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400" b="1" dirty="0" err="1" smtClean="0">
                <a:solidFill>
                  <a:srgbClr val="FF0000"/>
                </a:solidFill>
              </a:rPr>
              <a:t>MongoDB</a:t>
            </a:r>
            <a:r>
              <a:rPr lang="en-IN" sz="4400" b="1" dirty="0" smtClean="0">
                <a:solidFill>
                  <a:srgbClr val="FF0000"/>
                </a:solidFill>
              </a:rPr>
              <a:t> structure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85365" y="1882588"/>
            <a:ext cx="3550024" cy="280595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 smtClean="0"/>
              <a:t>Mongo Shell </a:t>
            </a:r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mongo</a:t>
            </a:r>
            <a:endParaRPr lang="en-IN" b="1" dirty="0" smtClean="0"/>
          </a:p>
          <a:p>
            <a:pPr algn="ctr"/>
            <a:endParaRPr lang="en-US" b="1" dirty="0"/>
          </a:p>
          <a:p>
            <a:pPr algn="ctr"/>
            <a:endParaRPr lang="en-IN" b="1" dirty="0"/>
          </a:p>
        </p:txBody>
      </p:sp>
      <p:sp>
        <p:nvSpPr>
          <p:cNvPr id="5" name="Rectangle 4"/>
          <p:cNvSpPr/>
          <p:nvPr/>
        </p:nvSpPr>
        <p:spPr>
          <a:xfrm>
            <a:off x="6723529" y="1846728"/>
            <a:ext cx="3550024" cy="280595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 smtClean="0"/>
              <a:t>Mongo Server </a:t>
            </a:r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r>
              <a:rPr lang="en-US" b="1" dirty="0" err="1" smtClean="0"/>
              <a:t>mongod</a:t>
            </a:r>
            <a:endParaRPr lang="en-IN" b="1" dirty="0" smtClean="0"/>
          </a:p>
          <a:p>
            <a:pPr algn="ctr"/>
            <a:endParaRPr lang="en-US" b="1" dirty="0"/>
          </a:p>
          <a:p>
            <a:pPr algn="ctr"/>
            <a:endParaRPr lang="en-IN" b="1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333595" y="3285564"/>
            <a:ext cx="1300287" cy="0"/>
          </a:xfrm>
          <a:prstGeom prst="straightConnector1">
            <a:avLst/>
          </a:prstGeom>
          <a:ln w="762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775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1318" y="285019"/>
            <a:ext cx="681103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400" b="1" dirty="0" smtClean="0">
                <a:solidFill>
                  <a:srgbClr val="FF0000"/>
                </a:solidFill>
              </a:rPr>
              <a:t>JSON, BSON, Extended JSON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09429" y="1397035"/>
            <a:ext cx="1010177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en-US" sz="2800" b="1" dirty="0" smtClean="0"/>
              <a:t>JSON : </a:t>
            </a:r>
            <a:r>
              <a:rPr lang="en-US" sz="2800" b="1" dirty="0" err="1" smtClean="0"/>
              <a:t>javascript</a:t>
            </a:r>
            <a:r>
              <a:rPr lang="en-US" sz="2800" b="1" dirty="0" smtClean="0"/>
              <a:t> object notation, </a:t>
            </a:r>
            <a:r>
              <a:rPr lang="en-US" sz="2800" dirty="0"/>
              <a:t> popular standard for data interchange on the </a:t>
            </a:r>
            <a:r>
              <a:rPr lang="en-US" sz="2800" dirty="0" smtClean="0"/>
              <a:t>web.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800" dirty="0" smtClean="0"/>
              <a:t>BSON : binary JSON</a:t>
            </a:r>
            <a:endParaRPr lang="en-IN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176431"/>
              </p:ext>
            </p:extLst>
          </p:nvPr>
        </p:nvGraphicFramePr>
        <p:xfrm>
          <a:off x="2447133" y="3155576"/>
          <a:ext cx="7808490" cy="2834640"/>
        </p:xfrm>
        <a:graphic>
          <a:graphicData uri="http://schemas.openxmlformats.org/drawingml/2006/table">
            <a:tbl>
              <a:tblPr/>
              <a:tblGrid>
                <a:gridCol w="2602830"/>
                <a:gridCol w="2602830"/>
                <a:gridCol w="2602830"/>
              </a:tblGrid>
              <a:tr h="497439">
                <a:tc>
                  <a:txBody>
                    <a:bodyPr/>
                    <a:lstStyle/>
                    <a:p>
                      <a:endParaRPr lang="en-IN" b="1" dirty="0">
                        <a:effectLst/>
                        <a:latin typeface="Akzidenz Grotesk BQ Medium"/>
                      </a:endParaRPr>
                    </a:p>
                  </a:txBody>
                  <a:tcPr marL="114300" marR="1143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effectLst/>
                        </a:rPr>
                        <a:t>JSON</a:t>
                      </a:r>
                      <a:endParaRPr lang="en-IN" b="1" dirty="0">
                        <a:effectLst/>
                      </a:endParaRPr>
                    </a:p>
                  </a:txBody>
                  <a:tcPr marL="114300" marR="1143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effectLst/>
                        </a:rPr>
                        <a:t>BSON</a:t>
                      </a:r>
                      <a:endParaRPr lang="en-IN" b="1" dirty="0">
                        <a:effectLst/>
                      </a:endParaRPr>
                    </a:p>
                  </a:txBody>
                  <a:tcPr marL="114300" marR="1143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497439">
                <a:tc>
                  <a:txBody>
                    <a:bodyPr/>
                    <a:lstStyle/>
                    <a:p>
                      <a:r>
                        <a:rPr lang="en-IN" b="1" dirty="0">
                          <a:effectLst/>
                          <a:latin typeface="Akzidenz Grotesk BQ Medium"/>
                        </a:rPr>
                        <a:t>Encoding</a:t>
                      </a:r>
                    </a:p>
                  </a:txBody>
                  <a:tcPr marL="114300" marR="1143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effectLst/>
                        </a:rPr>
                        <a:t>UTF-8 String</a:t>
                      </a:r>
                    </a:p>
                  </a:txBody>
                  <a:tcPr marL="114300" marR="1143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effectLst/>
                        </a:rPr>
                        <a:t>Binary</a:t>
                      </a:r>
                    </a:p>
                  </a:txBody>
                  <a:tcPr marL="114300" marR="1143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b="1" dirty="0">
                          <a:effectLst/>
                          <a:latin typeface="Akzidenz Grotesk BQ Medium"/>
                        </a:rPr>
                        <a:t>Data Support</a:t>
                      </a:r>
                    </a:p>
                  </a:txBody>
                  <a:tcPr marL="114300" marR="1143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6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effectLst/>
                        </a:rPr>
                        <a:t>String, Boolean, Number, Array</a:t>
                      </a:r>
                    </a:p>
                  </a:txBody>
                  <a:tcPr marL="114300" marR="1143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6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String, Boolean, Number (Integer, Float, Long, Decimal128...), Array, Date, Raw Binary</a:t>
                      </a:r>
                    </a:p>
                  </a:txBody>
                  <a:tcPr marL="114300" marR="1143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6F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  <a:latin typeface="Akzidenz Grotesk BQ Medium"/>
                        </a:rPr>
                        <a:t>Readability</a:t>
                      </a:r>
                    </a:p>
                  </a:txBody>
                  <a:tcPr marL="114300" marR="1143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</a:rPr>
                        <a:t>Human and Machine</a:t>
                      </a:r>
                    </a:p>
                  </a:txBody>
                  <a:tcPr marL="114300" marR="1143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effectLst/>
                        </a:rPr>
                        <a:t>Machine Only</a:t>
                      </a:r>
                    </a:p>
                  </a:txBody>
                  <a:tcPr marL="114300" marR="1143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8077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32588" y="285019"/>
            <a:ext cx="350846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400" b="1" dirty="0" smtClean="0">
                <a:solidFill>
                  <a:srgbClr val="FF0000"/>
                </a:solidFill>
              </a:rPr>
              <a:t>JSON Example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86636" y="1771907"/>
            <a:ext cx="7978588" cy="2802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>
                <a:latin typeface="Menlo"/>
              </a:rPr>
              <a:t>{ </a:t>
            </a:r>
          </a:p>
          <a:p>
            <a:pPr defTabSz="717550">
              <a:lnSpc>
                <a:spcPct val="150000"/>
              </a:lnSpc>
              <a:tabLst>
                <a:tab pos="538163" algn="l"/>
              </a:tabLst>
            </a:pPr>
            <a:r>
              <a:rPr lang="en-IN" sz="2400" b="1" dirty="0" smtClean="0">
                <a:latin typeface="Menlo"/>
              </a:rPr>
              <a:t>	"id</a:t>
            </a:r>
            <a:r>
              <a:rPr lang="en-IN" sz="2400" b="1" dirty="0">
                <a:latin typeface="Menlo"/>
              </a:rPr>
              <a:t>": 1, </a:t>
            </a:r>
            <a:endParaRPr lang="en-IN" sz="2400" b="1" dirty="0" smtClean="0">
              <a:latin typeface="Menlo"/>
            </a:endParaRPr>
          </a:p>
          <a:p>
            <a:pPr defTabSz="717550">
              <a:lnSpc>
                <a:spcPct val="150000"/>
              </a:lnSpc>
              <a:tabLst>
                <a:tab pos="538163" algn="l"/>
              </a:tabLst>
            </a:pPr>
            <a:r>
              <a:rPr lang="en-IN" sz="2400" b="1" dirty="0" smtClean="0">
                <a:latin typeface="Menlo"/>
              </a:rPr>
              <a:t>	"</a:t>
            </a:r>
            <a:r>
              <a:rPr lang="en-IN" sz="2400" b="1" dirty="0">
                <a:latin typeface="Menlo"/>
              </a:rPr>
              <a:t>name" : { "first" : "John", "last" : "Backus" }, </a:t>
            </a:r>
            <a:endParaRPr lang="en-IN" sz="2400" b="1" dirty="0" smtClean="0">
              <a:latin typeface="Menlo"/>
            </a:endParaRPr>
          </a:p>
          <a:p>
            <a:pPr defTabSz="717550">
              <a:lnSpc>
                <a:spcPct val="150000"/>
              </a:lnSpc>
              <a:tabLst>
                <a:tab pos="538163" algn="l"/>
              </a:tabLst>
            </a:pPr>
            <a:r>
              <a:rPr lang="en-IN" sz="2400" b="1" dirty="0" smtClean="0">
                <a:latin typeface="Menlo"/>
              </a:rPr>
              <a:t>	"</a:t>
            </a:r>
            <a:r>
              <a:rPr lang="en-IN" sz="2400" b="1" dirty="0" err="1">
                <a:latin typeface="Menlo"/>
              </a:rPr>
              <a:t>contribs</a:t>
            </a:r>
            <a:r>
              <a:rPr lang="en-IN" sz="2400" b="1" dirty="0">
                <a:latin typeface="Menlo"/>
              </a:rPr>
              <a:t>" : [ "Fortran", "ALGOL</a:t>
            </a:r>
            <a:r>
              <a:rPr lang="en-IN" sz="2400" b="1" dirty="0" smtClean="0">
                <a:latin typeface="Menlo"/>
              </a:rPr>
              <a:t>"]</a:t>
            </a:r>
            <a:endParaRPr lang="en-IN" sz="2400" b="1" dirty="0">
              <a:latin typeface="Menlo"/>
            </a:endParaRPr>
          </a:p>
          <a:p>
            <a:pPr>
              <a:lnSpc>
                <a:spcPct val="150000"/>
              </a:lnSpc>
            </a:pPr>
            <a:r>
              <a:rPr lang="en-IN" sz="2400" b="1" dirty="0" smtClean="0">
                <a:latin typeface="Menlo"/>
              </a:rPr>
              <a:t>}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731423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4290</TotalTime>
  <Words>265</Words>
  <Application>Microsoft Office PowerPoint</Application>
  <PresentationFormat>Custom</PresentationFormat>
  <Paragraphs>100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VINODKUMAR</dc:creator>
  <cp:lastModifiedBy>NAVEENKUMAR M</cp:lastModifiedBy>
  <cp:revision>233</cp:revision>
  <dcterms:created xsi:type="dcterms:W3CDTF">2020-08-07T16:48:13Z</dcterms:created>
  <dcterms:modified xsi:type="dcterms:W3CDTF">2020-09-15T07:21:08Z</dcterms:modified>
</cp:coreProperties>
</file>