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9" r:id="rId6"/>
    <p:sldId id="282" r:id="rId7"/>
    <p:sldId id="283" r:id="rId8"/>
    <p:sldId id="280" r:id="rId9"/>
    <p:sldId id="284" r:id="rId10"/>
    <p:sldId id="286" r:id="rId11"/>
    <p:sldId id="277" r:id="rId12"/>
    <p:sldId id="287" r:id="rId13"/>
    <p:sldId id="288" r:id="rId14"/>
    <p:sldId id="289" r:id="rId15"/>
    <p:sldId id="290" r:id="rId16"/>
    <p:sldId id="291" r:id="rId17"/>
    <p:sldId id="292" r:id="rId18"/>
    <p:sldId id="2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35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8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97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50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8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3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1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26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80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88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69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4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7EFD-93D8-4FA0-9384-904960C250FA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3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09995"/>
            <a:ext cx="12192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i="0" dirty="0" smtClean="0">
                <a:effectLst/>
                <a:latin typeface="Source Sans Pro"/>
              </a:rPr>
              <a:t>Sri </a:t>
            </a:r>
            <a:r>
              <a:rPr lang="en-IN" sz="2800" b="1" i="0" dirty="0" err="1" smtClean="0">
                <a:effectLst/>
                <a:latin typeface="Source Sans Pro"/>
              </a:rPr>
              <a:t>Ramachandra</a:t>
            </a:r>
            <a:r>
              <a:rPr lang="en-IN" sz="2800" b="1" i="0" dirty="0" smtClean="0">
                <a:effectLst/>
                <a:latin typeface="Source Sans Pro"/>
              </a:rPr>
              <a:t> Institute of Higher Education and Research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938272" y="5084495"/>
            <a:ext cx="6364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cap="all" dirty="0" smtClean="0">
                <a:effectLst/>
                <a:latin typeface="Source Sans Pro"/>
              </a:rPr>
              <a:t>SRI RAMACHANDRA ENGINEERING AND TECHNOLOGY</a:t>
            </a:r>
            <a:endParaRPr lang="en-IN" b="1" i="0" cap="all" dirty="0">
              <a:effectLst/>
              <a:latin typeface="Source Sans Pr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60" y="1709763"/>
            <a:ext cx="2205028" cy="21155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1313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 err="1" smtClean="0"/>
              <a:t>Javascript</a:t>
            </a:r>
            <a:r>
              <a:rPr lang="en-IN" sz="4400" b="1" dirty="0" smtClean="0"/>
              <a:t> (Variable Lifecycle)</a:t>
            </a:r>
            <a:endParaRPr lang="en-IN" sz="4400" dirty="0"/>
          </a:p>
        </p:txBody>
      </p:sp>
      <p:sp>
        <p:nvSpPr>
          <p:cNvPr id="11" name="Rectangle 10"/>
          <p:cNvSpPr/>
          <p:nvPr/>
        </p:nvSpPr>
        <p:spPr>
          <a:xfrm>
            <a:off x="6096" y="88717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i="0" dirty="0" smtClean="0">
                <a:effectLst/>
                <a:latin typeface="Source Sans Pro"/>
              </a:rPr>
              <a:t>by</a:t>
            </a:r>
            <a:endParaRPr lang="en-IN" sz="3200" dirty="0"/>
          </a:p>
        </p:txBody>
      </p:sp>
      <p:sp>
        <p:nvSpPr>
          <p:cNvPr id="13" name="Rectangle 12"/>
          <p:cNvSpPr/>
          <p:nvPr/>
        </p:nvSpPr>
        <p:spPr>
          <a:xfrm>
            <a:off x="24385" y="3923353"/>
            <a:ext cx="12167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Source Sans Pro"/>
              </a:rPr>
              <a:t>M NAVEENKUMAR </a:t>
            </a:r>
          </a:p>
          <a:p>
            <a:pPr algn="ctr"/>
            <a:r>
              <a:rPr lang="en-US" b="1" dirty="0" smtClean="0">
                <a:latin typeface="Source Sans Pro"/>
              </a:rPr>
              <a:t>Assistant Professor</a:t>
            </a:r>
          </a:p>
          <a:p>
            <a:pPr algn="ctr"/>
            <a:r>
              <a:rPr lang="en-US" b="1" dirty="0" smtClean="0">
                <a:latin typeface="Source Sans Pro"/>
              </a:rPr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8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92682" y="1277189"/>
            <a:ext cx="6040767" cy="507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&lt;script&gt;</a:t>
            </a:r>
          </a:p>
          <a:p>
            <a:pPr lvl="2"/>
            <a:r>
              <a:rPr lang="en-IN" sz="3600" dirty="0" smtClean="0"/>
              <a:t>function </a:t>
            </a:r>
            <a:r>
              <a:rPr lang="en-IN" sz="3600" dirty="0" err="1" smtClean="0"/>
              <a:t>fn</a:t>
            </a:r>
            <a:r>
              <a:rPr lang="en-IN" sz="3600" dirty="0" smtClean="0"/>
              <a:t>()</a:t>
            </a:r>
          </a:p>
          <a:p>
            <a:pPr lvl="2"/>
            <a:r>
              <a:rPr lang="en-IN" sz="3600" dirty="0" smtClean="0"/>
              <a:t>{</a:t>
            </a:r>
          </a:p>
          <a:p>
            <a:pPr lvl="2"/>
            <a:r>
              <a:rPr lang="en-IN" sz="3600" dirty="0" smtClean="0"/>
              <a:t>    </a:t>
            </a:r>
            <a:r>
              <a:rPr lang="en-IN" sz="3600" dirty="0" smtClean="0"/>
              <a:t>	c = 10;</a:t>
            </a:r>
          </a:p>
          <a:p>
            <a:pPr lvl="2"/>
            <a:r>
              <a:rPr lang="en-IN" sz="3600" dirty="0"/>
              <a:t> </a:t>
            </a:r>
            <a:r>
              <a:rPr lang="en-IN" sz="3600" dirty="0" smtClean="0"/>
              <a:t>   	</a:t>
            </a:r>
            <a:r>
              <a:rPr lang="en-IN" sz="3600" dirty="0" smtClean="0"/>
              <a:t>console.log(c</a:t>
            </a:r>
            <a:r>
              <a:rPr lang="en-IN" sz="3600" dirty="0" smtClean="0"/>
              <a:t>);</a:t>
            </a:r>
            <a:r>
              <a:rPr lang="en-IN" sz="3600" dirty="0"/>
              <a:t> // </a:t>
            </a:r>
            <a:r>
              <a:rPr lang="en-IN" sz="2000" dirty="0" smtClean="0"/>
              <a:t>10</a:t>
            </a:r>
            <a:endParaRPr lang="en-IN" sz="2000" dirty="0" smtClean="0"/>
          </a:p>
          <a:p>
            <a:pPr lvl="2"/>
            <a:r>
              <a:rPr lang="en-IN" sz="3600" dirty="0" smtClean="0"/>
              <a:t>}</a:t>
            </a:r>
          </a:p>
          <a:p>
            <a:pPr lvl="2"/>
            <a:r>
              <a:rPr lang="en-IN" sz="3600" dirty="0" err="1"/>
              <a:t>f</a:t>
            </a:r>
            <a:r>
              <a:rPr lang="en-IN" sz="3600" dirty="0" err="1" smtClean="0"/>
              <a:t>n</a:t>
            </a:r>
            <a:r>
              <a:rPr lang="en-IN" sz="3600" dirty="0" smtClean="0"/>
              <a:t>();</a:t>
            </a:r>
          </a:p>
          <a:p>
            <a:pPr lvl="2"/>
            <a:r>
              <a:rPr lang="en-IN" sz="3600" dirty="0"/>
              <a:t>c</a:t>
            </a:r>
            <a:r>
              <a:rPr lang="en-IN" sz="3600" dirty="0" smtClean="0"/>
              <a:t>onsole.log(c); // 10</a:t>
            </a:r>
            <a:endParaRPr lang="en-IN" sz="3600" dirty="0" smtClean="0"/>
          </a:p>
          <a:p>
            <a:r>
              <a:rPr lang="en-IN" sz="3600" dirty="0" smtClean="0"/>
              <a:t>&lt;/script&gt;</a:t>
            </a:r>
            <a:endParaRPr lang="en-IN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8564" y="1397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“undeclared” </a:t>
            </a:r>
            <a:r>
              <a:rPr lang="en-US" sz="6000" b="1" dirty="0" smtClean="0">
                <a:solidFill>
                  <a:srgbClr val="FF0000"/>
                </a:solidFill>
              </a:rPr>
              <a:t>Lifecycle: Eg.2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57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564" y="44814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“let” Lifecycle Phases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342460"/>
              </p:ext>
            </p:extLst>
          </p:nvPr>
        </p:nvGraphicFramePr>
        <p:xfrm>
          <a:off x="2267789" y="1166323"/>
          <a:ext cx="8221932" cy="4516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966"/>
                <a:gridCol w="4110966"/>
              </a:tblGrid>
              <a:tr h="1011528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COMPILATION</a:t>
                      </a:r>
                      <a:endParaRPr lang="en-IN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EXECUTION</a:t>
                      </a:r>
                      <a:endParaRPr lang="en-IN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5659">
                <a:tc>
                  <a:txBody>
                    <a:bodyPr/>
                    <a:lstStyle/>
                    <a:p>
                      <a:pPr algn="l"/>
                      <a:endParaRPr lang="en-IN" sz="3200" dirty="0" smtClean="0"/>
                    </a:p>
                    <a:p>
                      <a:pPr algn="l"/>
                      <a:endParaRPr lang="en-IN" sz="3200" dirty="0" smtClean="0"/>
                    </a:p>
                    <a:p>
                      <a:pPr algn="l"/>
                      <a:endParaRPr lang="en-IN" sz="3200" dirty="0" smtClean="0"/>
                    </a:p>
                    <a:p>
                      <a:pPr algn="ctr"/>
                      <a:r>
                        <a:rPr lang="en-IN" sz="3200" dirty="0" smtClean="0"/>
                        <a:t>Temporal Dead Zone</a:t>
                      </a:r>
                      <a:r>
                        <a:rPr lang="en-IN" sz="3200" baseline="0" dirty="0" smtClean="0"/>
                        <a:t> (TDZ). Variable is declared but uninitialized</a:t>
                      </a:r>
                      <a:endParaRPr lang="en-IN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aseline="0" dirty="0" smtClean="0"/>
                        <a:t>let a;</a:t>
                      </a:r>
                      <a:endParaRPr lang="en-IN" sz="3200" baseline="0" dirty="0" smtClean="0"/>
                    </a:p>
                    <a:p>
                      <a:pPr algn="ctr"/>
                      <a:endParaRPr lang="en-IN" sz="3200" baseline="0" dirty="0" smtClean="0"/>
                    </a:p>
                    <a:p>
                      <a:pPr algn="ctr"/>
                      <a:endParaRPr lang="en-IN" sz="3200" baseline="0" dirty="0" smtClean="0"/>
                    </a:p>
                    <a:p>
                      <a:pPr algn="ctr"/>
                      <a:endParaRPr lang="en-IN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960169" y="2881223"/>
            <a:ext cx="2754577" cy="543464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Declaration</a:t>
            </a:r>
            <a:endParaRPr lang="en-IN" sz="2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942678" y="2856798"/>
            <a:ext cx="2754577" cy="543464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Initialization</a:t>
            </a:r>
            <a:endParaRPr lang="en-IN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985828" y="3805679"/>
            <a:ext cx="2754577" cy="543464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Assignment</a:t>
            </a:r>
            <a:endParaRPr lang="en-IN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6528630" y="4697994"/>
            <a:ext cx="36332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3200" dirty="0">
                <a:solidFill>
                  <a:prstClr val="black"/>
                </a:solidFill>
              </a:rPr>
              <a:t>Initialized with “</a:t>
            </a:r>
            <a:r>
              <a:rPr lang="en-IN" sz="3200" b="1" dirty="0">
                <a:solidFill>
                  <a:prstClr val="black"/>
                </a:solidFill>
              </a:rPr>
              <a:t>undefined</a:t>
            </a:r>
            <a:r>
              <a:rPr lang="en-IN" sz="3200" dirty="0">
                <a:solidFill>
                  <a:prstClr val="black"/>
                </a:solidFill>
              </a:rPr>
              <a:t>”.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3816" y="6022040"/>
            <a:ext cx="8446864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IN" sz="2400" b="1" dirty="0" smtClean="0"/>
              <a:t>TDZ : A special interval from the beginning of code to declaration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6401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34222" y="1855159"/>
            <a:ext cx="7731544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&lt;script&gt;</a:t>
            </a:r>
          </a:p>
          <a:p>
            <a:pPr lvl="2"/>
            <a:r>
              <a:rPr lang="en-IN" sz="3600" dirty="0" smtClean="0"/>
              <a:t>console.log(c</a:t>
            </a:r>
            <a:r>
              <a:rPr lang="en-IN" sz="3600" dirty="0"/>
              <a:t>); //Cannot access </a:t>
            </a:r>
            <a:r>
              <a:rPr lang="en-IN" sz="3600" dirty="0" smtClean="0"/>
              <a:t>‘c' </a:t>
            </a:r>
          </a:p>
          <a:p>
            <a:pPr lvl="2"/>
            <a:r>
              <a:rPr lang="en-IN" sz="3600" dirty="0"/>
              <a:t>l</a:t>
            </a:r>
            <a:r>
              <a:rPr lang="en-IN" sz="3600" dirty="0" smtClean="0"/>
              <a:t>et c;</a:t>
            </a:r>
          </a:p>
          <a:p>
            <a:r>
              <a:rPr lang="en-IN" sz="3600" dirty="0" smtClean="0"/>
              <a:t>&lt;/script&gt;</a:t>
            </a:r>
            <a:endParaRPr lang="en-IN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8564" y="1397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“let” Lifecycle: Eg.1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236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34222" y="1855159"/>
            <a:ext cx="7731544" cy="34163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&lt;script&gt;</a:t>
            </a:r>
          </a:p>
          <a:p>
            <a:r>
              <a:rPr lang="en-IN" sz="3600" dirty="0"/>
              <a:t>	</a:t>
            </a:r>
            <a:r>
              <a:rPr lang="en-IN" sz="3600" dirty="0" smtClean="0"/>
              <a:t>let a;</a:t>
            </a:r>
            <a:endParaRPr lang="en-IN" sz="3600" dirty="0" smtClean="0"/>
          </a:p>
          <a:p>
            <a:pPr lvl="2"/>
            <a:r>
              <a:rPr lang="en-IN" sz="3600" dirty="0" smtClean="0"/>
              <a:t>console.log(a); //undefined</a:t>
            </a:r>
          </a:p>
          <a:p>
            <a:pPr lvl="2"/>
            <a:r>
              <a:rPr lang="en-IN" sz="3600" dirty="0" smtClean="0"/>
              <a:t>a = 10;</a:t>
            </a:r>
          </a:p>
          <a:p>
            <a:pPr lvl="2"/>
            <a:r>
              <a:rPr lang="en-IN" sz="3600" dirty="0"/>
              <a:t>c</a:t>
            </a:r>
            <a:r>
              <a:rPr lang="en-IN" sz="3600" dirty="0" smtClean="0"/>
              <a:t>onsole.log(a); // 10</a:t>
            </a:r>
          </a:p>
          <a:p>
            <a:r>
              <a:rPr lang="en-IN" sz="3600" dirty="0" smtClean="0"/>
              <a:t>&lt;/script&gt;</a:t>
            </a:r>
            <a:endParaRPr lang="en-IN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8564" y="1397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“let” Lifecycle: Eg.2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387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3452" y="1096274"/>
            <a:ext cx="7731544" cy="56323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&lt;script&gt;</a:t>
            </a:r>
          </a:p>
          <a:p>
            <a:r>
              <a:rPr lang="en-IN" sz="3600" dirty="0"/>
              <a:t> </a:t>
            </a:r>
            <a:r>
              <a:rPr lang="en-IN" sz="3600" dirty="0" smtClean="0"/>
              <a:t>   function </a:t>
            </a:r>
            <a:r>
              <a:rPr lang="en-IN" sz="3600" dirty="0" err="1" smtClean="0"/>
              <a:t>fn</a:t>
            </a:r>
            <a:r>
              <a:rPr lang="en-IN" sz="3600" dirty="0" smtClean="0"/>
              <a:t>()</a:t>
            </a:r>
          </a:p>
          <a:p>
            <a:r>
              <a:rPr lang="en-IN" sz="3600" dirty="0"/>
              <a:t> </a:t>
            </a:r>
            <a:r>
              <a:rPr lang="en-IN" sz="3600" dirty="0" smtClean="0"/>
              <a:t>   {</a:t>
            </a:r>
          </a:p>
          <a:p>
            <a:r>
              <a:rPr lang="en-IN" sz="3600" dirty="0"/>
              <a:t>	</a:t>
            </a:r>
            <a:r>
              <a:rPr lang="en-IN" sz="3600" dirty="0" smtClean="0"/>
              <a:t>let a;</a:t>
            </a:r>
            <a:endParaRPr lang="en-IN" sz="3600" dirty="0" smtClean="0"/>
          </a:p>
          <a:p>
            <a:pPr lvl="2"/>
            <a:r>
              <a:rPr lang="en-IN" sz="3600" dirty="0" smtClean="0"/>
              <a:t>console.log(a); //undefined</a:t>
            </a:r>
          </a:p>
          <a:p>
            <a:pPr lvl="2"/>
            <a:r>
              <a:rPr lang="en-IN" sz="3600" dirty="0" smtClean="0"/>
              <a:t>a = 10;</a:t>
            </a:r>
          </a:p>
          <a:p>
            <a:pPr lvl="2"/>
            <a:r>
              <a:rPr lang="en-IN" sz="3600" dirty="0"/>
              <a:t>c</a:t>
            </a:r>
            <a:r>
              <a:rPr lang="en-IN" sz="3600" dirty="0" smtClean="0"/>
              <a:t>onsole.log(a); // 10</a:t>
            </a:r>
          </a:p>
          <a:p>
            <a:pPr lvl="1"/>
            <a:r>
              <a:rPr lang="en-IN" sz="3600" dirty="0" smtClean="0"/>
              <a:t>}</a:t>
            </a:r>
          </a:p>
          <a:p>
            <a:pPr lvl="1"/>
            <a:r>
              <a:rPr lang="en-IN" sz="3600" dirty="0"/>
              <a:t>console.log(a); // </a:t>
            </a:r>
            <a:r>
              <a:rPr lang="en-IN" sz="3600" dirty="0" smtClean="0"/>
              <a:t>error</a:t>
            </a:r>
          </a:p>
          <a:p>
            <a:r>
              <a:rPr lang="en-IN" sz="3600" dirty="0" smtClean="0"/>
              <a:t>&lt;/script&gt;</a:t>
            </a:r>
            <a:endParaRPr lang="en-IN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8564" y="1397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“let” Lifecycle: Eg.3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63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564" y="44814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“</a:t>
            </a:r>
            <a:r>
              <a:rPr lang="en-US" sz="6000" b="1" dirty="0" err="1" smtClean="0">
                <a:solidFill>
                  <a:srgbClr val="FF0000"/>
                </a:solidFill>
              </a:rPr>
              <a:t>const</a:t>
            </a:r>
            <a:r>
              <a:rPr lang="en-US" sz="6000" b="1" dirty="0" smtClean="0">
                <a:solidFill>
                  <a:srgbClr val="FF0000"/>
                </a:solidFill>
              </a:rPr>
              <a:t>” Lifecycle</a:t>
            </a:r>
            <a:endParaRPr lang="en-US" sz="60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955739"/>
              </p:ext>
            </p:extLst>
          </p:nvPr>
        </p:nvGraphicFramePr>
        <p:xfrm>
          <a:off x="2267789" y="1166323"/>
          <a:ext cx="8221932" cy="4516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966"/>
                <a:gridCol w="4110966"/>
              </a:tblGrid>
              <a:tr h="1011528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COMPILATION</a:t>
                      </a:r>
                      <a:endParaRPr lang="en-IN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EXECUTION</a:t>
                      </a:r>
                      <a:endParaRPr lang="en-IN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5659">
                <a:tc>
                  <a:txBody>
                    <a:bodyPr/>
                    <a:lstStyle/>
                    <a:p>
                      <a:pPr algn="l"/>
                      <a:endParaRPr lang="en-IN" sz="3200" dirty="0" smtClean="0"/>
                    </a:p>
                    <a:p>
                      <a:pPr algn="l"/>
                      <a:endParaRPr lang="en-IN" sz="3200" dirty="0" smtClean="0"/>
                    </a:p>
                    <a:p>
                      <a:pPr algn="l"/>
                      <a:endParaRPr lang="en-IN" sz="3200" dirty="0" smtClean="0"/>
                    </a:p>
                    <a:p>
                      <a:pPr algn="ctr"/>
                      <a:r>
                        <a:rPr lang="en-IN" sz="3200" dirty="0" smtClean="0"/>
                        <a:t>Temporal Dead Zone</a:t>
                      </a:r>
                      <a:r>
                        <a:rPr lang="en-IN" sz="3200" baseline="0" dirty="0" smtClean="0"/>
                        <a:t> (TDZ). Variable is declared but uninitialized</a:t>
                      </a:r>
                      <a:endParaRPr lang="en-IN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aseline="0" dirty="0" err="1" smtClean="0"/>
                        <a:t>const</a:t>
                      </a:r>
                      <a:r>
                        <a:rPr lang="en-IN" sz="3200" baseline="0" dirty="0" smtClean="0"/>
                        <a:t> a=10;</a:t>
                      </a:r>
                      <a:endParaRPr lang="en-IN" sz="3200" baseline="0" dirty="0" smtClean="0"/>
                    </a:p>
                    <a:p>
                      <a:pPr algn="ctr"/>
                      <a:endParaRPr lang="en-IN" sz="3200" baseline="0" dirty="0" smtClean="0"/>
                    </a:p>
                    <a:p>
                      <a:pPr algn="ctr"/>
                      <a:endParaRPr lang="en-IN" sz="3200" baseline="0" dirty="0" smtClean="0"/>
                    </a:p>
                    <a:p>
                      <a:pPr algn="ctr"/>
                      <a:endParaRPr lang="en-IN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960169" y="2881223"/>
            <a:ext cx="2754577" cy="543464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Declaration</a:t>
            </a:r>
            <a:endParaRPr lang="en-IN" sz="2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528630" y="3236342"/>
            <a:ext cx="2754577" cy="543464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Initialization</a:t>
            </a:r>
            <a:endParaRPr lang="en-IN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985828" y="3684915"/>
            <a:ext cx="2754577" cy="543464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Assignment</a:t>
            </a:r>
            <a:endParaRPr lang="en-IN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2243816" y="6022040"/>
            <a:ext cx="8446864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IN" sz="2400" b="1" dirty="0" smtClean="0"/>
              <a:t>TDZ : A special interval from the beginning of code to declaration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6993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3452" y="1682872"/>
            <a:ext cx="7731544" cy="2862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&lt;script&gt;</a:t>
            </a:r>
          </a:p>
          <a:p>
            <a:r>
              <a:rPr lang="en-IN" sz="3600" dirty="0" smtClean="0"/>
              <a:t>	</a:t>
            </a:r>
            <a:r>
              <a:rPr lang="en-IN" sz="3600" dirty="0" smtClean="0"/>
              <a:t>console.log(a</a:t>
            </a:r>
            <a:r>
              <a:rPr lang="en-IN" sz="3600" dirty="0"/>
              <a:t>); // </a:t>
            </a:r>
            <a:r>
              <a:rPr lang="en-IN" sz="3600" dirty="0" smtClean="0"/>
              <a:t>error</a:t>
            </a:r>
          </a:p>
          <a:p>
            <a:r>
              <a:rPr lang="en-IN" sz="3600" dirty="0"/>
              <a:t>	</a:t>
            </a:r>
            <a:r>
              <a:rPr lang="en-IN" sz="3600" dirty="0" err="1" smtClean="0"/>
              <a:t>const</a:t>
            </a:r>
            <a:r>
              <a:rPr lang="en-IN" sz="3600" dirty="0" smtClean="0"/>
              <a:t> a = 10;</a:t>
            </a:r>
          </a:p>
          <a:p>
            <a:r>
              <a:rPr lang="en-IN" sz="3600" dirty="0"/>
              <a:t>	</a:t>
            </a:r>
            <a:r>
              <a:rPr lang="en-IN" sz="3600" dirty="0" smtClean="0"/>
              <a:t>console.log(a); // 10</a:t>
            </a:r>
          </a:p>
          <a:p>
            <a:r>
              <a:rPr lang="en-IN" sz="3600" dirty="0" smtClean="0"/>
              <a:t>&lt;/script&gt;</a:t>
            </a:r>
            <a:endParaRPr lang="en-IN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8564" y="1397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“</a:t>
            </a:r>
            <a:r>
              <a:rPr lang="en-US" sz="6000" b="1" dirty="0" err="1" smtClean="0">
                <a:solidFill>
                  <a:srgbClr val="FF0000"/>
                </a:solidFill>
              </a:rPr>
              <a:t>const</a:t>
            </a:r>
            <a:r>
              <a:rPr lang="en-US" sz="6000" b="1" dirty="0" smtClean="0">
                <a:solidFill>
                  <a:srgbClr val="FF0000"/>
                </a:solidFill>
              </a:rPr>
              <a:t>” Lifecycle: Eg.1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042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564" y="44814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“</a:t>
            </a:r>
            <a:r>
              <a:rPr lang="en-US" sz="6000" b="1" dirty="0" smtClean="0">
                <a:solidFill>
                  <a:srgbClr val="FF0000"/>
                </a:solidFill>
              </a:rPr>
              <a:t>function</a:t>
            </a:r>
            <a:r>
              <a:rPr lang="en-US" sz="6000" b="1" dirty="0" smtClean="0">
                <a:solidFill>
                  <a:srgbClr val="FF0000"/>
                </a:solidFill>
              </a:rPr>
              <a:t>” Lifecycle</a:t>
            </a:r>
            <a:endParaRPr lang="en-US" sz="60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777566"/>
              </p:ext>
            </p:extLst>
          </p:nvPr>
        </p:nvGraphicFramePr>
        <p:xfrm>
          <a:off x="2417664" y="1521442"/>
          <a:ext cx="8221932" cy="424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966"/>
                <a:gridCol w="4110966"/>
              </a:tblGrid>
              <a:tr h="1011528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COMPILATION</a:t>
                      </a:r>
                      <a:endParaRPr lang="en-IN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EXECUTION</a:t>
                      </a:r>
                      <a:endParaRPr lang="en-IN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5659">
                <a:tc>
                  <a:txBody>
                    <a:bodyPr/>
                    <a:lstStyle/>
                    <a:p>
                      <a:pPr algn="l"/>
                      <a:r>
                        <a:rPr lang="en-IN" sz="3200" dirty="0" smtClean="0"/>
                        <a:t>function </a:t>
                      </a:r>
                      <a:r>
                        <a:rPr lang="en-IN" sz="3200" dirty="0" err="1" smtClean="0"/>
                        <a:t>fn</a:t>
                      </a:r>
                      <a:r>
                        <a:rPr lang="en-IN" sz="3200" dirty="0" smtClean="0"/>
                        <a:t>() { ……….. }</a:t>
                      </a:r>
                      <a:endParaRPr lang="en-IN" sz="3200" dirty="0" smtClean="0"/>
                    </a:p>
                    <a:p>
                      <a:pPr algn="l"/>
                      <a:endParaRPr lang="en-IN" sz="3200" dirty="0" smtClean="0"/>
                    </a:p>
                    <a:p>
                      <a:pPr algn="l"/>
                      <a:endParaRPr lang="en-IN" sz="3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200" baseline="0" dirty="0" smtClean="0"/>
                    </a:p>
                    <a:p>
                      <a:pPr algn="ctr"/>
                      <a:r>
                        <a:rPr lang="en-IN" sz="3200" baseline="0" dirty="0" smtClean="0"/>
                        <a:t>variable is ready </a:t>
                      </a:r>
                    </a:p>
                    <a:p>
                      <a:pPr algn="ctr"/>
                      <a:r>
                        <a:rPr lang="en-IN" sz="3200" baseline="0" dirty="0" smtClean="0"/>
                        <a:t>to use</a:t>
                      </a:r>
                      <a:endParaRPr lang="en-IN" sz="3200" baseline="0" dirty="0" smtClean="0"/>
                    </a:p>
                    <a:p>
                      <a:pPr algn="ctr"/>
                      <a:endParaRPr lang="en-IN" sz="3200" baseline="0" dirty="0" smtClean="0"/>
                    </a:p>
                    <a:p>
                      <a:pPr algn="ctr"/>
                      <a:endParaRPr lang="en-IN" sz="3200" baseline="0" dirty="0" smtClean="0"/>
                    </a:p>
                    <a:p>
                      <a:pPr algn="ctr"/>
                      <a:endParaRPr lang="en-IN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960169" y="3510921"/>
            <a:ext cx="2754577" cy="543464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Declaration</a:t>
            </a:r>
            <a:endParaRPr lang="en-IN" sz="2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198834" y="4042881"/>
            <a:ext cx="2754577" cy="543464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Initialization</a:t>
            </a:r>
            <a:endParaRPr lang="en-IN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500756" y="4561902"/>
            <a:ext cx="2754577" cy="543464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Assignment</a:t>
            </a:r>
            <a:endParaRPr lang="en-IN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3999036" y="951721"/>
            <a:ext cx="4981557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IN" sz="2400" b="1" dirty="0" smtClean="0"/>
              <a:t>Function is also behave like a variable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6281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44441" y="1510344"/>
            <a:ext cx="7731544" cy="39703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&lt;script&gt;</a:t>
            </a:r>
          </a:p>
          <a:p>
            <a:r>
              <a:rPr lang="en-IN" sz="3600" dirty="0" smtClean="0"/>
              <a:t>	</a:t>
            </a:r>
            <a:r>
              <a:rPr lang="en-IN" sz="3600" dirty="0" err="1" smtClean="0"/>
              <a:t>fn</a:t>
            </a:r>
            <a:r>
              <a:rPr lang="en-IN" sz="3600" dirty="0" smtClean="0"/>
              <a:t>();  // successfully invoked</a:t>
            </a:r>
          </a:p>
          <a:p>
            <a:r>
              <a:rPr lang="en-IN" sz="3600" dirty="0"/>
              <a:t>	</a:t>
            </a:r>
            <a:r>
              <a:rPr lang="en-IN" sz="3600" dirty="0" smtClean="0"/>
              <a:t>function </a:t>
            </a:r>
            <a:r>
              <a:rPr lang="en-IN" sz="3600" dirty="0" err="1" smtClean="0"/>
              <a:t>fn</a:t>
            </a:r>
            <a:r>
              <a:rPr lang="en-IN" sz="3600" dirty="0" smtClean="0"/>
              <a:t>()</a:t>
            </a:r>
          </a:p>
          <a:p>
            <a:r>
              <a:rPr lang="en-IN" sz="3600" dirty="0"/>
              <a:t>	</a:t>
            </a:r>
            <a:r>
              <a:rPr lang="en-IN" sz="3600" dirty="0" smtClean="0"/>
              <a:t>{</a:t>
            </a:r>
          </a:p>
          <a:p>
            <a:r>
              <a:rPr lang="en-IN" sz="3600" dirty="0"/>
              <a:t>	</a:t>
            </a:r>
            <a:r>
              <a:rPr lang="en-IN" sz="3600" dirty="0" smtClean="0"/>
              <a:t>	console.log(“</a:t>
            </a:r>
            <a:r>
              <a:rPr lang="en-IN" sz="3600" dirty="0" err="1" smtClean="0"/>
              <a:t>hai</a:t>
            </a:r>
            <a:r>
              <a:rPr lang="en-IN" sz="3600" dirty="0" smtClean="0"/>
              <a:t>”);</a:t>
            </a:r>
          </a:p>
          <a:p>
            <a:r>
              <a:rPr lang="en-IN" sz="3600" dirty="0"/>
              <a:t>	</a:t>
            </a:r>
            <a:r>
              <a:rPr lang="en-IN" sz="3600" dirty="0" smtClean="0"/>
              <a:t>}</a:t>
            </a:r>
          </a:p>
          <a:p>
            <a:r>
              <a:rPr lang="en-IN" sz="3600" dirty="0" smtClean="0"/>
              <a:t>&lt;/script&gt;</a:t>
            </a:r>
            <a:endParaRPr lang="en-IN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8564" y="1397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“function” Lifecycle: Eg.1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02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564" y="1397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JS Engine Phases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23358" y="1199072"/>
            <a:ext cx="9851367" cy="5046453"/>
          </a:xfrm>
          <a:prstGeom prst="roundRect">
            <a:avLst>
              <a:gd name="adj" fmla="val 691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70957"/>
              </p:ext>
            </p:extLst>
          </p:nvPr>
        </p:nvGraphicFramePr>
        <p:xfrm>
          <a:off x="2362680" y="1949569"/>
          <a:ext cx="8221932" cy="4037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966"/>
                <a:gridCol w="4110966"/>
              </a:tblGrid>
              <a:tr h="1260208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COMPILATION</a:t>
                      </a:r>
                      <a:endParaRPr lang="en-IN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EXECUTION</a:t>
                      </a:r>
                      <a:endParaRPr lang="en-IN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16747">
                <a:tc>
                  <a:txBody>
                    <a:bodyPr/>
                    <a:lstStyle/>
                    <a:p>
                      <a:pPr algn="l"/>
                      <a:r>
                        <a:rPr lang="en-IN" sz="3200" dirty="0" smtClean="0"/>
                        <a:t>Create</a:t>
                      </a:r>
                      <a:r>
                        <a:rPr lang="en-IN" sz="3200" baseline="0" dirty="0" smtClean="0"/>
                        <a:t> activation object with all variables</a:t>
                      </a:r>
                      <a:endParaRPr lang="en-IN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200" dirty="0" smtClean="0"/>
                        <a:t>Execute code line by line</a:t>
                      </a:r>
                      <a:endParaRPr lang="en-IN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60208">
                <a:tc>
                  <a:txBody>
                    <a:bodyPr/>
                    <a:lstStyle/>
                    <a:p>
                      <a:pPr algn="l"/>
                      <a:r>
                        <a:rPr lang="en-IN" sz="3200" dirty="0" smtClean="0"/>
                        <a:t>Will</a:t>
                      </a:r>
                      <a:r>
                        <a:rPr lang="en-IN" sz="3200" baseline="0" dirty="0" smtClean="0"/>
                        <a:t> check for scopes</a:t>
                      </a:r>
                      <a:endParaRPr lang="en-IN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78370" y="1333739"/>
            <a:ext cx="5869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002060"/>
                </a:solidFill>
              </a:rPr>
              <a:t>JS Engine executes code in two phases</a:t>
            </a:r>
            <a:endParaRPr lang="en-IN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8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564" y="1397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Variable Lifecycle Phases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5515"/>
              </p:ext>
            </p:extLst>
          </p:nvPr>
        </p:nvGraphicFramePr>
        <p:xfrm>
          <a:off x="1219833" y="1457865"/>
          <a:ext cx="9832598" cy="4087595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579592"/>
                <a:gridCol w="3442878"/>
                <a:gridCol w="208280"/>
                <a:gridCol w="4601848"/>
              </a:tblGrid>
              <a:tr h="1260208">
                <a:tc>
                  <a:txBody>
                    <a:bodyPr/>
                    <a:lstStyle/>
                    <a:p>
                      <a:pPr algn="l"/>
                      <a:r>
                        <a:rPr lang="en-IN" sz="4000" b="0" dirty="0" smtClean="0">
                          <a:solidFill>
                            <a:srgbClr val="002060"/>
                          </a:solidFill>
                        </a:rPr>
                        <a:t>var a;</a:t>
                      </a:r>
                    </a:p>
                    <a:p>
                      <a:pPr algn="l"/>
                      <a:r>
                        <a:rPr lang="en-IN" sz="4000" b="0" dirty="0" smtClean="0">
                          <a:solidFill>
                            <a:srgbClr val="002060"/>
                          </a:solidFill>
                        </a:rPr>
                        <a:t>let b;</a:t>
                      </a:r>
                      <a:endParaRPr lang="en-IN" sz="40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 smtClean="0"/>
                        <a:t>Declaration</a:t>
                      </a:r>
                      <a:endParaRPr lang="en-IN" sz="4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:</a:t>
                      </a:r>
                      <a:endParaRPr lang="en-IN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dirty="0" smtClean="0"/>
                        <a:t>Register Variable in corresponding scope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15167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000" b="0" dirty="0" smtClean="0">
                          <a:solidFill>
                            <a:srgbClr val="002060"/>
                          </a:solidFill>
                        </a:rPr>
                        <a:t>var a;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 smtClean="0"/>
                        <a:t>Initialization</a:t>
                      </a:r>
                      <a:endParaRPr lang="en-IN" sz="4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200" dirty="0" smtClean="0"/>
                        <a:t>:</a:t>
                      </a:r>
                      <a:endParaRPr lang="en-IN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dirty="0" smtClean="0"/>
                        <a:t>Allocate memory</a:t>
                      </a:r>
                      <a:r>
                        <a:rPr lang="en-IN" sz="2400" baseline="0" dirty="0" smtClean="0"/>
                        <a:t> and initializes with a value.</a:t>
                      </a:r>
                    </a:p>
                    <a:p>
                      <a:pPr algn="just"/>
                      <a:endParaRPr lang="en-IN" sz="180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Ex.</a:t>
                      </a:r>
                      <a:r>
                        <a:rPr lang="en-IN" sz="1800" b="1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var  a;  // a is initialized with </a:t>
                      </a:r>
                      <a:r>
                        <a:rPr lang="en-IN" sz="1800" b="1" i="0" kern="1200" baseline="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undefined</a:t>
                      </a:r>
                      <a:endParaRPr lang="en-IN" sz="2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1260208">
                <a:tc>
                  <a:txBody>
                    <a:bodyPr/>
                    <a:lstStyle/>
                    <a:p>
                      <a:pPr algn="l"/>
                      <a:r>
                        <a:rPr lang="en-IN" sz="4000" b="0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r>
                        <a:rPr lang="en-IN" sz="4000" b="0" baseline="0" dirty="0" smtClean="0">
                          <a:solidFill>
                            <a:srgbClr val="002060"/>
                          </a:solidFill>
                        </a:rPr>
                        <a:t> = 10;</a:t>
                      </a:r>
                      <a:endParaRPr lang="en-IN" sz="40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 smtClean="0"/>
                        <a:t>Assignment</a:t>
                      </a:r>
                      <a:endParaRPr lang="en-IN" sz="4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200" dirty="0" smtClean="0"/>
                        <a:t>:</a:t>
                      </a:r>
                      <a:endParaRPr lang="en-IN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dirty="0" smtClean="0"/>
                        <a:t>Assign a value to the initialized variable.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10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564" y="1397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“</a:t>
            </a:r>
            <a:r>
              <a:rPr lang="en-US" sz="6000" b="1" dirty="0" err="1">
                <a:solidFill>
                  <a:srgbClr val="FF0000"/>
                </a:solidFill>
              </a:rPr>
              <a:t>v</a:t>
            </a:r>
            <a:r>
              <a:rPr lang="en-US" sz="6000" b="1" dirty="0" err="1" smtClean="0">
                <a:solidFill>
                  <a:srgbClr val="FF0000"/>
                </a:solidFill>
              </a:rPr>
              <a:t>ar</a:t>
            </a:r>
            <a:r>
              <a:rPr lang="en-US" sz="6000" b="1" dirty="0" smtClean="0">
                <a:solidFill>
                  <a:srgbClr val="FF0000"/>
                </a:solidFill>
              </a:rPr>
              <a:t>” Lifecycle Phases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177049"/>
              </p:ext>
            </p:extLst>
          </p:nvPr>
        </p:nvGraphicFramePr>
        <p:xfrm>
          <a:off x="2198778" y="1466491"/>
          <a:ext cx="8221932" cy="4459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966"/>
                <a:gridCol w="4110966"/>
              </a:tblGrid>
              <a:tr h="975021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COMPILATION</a:t>
                      </a:r>
                      <a:endParaRPr lang="en-IN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EXECUTION</a:t>
                      </a:r>
                      <a:endParaRPr lang="en-IN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84835">
                <a:tc>
                  <a:txBody>
                    <a:bodyPr/>
                    <a:lstStyle/>
                    <a:p>
                      <a:pPr algn="l"/>
                      <a:endParaRPr lang="en-IN" sz="3200" dirty="0" smtClean="0"/>
                    </a:p>
                    <a:p>
                      <a:pPr algn="l"/>
                      <a:endParaRPr lang="en-IN" sz="3200" dirty="0" smtClean="0"/>
                    </a:p>
                    <a:p>
                      <a:pPr algn="l"/>
                      <a:endParaRPr lang="en-IN" sz="3200" dirty="0" smtClean="0"/>
                    </a:p>
                    <a:p>
                      <a:pPr algn="l"/>
                      <a:endParaRPr lang="en-IN" sz="3200" dirty="0" smtClean="0"/>
                    </a:p>
                    <a:p>
                      <a:pPr algn="ctr"/>
                      <a:r>
                        <a:rPr lang="en-IN" sz="3200" dirty="0" smtClean="0"/>
                        <a:t>Initialized</a:t>
                      </a:r>
                      <a:r>
                        <a:rPr lang="en-IN" sz="3200" baseline="0" dirty="0" smtClean="0"/>
                        <a:t> with “</a:t>
                      </a:r>
                      <a:r>
                        <a:rPr lang="en-IN" sz="3200" b="1" baseline="0" dirty="0" smtClean="0"/>
                        <a:t>undefined</a:t>
                      </a:r>
                      <a:r>
                        <a:rPr lang="en-IN" sz="3200" baseline="0" dirty="0" smtClean="0"/>
                        <a:t>”.</a:t>
                      </a:r>
                      <a:endParaRPr lang="en-IN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aseline="0" dirty="0" smtClean="0"/>
                        <a:t> </a:t>
                      </a:r>
                      <a:r>
                        <a:rPr lang="en-IN" sz="3200" b="1" baseline="0" dirty="0" smtClean="0"/>
                        <a:t>a = 10;</a:t>
                      </a:r>
                    </a:p>
                    <a:p>
                      <a:pPr algn="ctr"/>
                      <a:endParaRPr lang="en-IN" sz="3200" baseline="0" dirty="0" smtClean="0"/>
                    </a:p>
                    <a:p>
                      <a:pPr algn="ctr"/>
                      <a:endParaRPr lang="en-IN" sz="3200" baseline="0" dirty="0" smtClean="0"/>
                    </a:p>
                    <a:p>
                      <a:pPr algn="ctr"/>
                      <a:endParaRPr lang="en-IN" sz="3200" baseline="0" dirty="0" smtClean="0"/>
                    </a:p>
                    <a:p>
                      <a:pPr algn="ctr"/>
                      <a:r>
                        <a:rPr lang="en-IN" sz="3200" baseline="0" dirty="0" smtClean="0"/>
                        <a:t>Variable is assigned and has a value.</a:t>
                      </a:r>
                      <a:endParaRPr lang="en-IN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714746" y="897398"/>
            <a:ext cx="1222194" cy="584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v</a:t>
            </a:r>
            <a:r>
              <a:rPr lang="en-US" sz="3200" b="1" dirty="0" err="1" smtClean="0">
                <a:solidFill>
                  <a:srgbClr val="FF0000"/>
                </a:solidFill>
              </a:rPr>
              <a:t>ar</a:t>
            </a:r>
            <a:r>
              <a:rPr lang="en-US" sz="3200" b="1" dirty="0" smtClean="0">
                <a:solidFill>
                  <a:srgbClr val="FF0000"/>
                </a:solidFill>
              </a:rPr>
              <a:t>  a;</a:t>
            </a:r>
            <a:endParaRPr lang="en-IN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960169" y="2881223"/>
            <a:ext cx="2754577" cy="543464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Declaration</a:t>
            </a:r>
            <a:endParaRPr lang="en-IN" sz="2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224713" y="3348485"/>
            <a:ext cx="2754577" cy="543464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Initialization</a:t>
            </a:r>
            <a:endParaRPr lang="en-IN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7123851" y="3219091"/>
            <a:ext cx="2754577" cy="543464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Assignment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0131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564" y="1397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“</a:t>
            </a:r>
            <a:r>
              <a:rPr lang="en-US" sz="6000" b="1" dirty="0" err="1">
                <a:solidFill>
                  <a:srgbClr val="FF0000"/>
                </a:solidFill>
              </a:rPr>
              <a:t>v</a:t>
            </a:r>
            <a:r>
              <a:rPr lang="en-US" sz="6000" b="1" dirty="0" err="1" smtClean="0">
                <a:solidFill>
                  <a:srgbClr val="FF0000"/>
                </a:solidFill>
              </a:rPr>
              <a:t>ar</a:t>
            </a:r>
            <a:r>
              <a:rPr lang="en-US" sz="6000" b="1" dirty="0" smtClean="0">
                <a:solidFill>
                  <a:srgbClr val="FF0000"/>
                </a:solidFill>
              </a:rPr>
              <a:t>” Lifecycle: </a:t>
            </a:r>
            <a:r>
              <a:rPr lang="en-US" sz="6000" b="1" dirty="0" smtClean="0">
                <a:solidFill>
                  <a:srgbClr val="FF0000"/>
                </a:solidFill>
              </a:rPr>
              <a:t>Example 1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4663" y="2490589"/>
            <a:ext cx="6731330" cy="1446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4400" dirty="0" smtClean="0"/>
              <a:t>console.log(b); // undefined </a:t>
            </a:r>
          </a:p>
          <a:p>
            <a:r>
              <a:rPr lang="en-IN" sz="4400" dirty="0" err="1" smtClean="0"/>
              <a:t>var</a:t>
            </a:r>
            <a:r>
              <a:rPr lang="en-IN" sz="4400" dirty="0" smtClean="0"/>
              <a:t> b;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16678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564" y="1397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“</a:t>
            </a:r>
            <a:r>
              <a:rPr lang="en-US" sz="6000" b="1" dirty="0" err="1">
                <a:solidFill>
                  <a:srgbClr val="FF0000"/>
                </a:solidFill>
              </a:rPr>
              <a:t>v</a:t>
            </a:r>
            <a:r>
              <a:rPr lang="en-US" sz="6000" b="1" dirty="0" err="1" smtClean="0">
                <a:solidFill>
                  <a:srgbClr val="FF0000"/>
                </a:solidFill>
              </a:rPr>
              <a:t>ar</a:t>
            </a:r>
            <a:r>
              <a:rPr lang="en-US" sz="6000" b="1" dirty="0" smtClean="0">
                <a:solidFill>
                  <a:srgbClr val="FF0000"/>
                </a:solidFill>
              </a:rPr>
              <a:t>” Lifecycle: </a:t>
            </a:r>
            <a:r>
              <a:rPr lang="en-US" sz="6000" b="1" dirty="0" smtClean="0">
                <a:solidFill>
                  <a:srgbClr val="FF0000"/>
                </a:solidFill>
              </a:rPr>
              <a:t>Example 2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1394" y="2406010"/>
            <a:ext cx="4936095" cy="21236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4400" dirty="0" smtClean="0"/>
              <a:t>a = 20;</a:t>
            </a:r>
          </a:p>
          <a:p>
            <a:r>
              <a:rPr lang="en-IN" sz="4400" dirty="0"/>
              <a:t>c</a:t>
            </a:r>
            <a:r>
              <a:rPr lang="en-IN" sz="4400" dirty="0" smtClean="0"/>
              <a:t>onsole.log(a); // 20 </a:t>
            </a:r>
          </a:p>
          <a:p>
            <a:r>
              <a:rPr lang="en-IN" sz="4400" dirty="0" err="1" smtClean="0"/>
              <a:t>var</a:t>
            </a:r>
            <a:r>
              <a:rPr lang="en-IN" sz="4400" dirty="0" smtClean="0"/>
              <a:t> a;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35182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564" y="1397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“</a:t>
            </a:r>
            <a:r>
              <a:rPr lang="en-US" sz="6000" b="1" dirty="0" err="1">
                <a:solidFill>
                  <a:srgbClr val="FF0000"/>
                </a:solidFill>
              </a:rPr>
              <a:t>v</a:t>
            </a:r>
            <a:r>
              <a:rPr lang="en-US" sz="6000" b="1" dirty="0" err="1" smtClean="0">
                <a:solidFill>
                  <a:srgbClr val="FF0000"/>
                </a:solidFill>
              </a:rPr>
              <a:t>ar</a:t>
            </a:r>
            <a:r>
              <a:rPr lang="en-US" sz="6000" b="1" dirty="0" smtClean="0">
                <a:solidFill>
                  <a:srgbClr val="FF0000"/>
                </a:solidFill>
              </a:rPr>
              <a:t>” Lifecycle: </a:t>
            </a:r>
            <a:r>
              <a:rPr lang="en-US" sz="6000" b="1" dirty="0" smtClean="0">
                <a:solidFill>
                  <a:srgbClr val="FF0000"/>
                </a:solidFill>
              </a:rPr>
              <a:t>Example 3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8117" y="1733932"/>
            <a:ext cx="6393599" cy="34778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4400" dirty="0"/>
              <a:t>f</a:t>
            </a:r>
            <a:r>
              <a:rPr lang="en-IN" sz="4400" dirty="0" smtClean="0"/>
              <a:t>unction </a:t>
            </a:r>
            <a:r>
              <a:rPr lang="en-IN" sz="4400" dirty="0" err="1" smtClean="0"/>
              <a:t>fn</a:t>
            </a:r>
            <a:r>
              <a:rPr lang="en-IN" sz="4400" dirty="0" smtClean="0"/>
              <a:t>()</a:t>
            </a:r>
          </a:p>
          <a:p>
            <a:r>
              <a:rPr lang="en-IN" sz="4400" dirty="0" smtClean="0"/>
              <a:t>{</a:t>
            </a:r>
          </a:p>
          <a:p>
            <a:r>
              <a:rPr lang="en-IN" sz="4400" dirty="0" smtClean="0"/>
              <a:t>    console.log(c);</a:t>
            </a:r>
            <a:r>
              <a:rPr lang="en-IN" sz="4400" dirty="0"/>
              <a:t> // </a:t>
            </a:r>
            <a:r>
              <a:rPr lang="en-IN" sz="2800" dirty="0"/>
              <a:t>undefined </a:t>
            </a:r>
            <a:endParaRPr lang="en-IN" sz="2800" dirty="0" smtClean="0"/>
          </a:p>
          <a:p>
            <a:r>
              <a:rPr lang="en-IN" sz="4400" dirty="0" smtClean="0"/>
              <a:t>    </a:t>
            </a:r>
            <a:r>
              <a:rPr lang="en-IN" sz="4400" dirty="0" err="1" smtClean="0"/>
              <a:t>var</a:t>
            </a:r>
            <a:r>
              <a:rPr lang="en-IN" sz="4400" dirty="0" smtClean="0"/>
              <a:t> c;</a:t>
            </a:r>
          </a:p>
          <a:p>
            <a:r>
              <a:rPr lang="en-IN" sz="4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182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564" y="1397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“undeclared” Lifecycle Phases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704173"/>
              </p:ext>
            </p:extLst>
          </p:nvPr>
        </p:nvGraphicFramePr>
        <p:xfrm>
          <a:off x="1868324" y="1130300"/>
          <a:ext cx="8221932" cy="5036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966"/>
                <a:gridCol w="4110966"/>
              </a:tblGrid>
              <a:tr h="1043557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COMPILATION</a:t>
                      </a:r>
                      <a:endParaRPr lang="en-IN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EXECUTION</a:t>
                      </a:r>
                      <a:endParaRPr lang="en-IN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87985">
                <a:tc>
                  <a:txBody>
                    <a:bodyPr/>
                    <a:lstStyle/>
                    <a:p>
                      <a:pPr algn="l"/>
                      <a:endParaRPr lang="en-IN" sz="3200" dirty="0" smtClean="0"/>
                    </a:p>
                    <a:p>
                      <a:pPr algn="l"/>
                      <a:endParaRPr lang="en-IN" sz="3200" dirty="0" smtClean="0"/>
                    </a:p>
                    <a:p>
                      <a:pPr algn="l"/>
                      <a:endParaRPr lang="en-IN" sz="3200" dirty="0" smtClean="0"/>
                    </a:p>
                    <a:p>
                      <a:pPr algn="l"/>
                      <a:endParaRPr lang="en-IN" sz="3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aseline="0" dirty="0" smtClean="0"/>
                        <a:t>// use strict (absent) </a:t>
                      </a:r>
                    </a:p>
                    <a:p>
                      <a:pPr algn="ctr"/>
                      <a:endParaRPr lang="en-IN" sz="3200" baseline="0" dirty="0" smtClean="0"/>
                    </a:p>
                    <a:p>
                      <a:pPr algn="ctr"/>
                      <a:endParaRPr lang="en-IN" sz="3200" baseline="0" dirty="0" smtClean="0"/>
                    </a:p>
                    <a:p>
                      <a:pPr algn="ctr"/>
                      <a:endParaRPr lang="en-IN" sz="3200" baseline="0" dirty="0" smtClean="0"/>
                    </a:p>
                    <a:p>
                      <a:pPr algn="ctr"/>
                      <a:endParaRPr lang="en-IN" sz="3200" baseline="0" dirty="0" smtClean="0"/>
                    </a:p>
                    <a:p>
                      <a:pPr algn="ctr"/>
                      <a:r>
                        <a:rPr lang="en-IN" sz="3200" baseline="0" dirty="0" smtClean="0"/>
                        <a:t>Declared in global scope, initialized and assigned a value.</a:t>
                      </a:r>
                      <a:endParaRPr lang="en-IN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436616" y="2734555"/>
            <a:ext cx="2754577" cy="543464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Declaration</a:t>
            </a:r>
            <a:endParaRPr lang="en-IN" sz="2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623523" y="3201817"/>
            <a:ext cx="2754577" cy="543464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Initialization</a:t>
            </a:r>
            <a:endParaRPr lang="en-IN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847815" y="3703587"/>
            <a:ext cx="2754577" cy="543464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Assignment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24612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39331" y="1130300"/>
            <a:ext cx="6393599" cy="5509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&lt;script&gt;</a:t>
            </a:r>
          </a:p>
          <a:p>
            <a:pPr lvl="2"/>
            <a:r>
              <a:rPr lang="en-IN" sz="4400" dirty="0" smtClean="0"/>
              <a:t>function </a:t>
            </a:r>
            <a:r>
              <a:rPr lang="en-IN" sz="4400" dirty="0" err="1" smtClean="0"/>
              <a:t>fn</a:t>
            </a:r>
            <a:r>
              <a:rPr lang="en-IN" sz="4400" dirty="0" smtClean="0"/>
              <a:t>()</a:t>
            </a:r>
          </a:p>
          <a:p>
            <a:pPr lvl="2"/>
            <a:r>
              <a:rPr lang="en-IN" sz="4400" dirty="0" smtClean="0"/>
              <a:t>{</a:t>
            </a:r>
          </a:p>
          <a:p>
            <a:pPr lvl="2"/>
            <a:r>
              <a:rPr lang="en-IN" sz="4400" dirty="0" smtClean="0"/>
              <a:t>    console.log(c);</a:t>
            </a:r>
            <a:r>
              <a:rPr lang="en-IN" sz="4400" dirty="0"/>
              <a:t> // </a:t>
            </a:r>
            <a:r>
              <a:rPr lang="en-IN" sz="2800" dirty="0" smtClean="0"/>
              <a:t>Error</a:t>
            </a:r>
            <a:endParaRPr lang="en-IN" sz="2800" dirty="0" smtClean="0"/>
          </a:p>
          <a:p>
            <a:pPr lvl="2"/>
            <a:r>
              <a:rPr lang="en-IN" sz="4400" dirty="0" smtClean="0"/>
              <a:t>    </a:t>
            </a:r>
            <a:r>
              <a:rPr lang="en-IN" sz="4400" dirty="0" smtClean="0"/>
              <a:t>c = 10;</a:t>
            </a:r>
            <a:endParaRPr lang="en-IN" sz="4400" dirty="0" smtClean="0"/>
          </a:p>
          <a:p>
            <a:pPr lvl="2"/>
            <a:r>
              <a:rPr lang="en-IN" sz="4400" dirty="0" smtClean="0"/>
              <a:t>}</a:t>
            </a:r>
          </a:p>
          <a:p>
            <a:pPr lvl="2"/>
            <a:r>
              <a:rPr lang="en-IN" sz="4400" dirty="0" err="1"/>
              <a:t>f</a:t>
            </a:r>
            <a:r>
              <a:rPr lang="en-IN" sz="4400" dirty="0" err="1" smtClean="0"/>
              <a:t>n</a:t>
            </a:r>
            <a:r>
              <a:rPr lang="en-IN" sz="4400" dirty="0" smtClean="0"/>
              <a:t>();</a:t>
            </a:r>
          </a:p>
          <a:p>
            <a:r>
              <a:rPr lang="en-IN" sz="4400" dirty="0" smtClean="0"/>
              <a:t>&lt;/script&gt;</a:t>
            </a:r>
            <a:endParaRPr lang="en-IN" sz="4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8564" y="1397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“undeclared” </a:t>
            </a:r>
            <a:r>
              <a:rPr lang="en-US" sz="6000" b="1" dirty="0" smtClean="0">
                <a:solidFill>
                  <a:srgbClr val="FF0000"/>
                </a:solidFill>
              </a:rPr>
              <a:t>Lifecycle: Eg.1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82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3746</TotalTime>
  <Words>432</Words>
  <Application>Microsoft Office PowerPoint</Application>
  <PresentationFormat>Custom</PresentationFormat>
  <Paragraphs>169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VINODKUMAR</dc:creator>
  <cp:lastModifiedBy>NAVEENKUMAR M</cp:lastModifiedBy>
  <cp:revision>198</cp:revision>
  <dcterms:created xsi:type="dcterms:W3CDTF">2020-08-07T16:48:13Z</dcterms:created>
  <dcterms:modified xsi:type="dcterms:W3CDTF">2020-09-11T14:10:48Z</dcterms:modified>
</cp:coreProperties>
</file>