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0" r:id="rId6"/>
    <p:sldId id="266" r:id="rId7"/>
    <p:sldId id="267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24E84-F0CB-44CA-80DD-1C999F47FCD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4E408-DBCD-436A-970F-0E57FC08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4E408-DBCD-436A-970F-0E57FC0827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03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1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D7165D-0F03-4D1F-9A46-9D619F34BA2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701" y="1420377"/>
            <a:ext cx="5237018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SPEECH RECOGNITION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0583" y="4880337"/>
            <a:ext cx="4294910" cy="1655762"/>
          </a:xfrm>
        </p:spPr>
        <p:txBody>
          <a:bodyPr/>
          <a:lstStyle/>
          <a:p>
            <a:pPr algn="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Rajalakshmi Santhakumar</a:t>
            </a:r>
          </a:p>
          <a:p>
            <a:pPr algn="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DS-SEA 08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30858" r="9174" b="28940"/>
          <a:stretch/>
        </p:blipFill>
        <p:spPr>
          <a:xfrm>
            <a:off x="6572810" y="1701144"/>
            <a:ext cx="5015346" cy="2757055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44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9584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6398"/>
            <a:ext cx="10018713" cy="478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question: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build a model that can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transcribe,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accuracy, the spoken words (in English) to text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Source: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Google Speech Commands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Contains a set of one-second .wav audio files, each containing a single spoken English word, collected by crowd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sourcing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Twenty core command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words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ten auxiliary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67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152" y="0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7" y="1773382"/>
            <a:ext cx="7509164" cy="4752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18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9363"/>
            <a:ext cx="10018713" cy="513311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SAMPLING AND FAST FOURIER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TRANSFORMATION (FFT)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ampling - reduction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a continuous-time signal to a discrete-time signal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FFT - breaks complex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sound wave into its component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parts           			                          	    -provides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score that represents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energy 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50 Hz band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audio clip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SAMPLING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 SHORT-TIME FOURIER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 (STFT)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Spectrograms are visual representations of the spectrum of frequencies of sound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Obtained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using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short-time Fourier transformation of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digitally sampled signals. </a:t>
            </a: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MEL-FREQUENCY CEPSTRAL COEFFICIENTS (MFCC)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Derived by taking Fourier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signal,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mapped to the powers of the spectrum onto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scale (a perceptual scale 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pitches),followed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taking the logs of the powers at each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frequencies and then, the discrete cosine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transform.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Amplitudes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resulting spectrum represent the MFC coefficients.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(continued..)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819" y="0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PRE-PROCESSING (continued..)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819" y="2376055"/>
            <a:ext cx="10018713" cy="408016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80011"/>
              </p:ext>
            </p:extLst>
          </p:nvPr>
        </p:nvGraphicFramePr>
        <p:xfrm>
          <a:off x="2097522" y="1600201"/>
          <a:ext cx="9047016" cy="39130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65998">
                  <a:extLst>
                    <a:ext uri="{9D8B030D-6E8A-4147-A177-3AD203B41FA5}">
                      <a16:colId xmlns:a16="http://schemas.microsoft.com/office/drawing/2014/main" val="2666824298"/>
                    </a:ext>
                  </a:extLst>
                </a:gridCol>
                <a:gridCol w="2752809">
                  <a:extLst>
                    <a:ext uri="{9D8B030D-6E8A-4147-A177-3AD203B41FA5}">
                      <a16:colId xmlns:a16="http://schemas.microsoft.com/office/drawing/2014/main" val="439030168"/>
                    </a:ext>
                  </a:extLst>
                </a:gridCol>
                <a:gridCol w="1809403">
                  <a:extLst>
                    <a:ext uri="{9D8B030D-6E8A-4147-A177-3AD203B41FA5}">
                      <a16:colId xmlns:a16="http://schemas.microsoft.com/office/drawing/2014/main" val="99467718"/>
                    </a:ext>
                  </a:extLst>
                </a:gridCol>
                <a:gridCol w="1809403">
                  <a:extLst>
                    <a:ext uri="{9D8B030D-6E8A-4147-A177-3AD203B41FA5}">
                      <a16:colId xmlns:a16="http://schemas.microsoft.com/office/drawing/2014/main" val="1110013771"/>
                    </a:ext>
                  </a:extLst>
                </a:gridCol>
                <a:gridCol w="1809403">
                  <a:extLst>
                    <a:ext uri="{9D8B030D-6E8A-4147-A177-3AD203B41FA5}">
                      <a16:colId xmlns:a16="http://schemas.microsoft.com/office/drawing/2014/main" val="2964480011"/>
                    </a:ext>
                  </a:extLst>
                </a:gridCol>
              </a:tblGrid>
              <a:tr h="12538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Sampling And Fast Fourier Transformation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Sampling And Short-Time Fourier Transform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MFCC Transformation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1604584"/>
                  </a:ext>
                </a:extLst>
              </a:tr>
              <a:tr h="7573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 of preprocessed data for each audio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x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16000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x 8000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 x 160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 x 20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545267"/>
                  </a:ext>
                </a:extLst>
              </a:tr>
              <a:tr h="7573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taken for processing 1000 files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~12 minutes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~4-5 minutes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&lt;1 minute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181557"/>
                  </a:ext>
                </a:extLst>
              </a:tr>
              <a:tr h="1144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Extent of data preprocessing (as seen by neural network models)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Moderately preprocessed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Moderately preprocessed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Highly preprocessed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4196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0255" y="1600201"/>
            <a:ext cx="1820428" cy="39130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3366" y="1541579"/>
            <a:ext cx="10018713" cy="4911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mfcc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 from ‘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librosa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 package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yields an 11 x 20 / 11 x 13 matrix for each audio file</a:t>
            </a:r>
          </a:p>
          <a:p>
            <a:r>
              <a:rPr lang="en-US" sz="2000" dirty="0" smtClean="0"/>
              <a:t>Matrices corresponding to the same word (for instance, ‘bed’) are appended together and stored in a numpy file</a:t>
            </a:r>
          </a:p>
        </p:txBody>
      </p:sp>
    </p:spTree>
    <p:extLst>
      <p:ext uri="{BB962C8B-B14F-4D97-AF65-F5344CB8AC3E}">
        <p14:creationId xmlns:p14="http://schemas.microsoft.com/office/powerpoint/2010/main" val="11672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819" y="0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MODELING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97819" y="1752599"/>
            <a:ext cx="10018713" cy="464820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randomly selected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words used for modeling -‘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bed’, ‘cat’, ‘happy’, ‘yes’ and ‘no’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MFCC coefficients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-feature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matrix,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X; words – response vector, y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Train-test set split – 6991 : 4662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Convolutional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2D Neural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Sequential CNN using the package ‘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with ‘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Theano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backend with input shape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(20,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11, 1)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/ (13,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11, 1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Dense layer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represents the number of Rectified Linear Units which increases the nonlinear properties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overall network (usually in the powers of 2)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Dense is the generalization of the logistic function which represents the number of classes (here, the number of words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was compiled with function to minimize the categorical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crossentropy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losses and the accuracy was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measured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was run in a batch size of 100 with epoch (number of iterations) value 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58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819" y="0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SUMMARY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903" t="34564" r="44356" b="22254"/>
          <a:stretch/>
        </p:blipFill>
        <p:spPr>
          <a:xfrm>
            <a:off x="6679768" y="1752599"/>
            <a:ext cx="5403272" cy="3142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71" y="5090802"/>
            <a:ext cx="5300807" cy="1557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4861" t="42519" r="45635" b="15057"/>
          <a:stretch/>
        </p:blipFill>
        <p:spPr>
          <a:xfrm>
            <a:off x="1233056" y="1752598"/>
            <a:ext cx="5403272" cy="31427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64327" y="1357745"/>
            <a:ext cx="3006437" cy="394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shape: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,11,1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01891" y="1357745"/>
            <a:ext cx="3006437" cy="394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shape: 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(13,11,1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819" y="0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 EVALUATION AND PREDICTION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83" y="4128655"/>
            <a:ext cx="6633465" cy="25339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83" y="1385453"/>
            <a:ext cx="6633465" cy="25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 AND FUTURE DIRECTIONS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82436"/>
            <a:ext cx="10018713" cy="5237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improves with the number of iterations up to ~25 epochs, after which the graph reaches 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plateau - optimal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value for epoch is ~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25.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DIRECTIONS</a:t>
            </a:r>
          </a:p>
          <a:p>
            <a:pPr lvl="0"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optimal number of MFCC matrix dimension to tradeoff between accuracy score and time taken.</a:t>
            </a:r>
          </a:p>
          <a:p>
            <a:pPr lvl="0"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Spark or other multi-threading options and repeating the analysis on the entire dataset to check the robustness of the model.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17961"/>
              </p:ext>
            </p:extLst>
          </p:nvPr>
        </p:nvGraphicFramePr>
        <p:xfrm>
          <a:off x="3519056" y="2371897"/>
          <a:ext cx="433647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2762">
                  <a:extLst>
                    <a:ext uri="{9D8B030D-6E8A-4147-A177-3AD203B41FA5}">
                      <a16:colId xmlns:a16="http://schemas.microsoft.com/office/drawing/2014/main" val="2829912486"/>
                    </a:ext>
                  </a:extLst>
                </a:gridCol>
                <a:gridCol w="2313710">
                  <a:extLst>
                    <a:ext uri="{9D8B030D-6E8A-4147-A177-3AD203B41FA5}">
                      <a16:colId xmlns:a16="http://schemas.microsoft.com/office/drawing/2014/main" val="4110414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SHAPE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5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(20, 11, 1)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76.73%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6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(13, 11, 1)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75.91%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2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9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11858</TotalTime>
  <Words>474</Words>
  <Application>Microsoft Office PowerPoint</Application>
  <PresentationFormat>Widescreen</PresentationFormat>
  <Paragraphs>101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SPEECH RECOGNITION</vt:lpstr>
      <vt:lpstr>RECAP</vt:lpstr>
      <vt:lpstr>DATA PRE-PROCESSING</vt:lpstr>
      <vt:lpstr>DATA PRE-PROCESSING (continued..)</vt:lpstr>
      <vt:lpstr>DATA PRE-PROCESSING (continued..)</vt:lpstr>
      <vt:lpstr>DATA MODELING</vt:lpstr>
      <vt:lpstr>MODEL SUMMARY</vt:lpstr>
      <vt:lpstr>MODEL EVALUATION AND PREDICTION</vt:lpstr>
      <vt:lpstr>CONCLUSION AND FUTURE DIRECTIONS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Santhakumar, Rajalakshmi</dc:creator>
  <cp:lastModifiedBy>Santhakumar, Rajalakshmi</cp:lastModifiedBy>
  <cp:revision>72</cp:revision>
  <dcterms:created xsi:type="dcterms:W3CDTF">2018-01-14T02:35:44Z</dcterms:created>
  <dcterms:modified xsi:type="dcterms:W3CDTF">2018-02-14T19:14:32Z</dcterms:modified>
</cp:coreProperties>
</file>