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354" autoAdjust="0"/>
  </p:normalViewPr>
  <p:slideViewPr>
    <p:cSldViewPr snapToGrid="0">
      <p:cViewPr varScale="1">
        <p:scale>
          <a:sx n="76" d="100"/>
          <a:sy n="76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DF8-210F-4686-80CD-1262D695A52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190B-A5F3-4D6C-AD2F-D83E2F05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have time, would like to</a:t>
            </a:r>
            <a:r>
              <a:rPr lang="en-US" baseline="0" dirty="0" smtClean="0"/>
              <a:t> gather advertiser brand </a:t>
            </a:r>
            <a:r>
              <a:rPr lang="en-US" baseline="0" dirty="0" smtClean="0"/>
              <a:t>size, bids, targeting segments, product info, serve location</a:t>
            </a:r>
            <a:endParaRPr lang="en-US" baseline="0" dirty="0" smtClean="0"/>
          </a:p>
          <a:p>
            <a:r>
              <a:rPr lang="en-US" baseline="0" dirty="0" smtClean="0"/>
              <a:t>Not much cleaning needed </a:t>
            </a:r>
          </a:p>
          <a:p>
            <a:r>
              <a:rPr lang="en-US" baseline="0" dirty="0" smtClean="0"/>
              <a:t>Need to analyze rows with nulls to determine best course of action for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B190B-A5F3-4D6C-AD2F-D83E2F05F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D218-47B3-4DF9-ACF1-F38972AEF49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47C-2DA8-4728-A121-E134C3C37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468" y="1122363"/>
            <a:ext cx="9419063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Amazon Advertising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Predicting retail sales driven by online display ads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By Jessica Otaguro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43076"/>
            <a:ext cx="3600450" cy="3614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Campaigns are serving more ads on Desktop, yet there is a higher return on Mobile. Can we maximize the spend on Mobile devices?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592137"/>
            <a:ext cx="59340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0" y="2679699"/>
            <a:ext cx="7632700" cy="2044701"/>
          </a:xfrm>
        </p:spPr>
        <p:txBody>
          <a:bodyPr/>
          <a:lstStyle/>
          <a:p>
            <a:r>
              <a:rPr lang="en-US" dirty="0" smtClean="0"/>
              <a:t>Gather additional data</a:t>
            </a:r>
          </a:p>
          <a:p>
            <a:pPr lvl="1"/>
            <a:r>
              <a:rPr lang="en-US" dirty="0" smtClean="0"/>
              <a:t>Product info</a:t>
            </a:r>
          </a:p>
          <a:p>
            <a:pPr lvl="1"/>
            <a:r>
              <a:rPr lang="en-US" dirty="0" smtClean="0"/>
              <a:t>Advertiser </a:t>
            </a:r>
            <a:r>
              <a:rPr lang="en-US" dirty="0" smtClean="0"/>
              <a:t>info</a:t>
            </a:r>
            <a:endParaRPr lang="en-US" dirty="0"/>
          </a:p>
          <a:p>
            <a:r>
              <a:rPr lang="en-US" dirty="0" smtClean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3160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323384"/>
            <a:ext cx="6220523" cy="6211228"/>
          </a:xfrm>
        </p:spPr>
        <p:txBody>
          <a:bodyPr>
            <a:noAutofit/>
          </a:bodyPr>
          <a:lstStyle/>
          <a:p>
            <a:r>
              <a:rPr lang="en-US" sz="4900" dirty="0"/>
              <a:t>Can we predict </a:t>
            </a:r>
            <a:r>
              <a:rPr lang="en-US" sz="4900" dirty="0" smtClean="0"/>
              <a:t>a product’s sales (attributed to advertising) on amazon.com based on its product rating, ad spend, and other attributes on the ad platform?</a:t>
            </a:r>
            <a:endParaRPr lang="en-US" sz="4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645" y="1609141"/>
            <a:ext cx="4335370" cy="36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761"/>
          <a:stretch/>
        </p:blipFill>
        <p:spPr>
          <a:xfrm>
            <a:off x="3158838" y="1865053"/>
            <a:ext cx="8253350" cy="45526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2" y="1936299"/>
            <a:ext cx="1947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User shops on Amazon for a dog harness. She is in the market for dog supplies.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0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423" y="2238285"/>
            <a:ext cx="6626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User can be targeted with ads on any device, site, or mobile app for products related to her browsing habits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21" y="507230"/>
            <a:ext cx="2887362" cy="5935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23" y="4493635"/>
            <a:ext cx="6305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229" y="1881977"/>
            <a:ext cx="7543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When user purchases the item, the ad impression that the user viewed will be attributed with the sale.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782272"/>
            <a:ext cx="8820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2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Ad Platform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4229" y="2606373"/>
            <a:ext cx="7544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Process is encompassed by a campaign paid for by the advertiser.</a:t>
            </a:r>
          </a:p>
          <a:p>
            <a:endParaRPr lang="en-US" sz="3000" dirty="0" smtClean="0"/>
          </a:p>
          <a:p>
            <a:pPr algn="ctr"/>
            <a:r>
              <a:rPr lang="en-US" sz="3000" dirty="0" smtClean="0"/>
              <a:t>E.g. during Super Bowl, </a:t>
            </a:r>
            <a:r>
              <a:rPr lang="en-US" sz="3000" dirty="0" err="1" smtClean="0"/>
              <a:t>DiGiorno</a:t>
            </a:r>
            <a:r>
              <a:rPr lang="en-US" sz="3000" dirty="0" smtClean="0"/>
              <a:t> may run a football-related ad campaign before and up to the game.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792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666" y="1308644"/>
            <a:ext cx="5384180" cy="5210793"/>
          </a:xfrm>
        </p:spPr>
        <p:txBody>
          <a:bodyPr>
            <a:noAutofit/>
          </a:bodyPr>
          <a:lstStyle/>
          <a:p>
            <a:r>
              <a:rPr lang="en-US" sz="2400" dirty="0" smtClean="0"/>
              <a:t>16 </a:t>
            </a:r>
            <a:r>
              <a:rPr lang="en-US" sz="2400" dirty="0" smtClean="0"/>
              <a:t>columns, including:</a:t>
            </a:r>
          </a:p>
          <a:p>
            <a:pPr lvl="1"/>
            <a:r>
              <a:rPr lang="en-US" sz="1800" dirty="0" smtClean="0"/>
              <a:t>Advertiser</a:t>
            </a:r>
          </a:p>
          <a:p>
            <a:pPr lvl="2"/>
            <a:r>
              <a:rPr lang="en-US" sz="1800" dirty="0" smtClean="0"/>
              <a:t>Name</a:t>
            </a:r>
          </a:p>
          <a:p>
            <a:pPr lvl="2"/>
            <a:r>
              <a:rPr lang="en-US" sz="1800" dirty="0" smtClean="0"/>
              <a:t>Country (US and Canada)</a:t>
            </a:r>
          </a:p>
          <a:p>
            <a:pPr lvl="1"/>
            <a:r>
              <a:rPr lang="en-US" sz="1800" dirty="0"/>
              <a:t>Campaign</a:t>
            </a:r>
          </a:p>
          <a:p>
            <a:pPr lvl="2"/>
            <a:r>
              <a:rPr lang="en-US" sz="1800" dirty="0"/>
              <a:t>Start and end dates</a:t>
            </a:r>
          </a:p>
          <a:p>
            <a:pPr lvl="2"/>
            <a:r>
              <a:rPr lang="en-US" sz="1800" dirty="0"/>
              <a:t>Device type (Desktop, Mobile web, Mobile App)</a:t>
            </a:r>
          </a:p>
          <a:p>
            <a:pPr lvl="2"/>
            <a:r>
              <a:rPr lang="en-US" sz="1800" dirty="0"/>
              <a:t>Performance optimization type (e.g. Purchases, Clicks, Views)</a:t>
            </a:r>
          </a:p>
          <a:p>
            <a:pPr lvl="2"/>
            <a:r>
              <a:rPr lang="en-US" sz="1800" dirty="0"/>
              <a:t>Spend</a:t>
            </a:r>
          </a:p>
          <a:p>
            <a:pPr lvl="2"/>
            <a:r>
              <a:rPr lang="en-US" sz="1800" dirty="0"/>
              <a:t>Impressions</a:t>
            </a:r>
          </a:p>
          <a:p>
            <a:pPr lvl="2"/>
            <a:r>
              <a:rPr lang="en-US" sz="1800" dirty="0"/>
              <a:t>Clicks</a:t>
            </a:r>
          </a:p>
          <a:p>
            <a:pPr lvl="2"/>
            <a:r>
              <a:rPr lang="en-US" sz="1800" dirty="0"/>
              <a:t>Detail page views </a:t>
            </a:r>
          </a:p>
          <a:p>
            <a:pPr lvl="2"/>
            <a:r>
              <a:rPr lang="en-US" sz="1800" dirty="0"/>
              <a:t>Units sold</a:t>
            </a:r>
          </a:p>
          <a:p>
            <a:pPr lvl="2"/>
            <a:r>
              <a:rPr lang="en-US" sz="1800" dirty="0"/>
              <a:t>Total </a:t>
            </a:r>
            <a:r>
              <a:rPr lang="en-US" sz="1800" dirty="0" smtClean="0"/>
              <a:t>sales</a:t>
            </a:r>
            <a:endParaRPr lang="en-US" sz="1200" dirty="0"/>
          </a:p>
          <a:p>
            <a:r>
              <a:rPr lang="en-US" sz="2400" dirty="0" smtClean="0"/>
              <a:t>26,170 </a:t>
            </a:r>
            <a:r>
              <a:rPr lang="en-US" sz="2400" dirty="0" smtClean="0"/>
              <a:t>rows (2525 include nulls, 9%)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5083" y="2059802"/>
            <a:ext cx="5384180" cy="4642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64500" y="1887853"/>
            <a:ext cx="3048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Still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Product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Campaign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Bid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ROAS and spend have been increasing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13" y="1346199"/>
            <a:ext cx="9241574" cy="44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0" y="6049876"/>
            <a:ext cx="8928100" cy="703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Detail page views positively correlated with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76" y="1359321"/>
            <a:ext cx="8161248" cy="47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318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Amazon Advertising Predicting retail sales driven by online display ads</vt:lpstr>
      <vt:lpstr>Can we predict a product’s sales (attributed to advertising) on amazon.com based on its product rating, ad spend, and other attributes on the ad platform?</vt:lpstr>
      <vt:lpstr>Amazon Ad Platform</vt:lpstr>
      <vt:lpstr>Amazon Ad Platform</vt:lpstr>
      <vt:lpstr>Amazon Ad Platform</vt:lpstr>
      <vt:lpstr>Amazon Ad Platform</vt:lpstr>
      <vt:lpstr>Data</vt:lpstr>
      <vt:lpstr>Insights</vt:lpstr>
      <vt:lpstr>Insights</vt:lpstr>
      <vt:lpstr>Insights</vt:lpstr>
      <vt:lpstr>Next Steps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Otaguro, Jessica</dc:creator>
  <cp:lastModifiedBy>Otaguro, Jessica</cp:lastModifiedBy>
  <cp:revision>24</cp:revision>
  <dcterms:created xsi:type="dcterms:W3CDTF">2018-01-14T07:50:05Z</dcterms:created>
  <dcterms:modified xsi:type="dcterms:W3CDTF">2018-01-18T03:15:52Z</dcterms:modified>
</cp:coreProperties>
</file>