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LCOT\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LCOT\Downloads\EMPLOYEE%20PERFORMANCE%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ANALYSIS.xlsx]Sheet2!PivotTable2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FB3A-4C15-9B4D-DA5A656ACFB2}"/>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2-FB3A-4C15-9B4D-DA5A656ACFB2}"/>
            </c:ext>
          </c:extLst>
        </c:ser>
        <c:ser>
          <c:idx val="2"/>
          <c:order val="2"/>
          <c:tx>
            <c:strRef>
              <c:f>Sheet2!$D$3:$D$4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56</c:v>
                </c:pt>
                <c:pt idx="1">
                  <c:v>42</c:v>
                </c:pt>
                <c:pt idx="2">
                  <c:v>53</c:v>
                </c:pt>
                <c:pt idx="3">
                  <c:v>55</c:v>
                </c:pt>
                <c:pt idx="4">
                  <c:v>45</c:v>
                </c:pt>
                <c:pt idx="5">
                  <c:v>40</c:v>
                </c:pt>
                <c:pt idx="6">
                  <c:v>47</c:v>
                </c:pt>
                <c:pt idx="7">
                  <c:v>56</c:v>
                </c:pt>
                <c:pt idx="8">
                  <c:v>43</c:v>
                </c:pt>
                <c:pt idx="9">
                  <c:v>54</c:v>
                </c:pt>
              </c:numCache>
            </c:numRef>
          </c:val>
          <c:extLst>
            <c:ext xmlns:c16="http://schemas.microsoft.com/office/drawing/2014/chart" uri="{C3380CC4-5D6E-409C-BE32-E72D297353CC}">
              <c16:uniqueId val="{00000004-FB3A-4C15-9B4D-DA5A656ACFB2}"/>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5-FB3A-4C15-9B4D-DA5A656ACFB2}"/>
            </c:ext>
          </c:extLst>
        </c:ser>
        <c:dLbls>
          <c:showLegendKey val="0"/>
          <c:showVal val="0"/>
          <c:showCatName val="0"/>
          <c:showSerName val="0"/>
          <c:showPercent val="0"/>
          <c:showBubbleSize val="0"/>
        </c:dLbls>
        <c:gapWidth val="219"/>
        <c:overlap val="-27"/>
        <c:axId val="636279032"/>
        <c:axId val="636278392"/>
      </c:barChart>
      <c:catAx>
        <c:axId val="63627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6278392"/>
        <c:crosses val="autoZero"/>
        <c:auto val="1"/>
        <c:lblAlgn val="ctr"/>
        <c:lblOffset val="100"/>
        <c:noMultiLvlLbl val="0"/>
      </c:catAx>
      <c:valAx>
        <c:axId val="636278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6279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ANALYSIS.xlsx]Sheet2!PivotTable2</c:name>
    <c:fmtId val="17"/>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1"/>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790D-4A8D-A47F-68E3972F806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790D-4A8D-A47F-68E3972F806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790D-4A8D-A47F-68E3972F806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790D-4A8D-A47F-68E3972F806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790D-4A8D-A47F-68E3972F806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790D-4A8D-A47F-68E3972F806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790D-4A8D-A47F-68E3972F806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790D-4A8D-A47F-68E3972F806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790D-4A8D-A47F-68E3972F806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790D-4A8D-A47F-68E3972F806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29-790D-4A8D-A47F-68E3972F806F}"/>
            </c:ext>
          </c:extLst>
        </c:ser>
        <c:ser>
          <c:idx val="2"/>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790D-4A8D-A47F-68E3972F806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790D-4A8D-A47F-68E3972F806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790D-4A8D-A47F-68E3972F806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790D-4A8D-A47F-68E3972F806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790D-4A8D-A47F-68E3972F806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790D-4A8D-A47F-68E3972F806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790D-4A8D-A47F-68E3972F806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790D-4A8D-A47F-68E3972F806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790D-4A8D-A47F-68E3972F806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790D-4A8D-A47F-68E3972F806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3E-790D-4A8D-A47F-68E3972F806F}"/>
            </c:ext>
          </c:extLst>
        </c:ser>
        <c:ser>
          <c:idx val="3"/>
          <c:order val="2"/>
          <c:tx>
            <c:strRef>
              <c:f>Sheet2!$D$3:$D$4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790D-4A8D-A47F-68E3972F806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790D-4A8D-A47F-68E3972F806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790D-4A8D-A47F-68E3972F806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790D-4A8D-A47F-68E3972F806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790D-4A8D-A47F-68E3972F806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790D-4A8D-A47F-68E3972F806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790D-4A8D-A47F-68E3972F806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790D-4A8D-A47F-68E3972F806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790D-4A8D-A47F-68E3972F806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790D-4A8D-A47F-68E3972F806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56</c:v>
                </c:pt>
                <c:pt idx="1">
                  <c:v>42</c:v>
                </c:pt>
                <c:pt idx="2">
                  <c:v>53</c:v>
                </c:pt>
                <c:pt idx="3">
                  <c:v>55</c:v>
                </c:pt>
                <c:pt idx="4">
                  <c:v>45</c:v>
                </c:pt>
                <c:pt idx="5">
                  <c:v>40</c:v>
                </c:pt>
                <c:pt idx="6">
                  <c:v>47</c:v>
                </c:pt>
                <c:pt idx="7">
                  <c:v>56</c:v>
                </c:pt>
                <c:pt idx="8">
                  <c:v>43</c:v>
                </c:pt>
                <c:pt idx="9">
                  <c:v>54</c:v>
                </c:pt>
              </c:numCache>
            </c:numRef>
          </c:val>
          <c:extLst>
            <c:ext xmlns:c16="http://schemas.microsoft.com/office/drawing/2014/chart" uri="{C3380CC4-5D6E-409C-BE32-E72D297353CC}">
              <c16:uniqueId val="{00000053-790D-4A8D-A47F-68E3972F806F}"/>
            </c:ext>
          </c:extLst>
        </c:ser>
        <c:ser>
          <c:idx val="0"/>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55-790D-4A8D-A47F-68E3972F806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412875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Times New Roman" panose="02020603050405020304" pitchFamily="18" charset="0"/>
                <a:cs typeface="Times New Roman" panose="02020603050405020304" pitchFamily="18" charset="0"/>
              </a:rPr>
            </a:b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3429000"/>
            <a:ext cx="10067925"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STUDENT NAME: RAJALAKSHMI G</a:t>
            </a:r>
          </a:p>
          <a:p>
            <a:r>
              <a:rPr lang="en-US" sz="2000" dirty="0">
                <a:latin typeface="Times New Roman" panose="02020603050405020304" pitchFamily="18" charset="0"/>
                <a:cs typeface="Times New Roman" panose="02020603050405020304" pitchFamily="18" charset="0"/>
              </a:rPr>
              <a:t>REGISTER NO     : 2213391036309, NM ID:  E37D6660B2B12139E2B4363E9B796A15</a:t>
            </a:r>
          </a:p>
          <a:p>
            <a:r>
              <a:rPr lang="en-US" sz="2000" dirty="0">
                <a:latin typeface="Times New Roman" panose="02020603050405020304" pitchFamily="18" charset="0"/>
                <a:cs typeface="Times New Roman" panose="02020603050405020304" pitchFamily="18" charset="0"/>
              </a:rPr>
              <a:t>DEPARTMENT    : COMMERCE</a:t>
            </a:r>
          </a:p>
          <a:p>
            <a:r>
              <a:rPr lang="en-US" sz="2000" dirty="0">
                <a:latin typeface="Times New Roman" panose="02020603050405020304" pitchFamily="18" charset="0"/>
                <a:cs typeface="Times New Roman" panose="02020603050405020304" pitchFamily="18" charset="0"/>
              </a:rPr>
              <a:t>COLLEGE             : QUEEN MARY’S COLLEGE</a:t>
            </a:r>
          </a:p>
          <a:p>
            <a:r>
              <a:rPr lang="en-US" sz="2000" dirty="0"/>
              <a:t>           </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8461374" cy="56560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lang="en-US" sz="4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US" sz="4800" b="1" spc="5" dirty="0">
              <a:latin typeface="Times New Roman" panose="02020603050405020304" pitchFamily="18" charset="0"/>
              <a:cs typeface="Times New Roman" panose="02020603050405020304" pitchFamily="18" charset="0"/>
            </a:endParaRPr>
          </a:p>
          <a:p>
            <a:pPr marL="469900" indent="-457200">
              <a:lnSpc>
                <a:spcPct val="100000"/>
              </a:lnSpc>
              <a:spcBef>
                <a:spcPts val="105"/>
              </a:spcBef>
              <a:buAutoNum type="arabicPeriod"/>
            </a:pPr>
            <a:r>
              <a:rPr lang="en-US" sz="2400" dirty="0">
                <a:latin typeface="Times New Roman" panose="02020603050405020304" pitchFamily="18" charset="0"/>
                <a:cs typeface="Times New Roman" panose="02020603050405020304" pitchFamily="18" charset="0"/>
              </a:rPr>
              <a:t>Predictive Performance Modeling: Predicts employee performance ratings.</a:t>
            </a:r>
          </a:p>
          <a:p>
            <a:pPr marL="469900" indent="-457200">
              <a:lnSpc>
                <a:spcPct val="100000"/>
              </a:lnSpc>
              <a:spcBef>
                <a:spcPts val="105"/>
              </a:spcBef>
              <a:buAutoNum type="arabicPeriod"/>
            </a:pPr>
            <a:r>
              <a:rPr lang="en-US" sz="2400" dirty="0">
                <a:latin typeface="Times New Roman" panose="02020603050405020304" pitchFamily="18" charset="0"/>
                <a:cs typeface="Times New Roman" panose="02020603050405020304" pitchFamily="18" charset="0"/>
              </a:rPr>
              <a:t>Clustering Analysis: Identifies patterns and groups employees.</a:t>
            </a:r>
          </a:p>
          <a:p>
            <a:pPr marL="469900" indent="-457200">
              <a:lnSpc>
                <a:spcPct val="100000"/>
              </a:lnSpc>
              <a:spcBef>
                <a:spcPts val="105"/>
              </a:spcBef>
              <a:buAutoNum type="arabicPeriod"/>
            </a:pPr>
            <a:r>
              <a:rPr lang="en-US" sz="2400" dirty="0">
                <a:latin typeface="Times New Roman" panose="02020603050405020304" pitchFamily="18" charset="0"/>
                <a:cs typeface="Times New Roman" panose="02020603050405020304" pitchFamily="18" charset="0"/>
              </a:rPr>
              <a:t>Regression Analysis: Quantifies key drivers of performance.</a:t>
            </a:r>
          </a:p>
          <a:p>
            <a:pPr marL="469900" indent="-457200">
              <a:lnSpc>
                <a:spcPct val="100000"/>
              </a:lnSpc>
              <a:spcBef>
                <a:spcPts val="105"/>
              </a:spcBef>
              <a:buAutoNum type="arabicPeriod"/>
            </a:pPr>
            <a:r>
              <a:rPr lang="en-US" sz="2400" dirty="0">
                <a:latin typeface="Times New Roman" panose="02020603050405020304" pitchFamily="18" charset="0"/>
                <a:cs typeface="Times New Roman" panose="02020603050405020304" pitchFamily="18" charset="0"/>
              </a:rPr>
              <a:t>Survival Analysis: Predicts employee turnover risk. </a:t>
            </a:r>
          </a:p>
          <a:p>
            <a:pPr marL="469900" indent="-457200">
              <a:lnSpc>
                <a:spcPct val="100000"/>
              </a:lnSpc>
              <a:spcBef>
                <a:spcPts val="105"/>
              </a:spcBef>
              <a:buAutoNum type="arabicPeriod"/>
            </a:pPr>
            <a:r>
              <a:rPr lang="en-US" sz="2400" dirty="0">
                <a:latin typeface="Times New Roman" panose="02020603050405020304" pitchFamily="18" charset="0"/>
                <a:cs typeface="Times New Roman" panose="02020603050405020304" pitchFamily="18" charset="0"/>
              </a:rPr>
              <a:t>Neural Networks: Identifies complex relationships between variables.</a:t>
            </a:r>
          </a:p>
          <a:p>
            <a:pPr marL="469900" indent="-457200">
              <a:lnSpc>
                <a:spcPct val="100000"/>
              </a:lnSpc>
              <a:spcBef>
                <a:spcPts val="105"/>
              </a:spcBef>
              <a:buAutoNum type="arabicPeriod"/>
            </a:pPr>
            <a:r>
              <a:rPr lang="en-US" sz="2400" dirty="0">
                <a:latin typeface="Times New Roman" panose="02020603050405020304" pitchFamily="18" charset="0"/>
                <a:cs typeface="Times New Roman" panose="02020603050405020304" pitchFamily="18" charset="0"/>
              </a:rPr>
              <a:t>Decision Trees: Classifies employees based on performance characteristics.</a:t>
            </a:r>
          </a:p>
          <a:p>
            <a:pPr marL="469900" indent="-457200">
              <a:lnSpc>
                <a:spcPct val="100000"/>
              </a:lnSpc>
              <a:spcBef>
                <a:spcPts val="105"/>
              </a:spcBef>
              <a:buAutoNum type="arabicPeriod"/>
            </a:pPr>
            <a:r>
              <a:rPr lang="en-US" sz="2400" dirty="0">
                <a:latin typeface="Times New Roman" panose="02020603050405020304" pitchFamily="18" charset="0"/>
                <a:cs typeface="Times New Roman" panose="02020603050405020304" pitchFamily="18" charset="0"/>
              </a:rPr>
              <a:t>Ensemble Methods: Combines models for improved accuracy and insights.</a:t>
            </a:r>
            <a:endParaRPr sz="24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8260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D354A20-F1F2-476D-BC3D-26099F2C9C0E}"/>
              </a:ext>
            </a:extLst>
          </p:cNvPr>
          <p:cNvGraphicFramePr>
            <a:graphicFrameLocks/>
          </p:cNvGraphicFramePr>
          <p:nvPr>
            <p:extLst>
              <p:ext uri="{D42A27DB-BD31-4B8C-83A1-F6EECF244321}">
                <p14:modId xmlns:p14="http://schemas.microsoft.com/office/powerpoint/2010/main" val="1859734079"/>
              </p:ext>
            </p:extLst>
          </p:nvPr>
        </p:nvGraphicFramePr>
        <p:xfrm>
          <a:off x="1219200" y="1840705"/>
          <a:ext cx="7343775" cy="372189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C5EEAD-51A3-4100-9F7C-55A0F56DF648}"/>
              </a:ext>
            </a:extLst>
          </p:cNvPr>
          <p:cNvSpPr txBox="1"/>
          <p:nvPr/>
        </p:nvSpPr>
        <p:spPr>
          <a:xfrm>
            <a:off x="762000" y="457200"/>
            <a:ext cx="69342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RESULTS</a:t>
            </a:r>
          </a:p>
        </p:txBody>
      </p:sp>
      <p:graphicFrame>
        <p:nvGraphicFramePr>
          <p:cNvPr id="8" name="Chart 7">
            <a:extLst>
              <a:ext uri="{FF2B5EF4-FFF2-40B4-BE49-F238E27FC236}">
                <a16:creationId xmlns:a16="http://schemas.microsoft.com/office/drawing/2014/main" id="{8C5F6B15-B344-4353-AE64-73FF6426EED0}"/>
              </a:ext>
            </a:extLst>
          </p:cNvPr>
          <p:cNvGraphicFramePr>
            <a:graphicFrameLocks/>
          </p:cNvGraphicFramePr>
          <p:nvPr>
            <p:extLst>
              <p:ext uri="{D42A27DB-BD31-4B8C-83A1-F6EECF244321}">
                <p14:modId xmlns:p14="http://schemas.microsoft.com/office/powerpoint/2010/main" val="2717042149"/>
              </p:ext>
            </p:extLst>
          </p:nvPr>
        </p:nvGraphicFramePr>
        <p:xfrm>
          <a:off x="1981200" y="2057400"/>
          <a:ext cx="64008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360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74E0A19-0042-480D-BF91-C694DCCC5F2A}"/>
              </a:ext>
            </a:extLst>
          </p:cNvPr>
          <p:cNvSpPr txBox="1"/>
          <p:nvPr/>
        </p:nvSpPr>
        <p:spPr>
          <a:xfrm>
            <a:off x="838200" y="1447800"/>
            <a:ext cx="81534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While comparing the performance of the employees the number of employee are higher in number comparing to the other department. The maximum number of employee are medium performance level. So the organization motive them to performance well and learn more skills based on department. According to the results the trend line is linear (Medium) and the trend line is exponential (Low).</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8990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834073" y="1695449"/>
            <a:ext cx="6176328" cy="4200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800" dirty="0">
                <a:solidFill>
                  <a:schemeClr val="bg1"/>
                </a:solidFill>
              </a:rPr>
              <a:t>"</a:t>
            </a:r>
            <a:r>
              <a:rPr lang="en-US" sz="2800" dirty="0">
                <a:solidFill>
                  <a:schemeClr val="bg1"/>
                </a:solidFill>
                <a:latin typeface="Times New Roman" panose="02020603050405020304" pitchFamily="18" charset="0"/>
                <a:cs typeface="Times New Roman" panose="02020603050405020304" pitchFamily="18" charset="0"/>
              </a:rPr>
              <a:t>Inaccurate or incomplete employee performance evaluations can lead to poor decision-making, decreased productivity, and increased turnover. Current evaluation methods may not fully capture an employee's contributions or growth potential. How can we develop a more comprehensive and data-driven approach to employee performance analysis?"</a:t>
            </a:r>
            <a:endParaRPr sz="2800" dirty="0">
              <a:solidFill>
                <a:schemeClr val="bg1"/>
              </a:solidFill>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834072" y="575055"/>
            <a:ext cx="74717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39775" y="1695449"/>
            <a:ext cx="6575425" cy="463194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4230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803082"/>
            <a:ext cx="5716271" cy="4524315"/>
          </a:xfrm>
          <a:prstGeom prst="rect">
            <a:avLst/>
          </a:prstGeom>
          <a:noFill/>
        </p:spPr>
        <p:txBody>
          <a:bodyPr wrap="square" rtlCol="0">
            <a:spAutoFit/>
          </a:bodyPr>
          <a:lstStyle/>
          <a:p>
            <a:pPr algn="l"/>
            <a:r>
              <a:rPr lang="en-US" sz="2400" b="0" i="0" dirty="0">
                <a:solidFill>
                  <a:schemeClr val="bg1"/>
                </a:solidFill>
                <a:effectLst/>
                <a:latin typeface="Times New Roman" panose="02020603050405020304" pitchFamily="18" charset="0"/>
                <a:cs typeface="Times New Roman" panose="02020603050405020304" pitchFamily="18" charset="0"/>
              </a:rPr>
              <a:t>This project aims to design and implement a robust employee performance analysis system, leveraging data analytics and machine learning to provide actionable insights on employee strengths, weaknesses, and development opportunities. The system will enable data-driven decision-making, fair evaluations, and targeted talent development initiatives. By improving performance evaluation accuracy and efficiency, the organization can enhance employee engagement, retention, and overall success.</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99452" y="1695449"/>
            <a:ext cx="6691948" cy="44767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800" dirty="0">
                <a:solidFill>
                  <a:schemeClr val="bg1"/>
                </a:solidFill>
                <a:latin typeface="Times New Roman" panose="02020603050405020304" pitchFamily="18" charset="0"/>
                <a:cs typeface="Times New Roman" panose="02020603050405020304" pitchFamily="18" charset="0"/>
              </a:rPr>
              <a:t>The end users of the employee performance analysis system are HR professionals, managers, and team leaders who will utilize the insights and data to inform performance evaluations, talent development, and strategic workforce planning decisions. Additionally, employees themselves will also benefit from the system, gaining a clearer understanding of their strengths, weaknesses, and opportunities for growth and development</a:t>
            </a:r>
            <a:r>
              <a:rPr lang="en-US" sz="2400" dirty="0">
                <a:solidFill>
                  <a:schemeClr val="bg1"/>
                </a:solidFill>
                <a:latin typeface="Times New Roman" panose="02020603050405020304" pitchFamily="18" charset="0"/>
                <a:cs typeface="Times New Roman" panose="02020603050405020304" pitchFamily="18" charset="0"/>
              </a:rPr>
              <a:t>.</a:t>
            </a:r>
            <a:endParaRPr dirty="0">
              <a:solidFill>
                <a:schemeClr val="bg1"/>
              </a:solidFill>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3683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352800" y="1695450"/>
            <a:ext cx="5638799" cy="3943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Conditional formatting - Highlighting        the missing value. </a:t>
            </a:r>
          </a:p>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Filter - Remove the blank value. </a:t>
            </a:r>
          </a:p>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Formula - To identify the performance level of an employee. </a:t>
            </a:r>
          </a:p>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Pivot Table - To consulate the summary of the performance of an employee. </a:t>
            </a:r>
          </a:p>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Graph - To show data visualization.</a:t>
            </a:r>
            <a:endParaRPr dirty="0">
              <a:solidFill>
                <a:schemeClr val="bg1"/>
              </a:solidFill>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8083867" cy="6155531"/>
          </a:xfrm>
        </p:spPr>
        <p:txBody>
          <a:bodyPr/>
          <a:lstStyle/>
          <a:p>
            <a:r>
              <a:rPr lang="en-IN" sz="4400" dirty="0">
                <a:latin typeface="Times New Roman" panose="02020603050405020304" pitchFamily="18" charset="0"/>
                <a:cs typeface="Times New Roman" panose="02020603050405020304" pitchFamily="18" charset="0"/>
              </a:rPr>
              <a:t>Dataset Description</a:t>
            </a:r>
            <a:br>
              <a:rPr lang="en-IN" sz="4400" dirty="0">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Employee demographic data (employee ID, name, department, job title, tenure)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Performance evaluation data (ratings, feedback, goals, and objectives)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Attendance and leave data (absenteeism, tardiness, vacation time)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Training and development data (courses completed, certifications earned)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Job performance metrics (sales numbers, project completion rates, quality scores)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360-degree feedback data (peer, manager, and self-assessment ratings)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Exit interview data (reasons for leaving, satisfaction levels)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743200" y="1695449"/>
            <a:ext cx="5791199" cy="20383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marL="285750" indent="-285750">
              <a:buFont typeface="Wingdings" panose="05000000000000000000" pitchFamily="2" charset="2"/>
              <a:buChar char="q"/>
            </a:pPr>
            <a:r>
              <a:rPr lang="en-US" sz="2800" dirty="0">
                <a:solidFill>
                  <a:schemeClr val="bg1"/>
                </a:solidFill>
              </a:rPr>
              <a:t> Performance level = IFS(Z8&gt;=5,”VERY HIGH”,Z8&gt;=4,”HIGH”,Z8&gt;=3,”MEDIUM”,TRUE&lt;“LOW”)</a:t>
            </a:r>
            <a:endParaRPr sz="2800" dirty="0">
              <a:solidFill>
                <a:schemeClr val="bg1"/>
              </a:solidFill>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95600" y="2904319"/>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600</Words>
  <Application>Microsoft Office PowerPoint</Application>
  <PresentationFormat>Widescreen</PresentationFormat>
  <Paragraphs>61</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demographic data (employee ID, name, department, job title, tenure) Performance evaluation data (ratings, feedback, goals, and objectives) Attendance and leave data (absenteeism, tardiness, vacation time) Training and development data (courses completed, certifications earned) Job performance metrics (sales numbers, project completion rates, quality scores) 360-degree feedback data (peer, manager, and self-assessment ratings) Exit interview data (reasons for leaving, satisfaction levels)</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Mahalakshmi G</cp:lastModifiedBy>
  <cp:revision>17</cp:revision>
  <dcterms:created xsi:type="dcterms:W3CDTF">2024-03-29T15:07:22Z</dcterms:created>
  <dcterms:modified xsi:type="dcterms:W3CDTF">2024-09-01T14:41:27Z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