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FEB601-CA83-4546-B3E8-9DC623CCCB5D}">
  <a:tblStyle styleId="{5FFEB601-CA83-4546-B3E8-9DC623CCCB5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1f1638b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1f1638b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1f1638b8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1f1638b8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1f1638b8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1f1638b8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1f1638b8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1f1638b8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jects.insaid.co/capstone1/index.php" TargetMode="External"/><Relationship Id="rId4" Type="http://schemas.openxmlformats.org/officeDocument/2006/relationships/image" Target="../media/image8.png"/><Relationship Id="rId11" Type="http://schemas.openxmlformats.org/officeDocument/2006/relationships/hyperlink" Target="https://docs.google.com/spreadsheets/d/1VE8BrolTh3oDvjXDroUSsKY0fVx_V7Es/edit#gid=150385322" TargetMode="External"/><Relationship Id="rId10" Type="http://schemas.openxmlformats.org/officeDocument/2006/relationships/hyperlink" Target="https://docs.google.com/spreadsheets/d/1VE8BrolTh3oDvjXDroUSsKY0fVx_V7Es/edit#gid=150385322" TargetMode="External"/><Relationship Id="rId9" Type="http://schemas.openxmlformats.org/officeDocument/2006/relationships/hyperlink" Target="https://projects.insaid.co/" TargetMode="External"/><Relationship Id="rId5" Type="http://schemas.openxmlformats.org/officeDocument/2006/relationships/image" Target="../media/image4.png"/><Relationship Id="rId6" Type="http://schemas.openxmlformats.org/officeDocument/2006/relationships/hyperlink" Target="https://docs.google.com/spreadsheets/d/1VE8BrolTh3oDvjXDroUSsKY0fVx_V7Es/edit#gid=331305541" TargetMode="External"/><Relationship Id="rId7" Type="http://schemas.openxmlformats.org/officeDocument/2006/relationships/hyperlink" Target="https://docs.google.com/spreadsheets/d/1VE8BrolTh3oDvjXDroUSsKY0fVx_V7Es/edit#gid=331305541" TargetMode="External"/><Relationship Id="rId8" Type="http://schemas.openxmlformats.org/officeDocument/2006/relationships/hyperlink" Target="https://projects.insaid.c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311700" y="2600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Capstone project - 1011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51825" y="1260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25" y="2405475"/>
            <a:ext cx="2605950" cy="25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621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requirements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26950"/>
            <a:ext cx="7624126" cy="1681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48670"/>
            <a:ext cx="4781213" cy="216220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5153525" y="2767275"/>
            <a:ext cx="36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7" name="Google Shape;77;p14"/>
          <p:cNvGraphicFramePr/>
          <p:nvPr/>
        </p:nvGraphicFramePr>
        <p:xfrm>
          <a:off x="6824025" y="10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{5FFEB601-CA83-4546-B3E8-9DC623CCCB5D}</a:tableStyleId>
              </a:tblPr>
              <a:tblGrid>
                <a:gridCol w="952500"/>
                <a:gridCol w="11239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Group_id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Password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1011            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rtywd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8" name="Google Shape;78;p14"/>
          <p:cNvSpPr txBox="1"/>
          <p:nvPr/>
        </p:nvSpPr>
        <p:spPr>
          <a:xfrm>
            <a:off x="4933625" y="2356175"/>
            <a:ext cx="4120200" cy="3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222222"/>
                </a:solidFill>
                <a:highlight>
                  <a:srgbClr val="FFFFFF"/>
                </a:highlight>
              </a:rPr>
              <a:t>Your Team details are present in</a:t>
            </a:r>
            <a:r>
              <a:rPr lang="en-GB" sz="750">
                <a:solidFill>
                  <a:srgbClr val="222222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n-GB" sz="750" u="sng">
                <a:solidFill>
                  <a:srgbClr val="1155CC"/>
                </a:solidFill>
                <a:highlight>
                  <a:srgbClr val="FFFFFF"/>
                </a:highlight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Team Details</a:t>
            </a:r>
            <a:r>
              <a:rPr lang="en-GB" sz="75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7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222222"/>
                </a:solidFill>
                <a:highlight>
                  <a:srgbClr val="FFFFFF"/>
                </a:highlight>
              </a:rPr>
              <a:t>Below are the instructions for the Tasks that are to be completed in Week 1:</a:t>
            </a:r>
            <a:endParaRPr sz="7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222222"/>
                </a:solidFill>
                <a:highlight>
                  <a:srgbClr val="FFFFFF"/>
                </a:highlight>
              </a:rPr>
              <a:t>1. Please visit the</a:t>
            </a:r>
            <a:r>
              <a:rPr lang="en-GB" sz="750">
                <a:solidFill>
                  <a:srgbClr val="222222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n-GB" sz="750" u="sng">
                <a:solidFill>
                  <a:srgbClr val="1155CC"/>
                </a:solidFill>
                <a:highlight>
                  <a:srgbClr val="FFFFFF"/>
                </a:highlight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Capstone</a:t>
            </a:r>
            <a:r>
              <a:rPr b="1" lang="en-GB" sz="750">
                <a:highlight>
                  <a:srgbClr val="FFFFFF"/>
                </a:highlight>
              </a:rPr>
              <a:t> </a:t>
            </a:r>
            <a:r>
              <a:rPr lang="en-GB" sz="750">
                <a:solidFill>
                  <a:srgbClr val="222222"/>
                </a:solidFill>
                <a:highlight>
                  <a:srgbClr val="FFFFFF"/>
                </a:highlight>
              </a:rPr>
              <a:t>website and select </a:t>
            </a:r>
            <a:r>
              <a:rPr b="1" lang="en-GB" sz="750">
                <a:solidFill>
                  <a:srgbClr val="222222"/>
                </a:solidFill>
                <a:highlight>
                  <a:srgbClr val="FFFFFF"/>
                </a:highlight>
              </a:rPr>
              <a:t>Capstone Project on Data Analytics</a:t>
            </a:r>
            <a:r>
              <a:rPr lang="en-GB" sz="75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7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222222"/>
                </a:solidFill>
                <a:highlight>
                  <a:srgbClr val="FFFFFF"/>
                </a:highlight>
              </a:rPr>
              <a:t>2. Login using the below credentials:</a:t>
            </a:r>
            <a:endParaRPr sz="7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222222"/>
                </a:solidFill>
                <a:highlight>
                  <a:srgbClr val="FFFFFF"/>
                </a:highlight>
              </a:rPr>
              <a:t>3. Once you login, you will find three tabs:</a:t>
            </a:r>
            <a:endParaRPr sz="7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222222"/>
                </a:solidFill>
                <a:highlight>
                  <a:srgbClr val="FFFFFF"/>
                </a:highlight>
              </a:rPr>
              <a:t>	1. Project Description,	2. Consulting Goals, 	3. Data Description</a:t>
            </a:r>
            <a:endParaRPr sz="7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222222"/>
                </a:solidFill>
                <a:highlight>
                  <a:srgbClr val="FFFFFF"/>
                </a:highlight>
              </a:rPr>
              <a:t>4. Go to </a:t>
            </a:r>
            <a:r>
              <a:rPr b="1" lang="en-GB" sz="750">
                <a:solidFill>
                  <a:srgbClr val="222222"/>
                </a:solidFill>
                <a:highlight>
                  <a:srgbClr val="FFFFFF"/>
                </a:highlight>
              </a:rPr>
              <a:t>'Project Description'</a:t>
            </a:r>
            <a:r>
              <a:rPr lang="en-GB" sz="750">
                <a:solidFill>
                  <a:srgbClr val="222222"/>
                </a:solidFill>
                <a:highlight>
                  <a:srgbClr val="FFFFFF"/>
                </a:highlight>
              </a:rPr>
              <a:t> and read about the details of this Consulting Project that you will execute.</a:t>
            </a:r>
            <a:endParaRPr sz="7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222222"/>
                </a:solidFill>
                <a:highlight>
                  <a:srgbClr val="FFFFFF"/>
                </a:highlight>
              </a:rPr>
              <a:t>5. The Consulting Goals from the Customers have been laid in the </a:t>
            </a:r>
            <a:r>
              <a:rPr b="1" lang="en-GB" sz="750">
                <a:solidFill>
                  <a:srgbClr val="222222"/>
                </a:solidFill>
                <a:highlight>
                  <a:srgbClr val="FFFFFF"/>
                </a:highlight>
              </a:rPr>
              <a:t>'Consulting Goals'</a:t>
            </a:r>
            <a:r>
              <a:rPr lang="en-GB" sz="750">
                <a:solidFill>
                  <a:srgbClr val="222222"/>
                </a:solidFill>
                <a:highlight>
                  <a:srgbClr val="FFFFFF"/>
                </a:highlight>
              </a:rPr>
              <a:t> tab.</a:t>
            </a:r>
            <a:endParaRPr sz="7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222222"/>
                </a:solidFill>
                <a:highlight>
                  <a:srgbClr val="FFFFFF"/>
                </a:highlight>
              </a:rPr>
              <a:t>6. To understand the Data and the corresponding Tables, please read through the </a:t>
            </a:r>
            <a:r>
              <a:rPr b="1" lang="en-GB" sz="750">
                <a:solidFill>
                  <a:srgbClr val="222222"/>
                </a:solidFill>
                <a:highlight>
                  <a:srgbClr val="FFFFFF"/>
                </a:highlight>
              </a:rPr>
              <a:t>'Data Description'</a:t>
            </a:r>
            <a:r>
              <a:rPr lang="en-GB" sz="750">
                <a:solidFill>
                  <a:srgbClr val="222222"/>
                </a:solidFill>
                <a:highlight>
                  <a:srgbClr val="FFFFFF"/>
                </a:highlight>
              </a:rPr>
              <a:t> tab.</a:t>
            </a:r>
            <a:endParaRPr sz="7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222222"/>
                </a:solidFill>
                <a:highlight>
                  <a:srgbClr val="FFFFFF"/>
                </a:highlight>
              </a:rPr>
              <a:t>7. Fetch the Data onto your Python Notebook and ponder upon the challenges present in the Data.</a:t>
            </a:r>
            <a:endParaRPr sz="7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222222"/>
                </a:solidFill>
                <a:highlight>
                  <a:srgbClr val="FFFFFF"/>
                </a:highlight>
              </a:rPr>
              <a:t>8. All the observations are supposed to be listed in</a:t>
            </a:r>
            <a:r>
              <a:rPr lang="en-GB" sz="750">
                <a:solidFill>
                  <a:srgbClr val="222222"/>
                </a:solidFill>
                <a:highlight>
                  <a:srgbClr val="FFFFFF"/>
                </a:highlight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n-GB" sz="750" u="sng">
                <a:solidFill>
                  <a:srgbClr val="1155CC"/>
                </a:solidFill>
                <a:highlight>
                  <a:srgbClr val="FFFFFF"/>
                </a:highlight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Observations</a:t>
            </a:r>
            <a:r>
              <a:rPr lang="en-GB" sz="750">
                <a:solidFill>
                  <a:srgbClr val="222222"/>
                </a:solidFill>
                <a:highlight>
                  <a:srgbClr val="FFFFFF"/>
                </a:highlight>
              </a:rPr>
              <a:t>. </a:t>
            </a:r>
            <a:endParaRPr sz="7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highlight>
                  <a:srgbClr val="FFFFFF"/>
                </a:highlight>
              </a:rPr>
              <a:t>Null values if present in the data should not be dropped at any cost. They should be filled using an appropriate method.</a:t>
            </a:r>
            <a:endParaRPr sz="7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0" y="-56300"/>
            <a:ext cx="392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Description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00" y="516400"/>
            <a:ext cx="8577501" cy="27521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132350" y="2961350"/>
            <a:ext cx="392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Consulting Goals</a:t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075" y="3534050"/>
            <a:ext cx="745807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6423" y="178727"/>
            <a:ext cx="2464150" cy="10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0" y="-56300"/>
            <a:ext cx="85206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Description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1450"/>
            <a:ext cx="5522500" cy="361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0850" y="2997875"/>
            <a:ext cx="5013151" cy="20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111175" y="1041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Steps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811550"/>
            <a:ext cx="8520600" cy="3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