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59" r:id="rId5"/>
    <p:sldId id="261" r:id="rId6"/>
    <p:sldId id="276" r:id="rId7"/>
    <p:sldId id="277" r:id="rId8"/>
    <p:sldId id="279" r:id="rId9"/>
    <p:sldId id="283" r:id="rId10"/>
    <p:sldId id="284" r:id="rId11"/>
    <p:sldId id="280" r:id="rId12"/>
    <p:sldId id="282" r:id="rId13"/>
    <p:sldId id="281" r:id="rId14"/>
    <p:sldId id="274" r:id="rId15"/>
    <p:sldId id="27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lakshmi Suresh" initials="RS" lastIdx="1" clrIdx="0">
    <p:extLst>
      <p:ext uri="{19B8F6BF-5375-455C-9EA6-DF929625EA0E}">
        <p15:presenceInfo xmlns:p15="http://schemas.microsoft.com/office/powerpoint/2012/main" userId="a58c0a842d8049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750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425BAE-2ED1-4EAD-92E6-BA3F995972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E8BBA-4E64-4BC6-9088-8E924F2A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F276A-8793-4729-AA49-015BE21198B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B5B46-B9BB-4683-B85A-DB842EE36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8198F-2397-417A-8075-32120524EF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871B-E530-45CE-A959-7860F48F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9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F79F-2A9B-499C-93D3-E3F075E4C23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D095-38E5-4F23-8C48-F7417518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6B31-A80B-4AEC-AF0C-CC7BD0F3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E0A9F2-825D-4003-AF15-03CAFAB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89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0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7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1607-B017-4DA2-9FF7-C4F8CA30745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CAD0-2365-4107-99B3-5181848C98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7FFB072B-7C9D-4645-B30A-700DCF5CCE55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07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D6D673-F905-41A6-8DB5-4361A60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97324"/>
            <a:ext cx="11439525" cy="6477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C000C7-EB1B-4D90-A837-78E6A818369A}"/>
              </a:ext>
            </a:extLst>
          </p:cNvPr>
          <p:cNvSpPr/>
          <p:nvPr/>
        </p:nvSpPr>
        <p:spPr>
          <a:xfrm>
            <a:off x="6674304" y="4615542"/>
            <a:ext cx="4886324" cy="10994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Rajalakshmi Suresh| INSAID – GCDAI</a:t>
            </a:r>
          </a:p>
          <a:p>
            <a:pPr algn="ctr"/>
            <a:r>
              <a:rPr lang="en-US" dirty="0"/>
              <a:t>22-Apr-2021</a:t>
            </a:r>
          </a:p>
        </p:txBody>
      </p:sp>
    </p:spTree>
    <p:extLst>
      <p:ext uri="{BB962C8B-B14F-4D97-AF65-F5344CB8AC3E}">
        <p14:creationId xmlns:p14="http://schemas.microsoft.com/office/powerpoint/2010/main" val="224445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7"/>
    </mc:Choice>
    <mc:Fallback>
      <p:transition spd="slow" advTm="141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57F1C9-7752-447E-A944-0102FB90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48" y="457200"/>
            <a:ext cx="978370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3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41"/>
    </mc:Choice>
    <mc:Fallback>
      <p:transition spd="slow" advTm="1264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964D7-79D2-4F7B-9230-B47354B8A5FA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based on the Application Usage - 1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BC580-C4CE-4016-A30C-1A27434B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163170"/>
            <a:ext cx="5131088" cy="3363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557898-277C-4404-85F4-34D454AB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163170"/>
            <a:ext cx="5131087" cy="34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16"/>
    </mc:Choice>
    <mc:Fallback>
      <p:transition spd="slow" advTm="198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964D7-79D2-4F7B-9230-B47354B8A5FA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based on the Application Usage - 2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E395E-D8FC-40E2-8088-6827609B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17761"/>
            <a:ext cx="5131088" cy="3555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A5CD2-E116-4559-BF53-429B25EE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92730"/>
            <a:ext cx="5131087" cy="35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5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2"/>
    </mc:Choice>
    <mc:Fallback>
      <p:transition spd="slow" advTm="49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BCF1D-CF15-4F28-AB95-9997F4815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32" y="321731"/>
            <a:ext cx="4461374" cy="3602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D971A-D12E-4B12-94D5-F6294378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9" y="316598"/>
            <a:ext cx="4189022" cy="3602559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9D1E4-B9EA-4EC4-A46F-D33288C34F94}"/>
              </a:ext>
            </a:extLst>
          </p:cNvPr>
          <p:cNvSpPr txBox="1"/>
          <p:nvPr/>
        </p:nvSpPr>
        <p:spPr>
          <a:xfrm>
            <a:off x="1285346" y="4267831"/>
            <a:ext cx="9716883" cy="1071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Distribution or spread of data across Age Group &amp; Gender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0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83"/>
    </mc:Choice>
    <mc:Fallback>
      <p:transition spd="slow" advTm="169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EBC49-36EF-48F5-9C4A-7A9FA8A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94" y="893927"/>
            <a:ext cx="3103808" cy="832515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103D-B63E-4401-AA32-712A205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469" y="941696"/>
            <a:ext cx="7765576" cy="5363570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1900" dirty="0"/>
              <a:t>Maximum no. of users belong to age-groups between </a:t>
            </a:r>
            <a:r>
              <a:rPr lang="en-GB" sz="1900" b="1" dirty="0"/>
              <a:t>18 to 24 years &amp; 25 to 35 years (around 50%)</a:t>
            </a:r>
            <a:r>
              <a:rPr lang="en-GB" sz="1900" dirty="0"/>
              <a:t>.</a:t>
            </a:r>
          </a:p>
          <a:p>
            <a:r>
              <a:rPr lang="en-GB" sz="1900" b="1" dirty="0"/>
              <a:t>Female users</a:t>
            </a:r>
            <a:r>
              <a:rPr lang="en-GB" sz="1900" dirty="0"/>
              <a:t> have more than friends and are interested in friendships </a:t>
            </a:r>
            <a:r>
              <a:rPr lang="en-GB" sz="1900" b="1" dirty="0"/>
              <a:t>(more than 20%)</a:t>
            </a:r>
            <a:r>
              <a:rPr lang="en-GB" sz="1900" dirty="0"/>
              <a:t> than Male and Other gender users.</a:t>
            </a:r>
          </a:p>
          <a:p>
            <a:r>
              <a:rPr lang="en-GB" sz="1900" dirty="0"/>
              <a:t>On an average users belonging to </a:t>
            </a:r>
            <a:r>
              <a:rPr lang="en-GB" sz="1900" b="1" dirty="0"/>
              <a:t>13 to 24 years</a:t>
            </a:r>
            <a:r>
              <a:rPr lang="en-GB" sz="1900" dirty="0"/>
              <a:t> age-group have more no. of friends </a:t>
            </a:r>
            <a:r>
              <a:rPr lang="en-GB" sz="1900" b="1" dirty="0"/>
              <a:t>(more than 50%)</a:t>
            </a:r>
            <a:r>
              <a:rPr lang="en-GB" sz="1900" dirty="0"/>
              <a:t>.</a:t>
            </a:r>
          </a:p>
          <a:p>
            <a:r>
              <a:rPr lang="en-GB" sz="1900" dirty="0"/>
              <a:t>On an average users belonging to </a:t>
            </a:r>
            <a:r>
              <a:rPr lang="en-GB" sz="1900" b="1" dirty="0"/>
              <a:t>18 to 35 years</a:t>
            </a:r>
            <a:r>
              <a:rPr lang="en-GB" sz="1900" dirty="0"/>
              <a:t> age-groups have initiated more no. of friend requests compared </a:t>
            </a:r>
            <a:r>
              <a:rPr lang="en-GB" sz="1900" b="1" dirty="0"/>
              <a:t>(more than 50%)</a:t>
            </a:r>
            <a:r>
              <a:rPr lang="en-GB" sz="1900" dirty="0"/>
              <a:t>. This figure seems more appropriate based on the no. of users.</a:t>
            </a:r>
          </a:p>
          <a:p>
            <a:r>
              <a:rPr lang="en-GB" sz="1900" dirty="0"/>
              <a:t>Since likes received are positively skewed, mean of total likes received across age-groups shows that users </a:t>
            </a:r>
            <a:r>
              <a:rPr lang="en-GB" sz="1900" b="1" dirty="0"/>
              <a:t>13 to 24</a:t>
            </a:r>
            <a:r>
              <a:rPr lang="en-GB" sz="1900" dirty="0"/>
              <a:t> have more no. of likes received.</a:t>
            </a:r>
          </a:p>
          <a:p>
            <a:r>
              <a:rPr lang="en-GB" sz="1900" dirty="0"/>
              <a:t>On an average users belonging to </a:t>
            </a:r>
            <a:r>
              <a:rPr lang="en-GB" sz="1900" b="1" dirty="0"/>
              <a:t>13 to 24 years</a:t>
            </a:r>
            <a:r>
              <a:rPr lang="en-GB" sz="1900" dirty="0"/>
              <a:t> age-groups have given more no. of likes.</a:t>
            </a:r>
          </a:p>
          <a:p>
            <a:r>
              <a:rPr lang="en-GB" sz="1900" b="1" dirty="0"/>
              <a:t>Female users</a:t>
            </a:r>
            <a:r>
              <a:rPr lang="en-GB" sz="1900" dirty="0"/>
              <a:t> have more no. likes received and given.</a:t>
            </a:r>
          </a:p>
          <a:p>
            <a:r>
              <a:rPr lang="en-GB" sz="1900" dirty="0"/>
              <a:t>There are users with longest tenure </a:t>
            </a:r>
            <a:r>
              <a:rPr lang="en-GB" sz="1900" b="1" dirty="0"/>
              <a:t>more than 2000 days, who seem to be still active.</a:t>
            </a:r>
            <a:endParaRPr lang="en-GB" sz="1900" dirty="0"/>
          </a:p>
          <a:p>
            <a:r>
              <a:rPr lang="en-GB" sz="1900" dirty="0"/>
              <a:t>Comparison between usage of mobile and web applications based on categories, friend counts and friendships initiated, likes and likes received shows </a:t>
            </a:r>
            <a:r>
              <a:rPr lang="en-GB" sz="1900" b="1" dirty="0"/>
              <a:t>around 80% users using Facebook Mobile application.</a:t>
            </a:r>
          </a:p>
          <a:p>
            <a:endParaRPr lang="en-GB" sz="1900" b="1" dirty="0"/>
          </a:p>
          <a:p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DBDB6-7F46-4093-8C6F-23B275304B27}"/>
              </a:ext>
            </a:extLst>
          </p:cNvPr>
          <p:cNvSpPr txBox="1"/>
          <p:nvPr/>
        </p:nvSpPr>
        <p:spPr>
          <a:xfrm>
            <a:off x="586854" y="1937982"/>
            <a:ext cx="26340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People are silhouetted as they pose with mobile devices in front of a screen projected with a Facebook logo</a:t>
            </a:r>
            <a:endParaRPr lang="en-GB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6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06"/>
    </mc:Choice>
    <mc:Fallback>
      <p:transition spd="slow" advTm="6820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EBC49-36EF-48F5-9C4A-7A9FA8A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GB" sz="4000" b="1" dirty="0"/>
              <a:t>Actionable Insights</a:t>
            </a:r>
            <a:br>
              <a:rPr lang="en-GB" sz="4000" b="1" dirty="0"/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103D-B63E-4401-AA32-712A205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GB" sz="2000" dirty="0"/>
              <a:t>Facebook could improve the usability of features or add new features to their mobile application, since </a:t>
            </a:r>
            <a:r>
              <a:rPr lang="en-GB" sz="2000" b="1" dirty="0"/>
              <a:t>80%</a:t>
            </a:r>
            <a:r>
              <a:rPr lang="en-GB" sz="2000" dirty="0"/>
              <a:t> users are using </a:t>
            </a:r>
            <a:r>
              <a:rPr lang="en-GB" sz="2000" b="1" dirty="0"/>
              <a:t>mobile application</a:t>
            </a:r>
            <a:r>
              <a:rPr lang="en-GB" sz="2000" dirty="0"/>
              <a:t> across various age-groups and gender.</a:t>
            </a:r>
          </a:p>
          <a:p>
            <a:r>
              <a:rPr lang="en-GB" sz="2000" dirty="0"/>
              <a:t>Maximum no. of active users are between </a:t>
            </a:r>
            <a:r>
              <a:rPr lang="en-GB" sz="2000" b="1" dirty="0"/>
              <a:t>13 to 35</a:t>
            </a:r>
            <a:r>
              <a:rPr lang="en-GB" sz="2000" dirty="0"/>
              <a:t> years of age, so Facebook could introduce new </a:t>
            </a:r>
            <a:r>
              <a:rPr lang="en-GB" sz="2000" b="1" dirty="0"/>
              <a:t>games or any other features</a:t>
            </a:r>
            <a:r>
              <a:rPr lang="en-GB" sz="2000" dirty="0"/>
              <a:t> that can attract other age-groups including youngsters</a:t>
            </a:r>
          </a:p>
          <a:p>
            <a:r>
              <a:rPr lang="en-GB" sz="2000" dirty="0"/>
              <a:t>Maximum no. of users are </a:t>
            </a:r>
            <a:r>
              <a:rPr lang="en-GB" sz="2000" b="1" dirty="0"/>
              <a:t>Females</a:t>
            </a:r>
            <a:r>
              <a:rPr lang="en-GB" sz="2000" dirty="0"/>
              <a:t>, so Facebook could develop strategies to attract other genders along with Female users too</a:t>
            </a:r>
          </a:p>
          <a:p>
            <a:r>
              <a:rPr lang="en-GB" sz="2000" dirty="0"/>
              <a:t>At least </a:t>
            </a:r>
            <a:r>
              <a:rPr lang="en-GB" sz="2000" b="1" dirty="0"/>
              <a:t>1 to 2%</a:t>
            </a:r>
            <a:r>
              <a:rPr lang="en-GB" sz="2000" dirty="0"/>
              <a:t> of users seem to be </a:t>
            </a:r>
            <a:r>
              <a:rPr lang="en-GB" sz="2000" b="1" dirty="0"/>
              <a:t>inactive</a:t>
            </a:r>
            <a:r>
              <a:rPr lang="en-GB" sz="2000" dirty="0"/>
              <a:t>, Facebook could plan to </a:t>
            </a:r>
            <a:r>
              <a:rPr lang="en-GB" sz="2000" b="1" dirty="0"/>
              <a:t>prompt inactive users</a:t>
            </a:r>
            <a:r>
              <a:rPr lang="en-GB" sz="2000" dirty="0"/>
              <a:t>. Even if the users are still inactive after certain no. of prompts, Facebook can arrive at a plan to manage such data.</a:t>
            </a:r>
          </a:p>
          <a:p>
            <a:endParaRPr lang="en-US" sz="2000" dirty="0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911"/>
    </mc:Choice>
    <mc:Fallback>
      <p:transition spd="slow" advTm="4891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6F6B31-6CBC-4BF1-83DE-C0E3CA09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6" descr="Smiling Face with No Fill">
            <a:extLst>
              <a:ext uri="{FF2B5EF4-FFF2-40B4-BE49-F238E27FC236}">
                <a16:creationId xmlns:a16="http://schemas.microsoft.com/office/drawing/2014/main" id="{6C514FDB-91F4-4608-9557-1587ACC9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5"/>
    </mc:Choice>
    <mc:Fallback>
      <p:transition spd="slow" advTm="39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BC49-36EF-48F5-9C4A-7A9FA8A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2" y="307975"/>
            <a:ext cx="6429375" cy="949325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103D-B63E-4401-AA32-712A205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EDA – ‘Analysis on Facebook  Dataset’</a:t>
            </a:r>
          </a:p>
          <a:p>
            <a:pPr marL="0" indent="0">
              <a:buNone/>
            </a:pPr>
            <a:r>
              <a:rPr lang="en-US" sz="2000" dirty="0"/>
              <a:t>2. Get insights</a:t>
            </a:r>
          </a:p>
          <a:p>
            <a:pPr lvl="1"/>
            <a:r>
              <a:rPr lang="en-GB" sz="1600" dirty="0"/>
              <a:t>Types of Users who are active on Facebook</a:t>
            </a:r>
          </a:p>
          <a:p>
            <a:pPr lvl="1"/>
            <a:r>
              <a:rPr lang="en-GB" sz="1600" dirty="0"/>
              <a:t>Usability of Mobile &amp; Web applications</a:t>
            </a:r>
          </a:p>
          <a:p>
            <a:pPr lvl="1"/>
            <a:r>
              <a:rPr lang="en-GB" sz="1600" dirty="0"/>
              <a:t>Enhancements to the existing features and new inclusions to attract more users - Future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6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01"/>
    </mc:Choice>
    <mc:Fallback>
      <p:transition spd="slow" advTm="223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7261D-264A-4D1F-8D7C-DF7E2202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  <a:latin typeface="+mn-lt"/>
              </a:rPr>
              <a:t>Facebook Users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2"/>
    </mc:Choice>
    <mc:Fallback>
      <p:transition spd="slow" advTm="35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F382C-ACF4-4C23-9041-7033DFDA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+mn-lt"/>
              </a:rPr>
              <a:t>Classification based on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804B9-C571-43AB-B57F-F4301392F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1" b="1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121" name="Content Placeholder 8">
            <a:extLst>
              <a:ext uri="{FF2B5EF4-FFF2-40B4-BE49-F238E27FC236}">
                <a16:creationId xmlns:a16="http://schemas.microsoft.com/office/drawing/2014/main" id="{8CCDA79F-0FE3-4C6B-94DE-CDE829D3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FD7C0F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Maximum no. of users are between 18 to 35 years of age</a:t>
            </a: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91"/>
    </mc:Choice>
    <mc:Fallback>
      <p:transition spd="slow" advTm="194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F382C-ACF4-4C23-9041-7033DFDA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012" y="2723322"/>
            <a:ext cx="3703155" cy="12140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Users who are interested in Friendships</a:t>
            </a:r>
          </a:p>
        </p:txBody>
      </p:sp>
      <p:sp>
        <p:nvSpPr>
          <p:cNvPr id="121" name="Content Placeholder 8">
            <a:extLst>
              <a:ext uri="{FF2B5EF4-FFF2-40B4-BE49-F238E27FC236}">
                <a16:creationId xmlns:a16="http://schemas.microsoft.com/office/drawing/2014/main" id="{8CCDA79F-0FE3-4C6B-94DE-CDE829D3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12" y="4101153"/>
            <a:ext cx="3510355" cy="16211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rgbClr val="FD7C0F"/>
              </a:buClr>
              <a:buNone/>
            </a:pPr>
            <a:r>
              <a:rPr lang="en-US" sz="2400" dirty="0">
                <a:solidFill>
                  <a:srgbClr val="FEFFFF"/>
                </a:solidFill>
              </a:rPr>
              <a:t>Female users have more no. of friends and have initiated more Friendships</a:t>
            </a:r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7A9F1-13CE-4017-8C6E-1EF6391BA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9" r="3" b="5925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1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47"/>
    </mc:Choice>
    <mc:Fallback>
      <p:transition spd="slow" advTm="73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CE546-E95A-4E38-B00D-795580CA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457200"/>
            <a:ext cx="86452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29"/>
    </mc:Choice>
    <mc:Fallback>
      <p:transition spd="slow" advTm="131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C9EFD9-79A6-4CF5-9717-F0F49C3E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46" y="405319"/>
            <a:ext cx="4658147" cy="3435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03B9F-CD2E-45E4-8FD7-3456A293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41" y="316598"/>
            <a:ext cx="4406799" cy="3602559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49A9D-E16E-4CAD-A6DB-B1FC37B9574B}"/>
              </a:ext>
            </a:extLst>
          </p:cNvPr>
          <p:cNvSpPr txBox="1"/>
          <p:nvPr/>
        </p:nvSpPr>
        <p:spPr>
          <a:xfrm>
            <a:off x="1285346" y="4267831"/>
            <a:ext cx="9716883" cy="1634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08355-DECC-44AF-A337-1910ED13B2B8}"/>
              </a:ext>
            </a:extLst>
          </p:cNvPr>
          <p:cNvSpPr txBox="1"/>
          <p:nvPr/>
        </p:nvSpPr>
        <p:spPr>
          <a:xfrm>
            <a:off x="1409700" y="4430486"/>
            <a:ext cx="9496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Likes given &amp; received – classified by Age Groups</a:t>
            </a:r>
          </a:p>
          <a:p>
            <a:endParaRPr lang="en-US" dirty="0">
              <a:solidFill>
                <a:srgbClr val="FEFFFF"/>
              </a:solidFill>
            </a:endParaRPr>
          </a:p>
          <a:p>
            <a:r>
              <a:rPr lang="en-US" dirty="0">
                <a:solidFill>
                  <a:srgbClr val="FEFFFF"/>
                </a:solidFill>
              </a:rPr>
              <a:t>Users between 13 to 24 years of age are using the features for Likes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40"/>
    </mc:Choice>
    <mc:Fallback>
      <p:transition spd="slow" advTm="198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970B91-29E2-4F24-B764-43BD5568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6B27121-84C3-4B13-BF63-FC689097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9EC59F2A-3391-4680-823A-EB19F0C67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8413F-D55B-496A-A28C-9D9D7434F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A2F84-6007-4CC1-83E6-99E21900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35" y="817463"/>
            <a:ext cx="4876051" cy="3237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19A4B-7883-47C0-BF71-1732DF4D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817463"/>
            <a:ext cx="4876051" cy="31164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34E431-0EA2-431A-A5FC-AF137F352468}"/>
              </a:ext>
            </a:extLst>
          </p:cNvPr>
          <p:cNvSpPr/>
          <p:nvPr/>
        </p:nvSpPr>
        <p:spPr>
          <a:xfrm>
            <a:off x="1456990" y="4681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Likes given &amp; received – classified by Gender</a:t>
            </a:r>
          </a:p>
          <a:p>
            <a:endParaRPr lang="en-US" dirty="0">
              <a:solidFill>
                <a:srgbClr val="FEFFFF"/>
              </a:solidFill>
            </a:endParaRPr>
          </a:p>
          <a:p>
            <a:r>
              <a:rPr lang="en-US" dirty="0">
                <a:solidFill>
                  <a:srgbClr val="FEFFFF"/>
                </a:solidFill>
              </a:rPr>
              <a:t>Female users are using the features for Likes</a:t>
            </a:r>
          </a:p>
        </p:txBody>
      </p:sp>
    </p:spTree>
    <p:extLst>
      <p:ext uri="{BB962C8B-B14F-4D97-AF65-F5344CB8AC3E}">
        <p14:creationId xmlns:p14="http://schemas.microsoft.com/office/powerpoint/2010/main" val="428529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9"/>
    </mc:Choice>
    <mc:Fallback>
      <p:transition spd="slow" advTm="22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097F7A00-A297-4535-8713-C9388209F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59"/>
          <a:stretch/>
        </p:blipFill>
        <p:spPr>
          <a:xfrm>
            <a:off x="457200" y="637993"/>
            <a:ext cx="11277600" cy="55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62"/>
    </mc:Choice>
    <mc:Fallback>
      <p:transition spd="slow" advTm="846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522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Facebook Users</vt:lpstr>
      <vt:lpstr>Classification based on Age</vt:lpstr>
      <vt:lpstr>Users who are interested in Friendships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Actionable Insights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Shanmugam, Dinesh</dc:creator>
  <cp:lastModifiedBy>Rajalakshmi Suresh</cp:lastModifiedBy>
  <cp:revision>140</cp:revision>
  <dcterms:created xsi:type="dcterms:W3CDTF">2021-04-04T11:35:45Z</dcterms:created>
  <dcterms:modified xsi:type="dcterms:W3CDTF">2021-04-20T22:20:14Z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Dinesh_Shanmugam@Dell.com</vt:lpwstr>
  </property>
  <property fmtid="{D5CDD505-2E9C-101B-9397-08002B2CF9AE}" pid="5" name="MSIP_Label_7de70ee2-0cb4-4d60-aee5-75ef2c4c8a90_SetDate">
    <vt:lpwstr>2021-04-04T11:37:29.2850734Z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d06bb2d3-babb-411f-9b9a-35a705089805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Dinesh_Shanmugam@Dell.com</vt:lpwstr>
  </property>
  <property fmtid="{D5CDD505-2E9C-101B-9397-08002B2CF9AE}" pid="13" name="MSIP_Label_da6fab74-d5af-4af7-a9a4-78d84655a626_SetDate">
    <vt:lpwstr>2021-04-04T11:37:29.2850734Z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d06bb2d3-babb-411f-9b9a-35a705089805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