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134" r:id="rId1"/>
  </p:sldMasterIdLst>
  <p:notesMasterIdLst>
    <p:notesMasterId r:id="rId19"/>
  </p:notesMasterIdLst>
  <p:sldIdLst>
    <p:sldId id="256" r:id="rId2"/>
    <p:sldId id="257" r:id="rId3"/>
    <p:sldId id="258" r:id="rId4"/>
    <p:sldId id="259" r:id="rId5"/>
    <p:sldId id="260" r:id="rId6"/>
    <p:sldId id="261" r:id="rId7"/>
    <p:sldId id="262" r:id="rId8"/>
    <p:sldId id="270" r:id="rId9"/>
    <p:sldId id="269" r:id="rId10"/>
    <p:sldId id="263" r:id="rId11"/>
    <p:sldId id="264" r:id="rId12"/>
    <p:sldId id="271" r:id="rId13"/>
    <p:sldId id="272" r:id="rId14"/>
    <p:sldId id="265" r:id="rId15"/>
    <p:sldId id="273" r:id="rId16"/>
    <p:sldId id="274" r:id="rId17"/>
    <p:sldId id="268" r:id="rId18"/>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840"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53635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19844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65296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1038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42981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47206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15416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788910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06666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766170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75539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31074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50231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9/6/2024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99402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42861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9/6/2024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2296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3729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9080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9/6/2024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81830084"/>
      </p:ext>
    </p:extLst>
  </p:cSld>
  <p:clrMap bg1="lt1" tx1="dk1" bg2="lt2" tx2="dk2" accent1="accent1" accent2="accent2" accent3="accent3" accent4="accent4" accent5="accent5" accent6="accent6" hlink="hlink" folHlink="folHlink"/>
  <p:sldLayoutIdLst>
    <p:sldLayoutId id="2147484135" r:id="rId1"/>
    <p:sldLayoutId id="2147484136" r:id="rId2"/>
    <p:sldLayoutId id="2147484137" r:id="rId3"/>
    <p:sldLayoutId id="2147484138" r:id="rId4"/>
    <p:sldLayoutId id="2147484139" r:id="rId5"/>
    <p:sldLayoutId id="2147484140" r:id="rId6"/>
    <p:sldLayoutId id="2147484141" r:id="rId7"/>
    <p:sldLayoutId id="2147484142" r:id="rId8"/>
    <p:sldLayoutId id="2147484143" r:id="rId9"/>
    <p:sldLayoutId id="2147484144" r:id="rId10"/>
    <p:sldLayoutId id="2147484145" r:id="rId11"/>
    <p:sldLayoutId id="2147484146" r:id="rId12"/>
    <p:sldLayoutId id="2147484147" r:id="rId13"/>
    <p:sldLayoutId id="2147484148" r:id="rId14"/>
    <p:sldLayoutId id="2147484149" r:id="rId15"/>
    <p:sldLayoutId id="2147484150" r:id="rId16"/>
    <p:sldLayoutId id="2147484151" r:id="rId17"/>
    <p:sldLayoutId id="2147484152"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2" Type="http://schemas.openxmlformats.org/officeDocument/2006/relationships/image" Target="../media/image13.jp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1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6.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slideLayout" Target="../slideLayouts/slideLayout6.xml" /><Relationship Id="rId1" Type="http://schemas.openxmlformats.org/officeDocument/2006/relationships/themeOverride" Target="../theme/themeOverride1.xml" /><Relationship Id="rId4" Type="http://schemas.openxmlformats.org/officeDocument/2006/relationships/image" Target="../media/image5.jpg" /></Relationships>
</file>

<file path=ppt/slides/_rels/slide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6.xml" /><Relationship Id="rId5" Type="http://schemas.openxmlformats.org/officeDocument/2006/relationships/image" Target="../media/image11.png" /><Relationship Id="rId4" Type="http://schemas.openxmlformats.org/officeDocument/2006/relationships/image" Target="../media/image10.jpeg" /></Relationships>
</file>

<file path=ppt/slides/_rels/slide7.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5419724" y="1490924"/>
            <a:ext cx="6083299" cy="1370888"/>
          </a:xfrm>
          <a:prstGeom prst="rect">
            <a:avLst/>
          </a:prstGeom>
        </p:spPr>
        <p:txBody>
          <a:bodyPr vert="horz" wrap="square" lIns="0" tIns="16510" rIns="0" bIns="0" rtlCol="0">
            <a:spAutoFit/>
          </a:bodyPr>
          <a:lstStyle/>
          <a:p>
            <a:pPr marL="274638">
              <a:spcBef>
                <a:spcPts val="130"/>
              </a:spcBef>
              <a:tabLst>
                <a:tab pos="182563" algn="l"/>
              </a:tabLst>
            </a:pPr>
            <a:r>
              <a:rPr lang="en-US" sz="4400" b="1" dirty="0">
                <a:solidFill>
                  <a:srgbClr val="0070C0"/>
                </a:solidFill>
                <a:latin typeface="Arial" panose="020B0604020202020204" pitchFamily="34" charset="0"/>
                <a:cs typeface="Arial" panose="020B0604020202020204" pitchFamily="34" charset="0"/>
              </a:rPr>
              <a:t>Employee Data Analysis using Excel</a:t>
            </a:r>
            <a:endParaRPr spc="15" dirty="0">
              <a:solidFill>
                <a:srgbClr val="0070C0"/>
              </a:solidFill>
              <a:latin typeface="Arial" panose="020B0604020202020204" pitchFamily="34" charset="0"/>
              <a:cs typeface="Arial" panose="020B0604020202020204" pitchFamily="34"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86036" y="3587713"/>
            <a:ext cx="7624763" cy="1569660"/>
          </a:xfrm>
          <a:prstGeom prst="rect">
            <a:avLst/>
          </a:prstGeom>
          <a:noFill/>
        </p:spPr>
        <p:txBody>
          <a:bodyPr wrap="square" rtlCol="0">
            <a:spAutoFit/>
          </a:bodyPr>
          <a:lstStyle/>
          <a:p>
            <a:r>
              <a:rPr lang="en-US" sz="2400" dirty="0">
                <a:latin typeface="Arial" panose="020B0604020202020204" pitchFamily="34" charset="0"/>
                <a:ea typeface="ADLaM Display" panose="02010000000000000000" pitchFamily="2" charset="0"/>
                <a:cs typeface="Arial" panose="020B0604020202020204" pitchFamily="34" charset="0"/>
              </a:rPr>
              <a:t>STUDENT NAME	: RAJALAKSHMI S.</a:t>
            </a:r>
          </a:p>
          <a:p>
            <a:r>
              <a:rPr lang="en-US" sz="2400" dirty="0">
                <a:latin typeface="Arial" panose="020B0604020202020204" pitchFamily="34" charset="0"/>
                <a:ea typeface="ADLaM Display" panose="02010000000000000000" pitchFamily="2" charset="0"/>
                <a:cs typeface="Arial" panose="020B0604020202020204" pitchFamily="34" charset="0"/>
              </a:rPr>
              <a:t>REGISTER NO		: 312200996 (asunm10942555)</a:t>
            </a:r>
          </a:p>
          <a:p>
            <a:r>
              <a:rPr lang="en-US" sz="2400" dirty="0">
                <a:latin typeface="Arial" panose="020B0604020202020204" pitchFamily="34" charset="0"/>
                <a:ea typeface="ADLaM Display" panose="02010000000000000000" pitchFamily="2" charset="0"/>
                <a:cs typeface="Arial" panose="020B0604020202020204" pitchFamily="34" charset="0"/>
              </a:rPr>
              <a:t>DEPARTMENT		: </a:t>
            </a:r>
            <a:r>
              <a:rPr lang="en-US" sz="2400" dirty="0" err="1">
                <a:latin typeface="Arial" panose="020B0604020202020204" pitchFamily="34" charset="0"/>
                <a:ea typeface="ADLaM Display" panose="02010000000000000000" pitchFamily="2" charset="0"/>
                <a:cs typeface="Arial" panose="020B0604020202020204" pitchFamily="34" charset="0"/>
              </a:rPr>
              <a:t>B.Com</a:t>
            </a:r>
            <a:r>
              <a:rPr lang="en-US" sz="2400" dirty="0">
                <a:latin typeface="Arial" panose="020B0604020202020204" pitchFamily="34" charset="0"/>
                <a:ea typeface="ADLaM Display" panose="02010000000000000000" pitchFamily="2" charset="0"/>
                <a:cs typeface="Arial" panose="020B0604020202020204" pitchFamily="34" charset="0"/>
              </a:rPr>
              <a:t> (General)</a:t>
            </a:r>
          </a:p>
          <a:p>
            <a:r>
              <a:rPr lang="en-US" sz="2400" dirty="0">
                <a:latin typeface="Arial" panose="020B0604020202020204" pitchFamily="34" charset="0"/>
                <a:ea typeface="ADLaM Display" panose="02010000000000000000" pitchFamily="2" charset="0"/>
                <a:cs typeface="Arial" panose="020B0604020202020204" pitchFamily="34" charset="0"/>
              </a:rPr>
              <a:t>COLLEGE			: DRBCCC HINDU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590800" y="704198"/>
            <a:ext cx="73247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336162F-41C9-723F-C0E2-1B056CF442DA}"/>
              </a:ext>
            </a:extLst>
          </p:cNvPr>
          <p:cNvSpPr txBox="1"/>
          <p:nvPr/>
        </p:nvSpPr>
        <p:spPr>
          <a:xfrm>
            <a:off x="2535381" y="1600200"/>
            <a:ext cx="8970437" cy="4154984"/>
          </a:xfrm>
          <a:prstGeom prst="rect">
            <a:avLst/>
          </a:prstGeom>
          <a:noFill/>
        </p:spPr>
        <p:txBody>
          <a:bodyPr wrap="square" rtlCol="0">
            <a:spAutoFit/>
          </a:bodyPr>
          <a:lstStyle/>
          <a:p>
            <a:r>
              <a:rPr lang="en-IN" sz="2400" b="1" dirty="0">
                <a:solidFill>
                  <a:schemeClr val="accent5"/>
                </a:solidFill>
              </a:rPr>
              <a:t>Performance Category</a:t>
            </a:r>
            <a:endParaRPr lang="en-IN" sz="2400" dirty="0">
              <a:solidFill>
                <a:schemeClr val="accent5"/>
              </a:solidFill>
            </a:endParaRPr>
          </a:p>
          <a:p>
            <a:pPr algn="just"/>
            <a:r>
              <a:rPr lang="en-US" sz="2400" dirty="0"/>
              <a:t>=IFS(Z2&gt;=5,"VERY HIGH",Z2&gt;=4,"HIGH",Z2&gt;=3,"MED",TRUE,"LOW")</a:t>
            </a:r>
            <a:endParaRPr lang="en-IN" sz="2400" dirty="0"/>
          </a:p>
          <a:p>
            <a:endParaRPr lang="en-IN" sz="2400" dirty="0"/>
          </a:p>
          <a:p>
            <a:pPr algn="just"/>
            <a:r>
              <a:rPr lang="en-US" sz="2400" b="1" u="sng" dirty="0">
                <a:solidFill>
                  <a:srgbClr val="00B050"/>
                </a:solidFill>
              </a:rPr>
              <a:t>Predictive Analytics: </a:t>
            </a:r>
          </a:p>
          <a:p>
            <a:pPr algn="just"/>
            <a:r>
              <a:rPr lang="en-US" sz="2400" dirty="0"/>
              <a:t> Integrating predictive models to forecast future performance trends based on historical data, giving managers a proactive approach to workforce planning.</a:t>
            </a:r>
          </a:p>
          <a:p>
            <a:pPr algn="just"/>
            <a:r>
              <a:rPr lang="en-US" sz="2400" b="1" u="sng" dirty="0">
                <a:solidFill>
                  <a:srgbClr val="00B050"/>
                </a:solidFill>
              </a:rPr>
              <a:t>Automated Alerts: </a:t>
            </a:r>
          </a:p>
          <a:p>
            <a:pPr algn="just"/>
            <a:r>
              <a:rPr lang="en-US" sz="2400" dirty="0"/>
              <a:t>The tool can be set up to send automated alerts for critical performance issues, ensuring that managers are immediately notified when attention is needed.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3886200" y="224151"/>
            <a:ext cx="3505200" cy="752129"/>
          </a:xfrm>
          <a:prstGeom prst="rect">
            <a:avLst/>
          </a:prstGeom>
        </p:spPr>
        <p:txBody>
          <a:bodyPr vert="horz" wrap="square" lIns="0" tIns="13335" rIns="0" bIns="0" rtlCol="0">
            <a:spAutoFit/>
          </a:bodyPr>
          <a:lstStyle/>
          <a:p>
            <a:pPr marL="12700">
              <a:lnSpc>
                <a:spcPct val="100000"/>
              </a:lnSpc>
              <a:spcBef>
                <a:spcPts val="105"/>
              </a:spcBef>
            </a:pPr>
            <a:r>
              <a:rPr lang="en-IN" sz="4800" spc="15" dirty="0"/>
              <a:t>MODELLING</a:t>
            </a:r>
            <a:endParaRPr lang="en-IN"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1D6B881-73F7-3367-6AC9-7069BAE6DF07}"/>
              </a:ext>
            </a:extLst>
          </p:cNvPr>
          <p:cNvSpPr txBox="1"/>
          <p:nvPr/>
        </p:nvSpPr>
        <p:spPr>
          <a:xfrm>
            <a:off x="1645920" y="833422"/>
            <a:ext cx="10156825" cy="5632311"/>
          </a:xfrm>
          <a:prstGeom prst="rect">
            <a:avLst/>
          </a:prstGeom>
          <a:noFill/>
        </p:spPr>
        <p:txBody>
          <a:bodyPr wrap="square" rtlCol="0">
            <a:spAutoFit/>
          </a:bodyPr>
          <a:lstStyle/>
          <a:p>
            <a:pPr algn="just"/>
            <a:r>
              <a:rPr lang="en-US" sz="2400" dirty="0"/>
              <a:t>In the “Employee Performance Analysis Using Excel” project, the modelling phase involves setting up the Excel workbook with various tools and techniques to analyze and visualize the data effectively.</a:t>
            </a:r>
          </a:p>
          <a:p>
            <a:pPr algn="just"/>
            <a:r>
              <a:rPr lang="en-US" sz="2400" dirty="0"/>
              <a:t>Here’s how each component will be used.</a:t>
            </a:r>
          </a:p>
          <a:p>
            <a:pPr algn="just"/>
            <a:endParaRPr lang="en-US" sz="800" dirty="0"/>
          </a:p>
          <a:p>
            <a:pPr marL="342900" indent="-342900" algn="just">
              <a:buAutoNum type="arabicPeriod"/>
            </a:pPr>
            <a:r>
              <a:rPr lang="en-US" sz="2400" b="1" u="sng" dirty="0">
                <a:solidFill>
                  <a:srgbClr val="00B050"/>
                </a:solidFill>
              </a:rPr>
              <a:t>Data Collection: </a:t>
            </a:r>
          </a:p>
          <a:p>
            <a:pPr algn="just"/>
            <a:r>
              <a:rPr lang="en-IN" sz="2400" dirty="0"/>
              <a:t>Collecting the data </a:t>
            </a:r>
            <a:r>
              <a:rPr lang="en-US" sz="2400" dirty="0"/>
              <a:t>from “Employee Dataset” by highlighting the cells of Employee Id, First Name, Last Name, Business Unit, Employee Status, Employee Type, Gender Code, Performance Score and Current Employee Rating.</a:t>
            </a:r>
          </a:p>
          <a:p>
            <a:pPr algn="just"/>
            <a:endParaRPr lang="en-US" sz="800" dirty="0"/>
          </a:p>
          <a:p>
            <a:pPr marL="342900" indent="-342900" algn="just">
              <a:buAutoNum type="arabicPeriod" startAt="2"/>
            </a:pPr>
            <a:r>
              <a:rPr lang="en-US" sz="2400" b="1" u="sng" dirty="0">
                <a:solidFill>
                  <a:srgbClr val="00B050"/>
                </a:solidFill>
              </a:rPr>
              <a:t>Performance Level:</a:t>
            </a:r>
          </a:p>
          <a:p>
            <a:pPr algn="just"/>
            <a:r>
              <a:rPr lang="en-US" sz="2400" dirty="0"/>
              <a:t>             Converting the Current Employee Rating (numbers) into Performance Category (Text) by  using the </a:t>
            </a:r>
            <a:r>
              <a:rPr lang="en-US" sz="2400" dirty="0">
                <a:solidFill>
                  <a:srgbClr val="6600FF"/>
                </a:solidFill>
              </a:rPr>
              <a:t>formula</a:t>
            </a:r>
            <a:r>
              <a:rPr lang="en-US" sz="2400" dirty="0"/>
              <a:t>. </a:t>
            </a:r>
          </a:p>
          <a:p>
            <a:endParaRPr lang="en-IN" sz="800" b="1" u="sng" dirty="0">
              <a:solidFill>
                <a:schemeClr val="accent3">
                  <a:lumMod val="75000"/>
                </a:schemeClr>
              </a:solidFill>
            </a:endParaRPr>
          </a:p>
          <a:p>
            <a:r>
              <a:rPr lang="en-IN" sz="2400" b="1" u="sng" dirty="0">
                <a:solidFill>
                  <a:schemeClr val="accent3">
                    <a:lumMod val="75000"/>
                  </a:schemeClr>
                </a:solidFill>
              </a:rPr>
              <a:t>Performance Category </a:t>
            </a:r>
            <a:r>
              <a:rPr lang="en-US" sz="2400" dirty="0"/>
              <a:t>=IFS(Z2&gt;=5,"VERY HIGH",Z2&gt;=4,"HIGH",Z2&gt;=3,"MED",TRUE,"LOW")</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1D6B881-73F7-3367-6AC9-7069BAE6DF07}"/>
              </a:ext>
            </a:extLst>
          </p:cNvPr>
          <p:cNvSpPr txBox="1"/>
          <p:nvPr/>
        </p:nvSpPr>
        <p:spPr>
          <a:xfrm>
            <a:off x="1666875" y="972181"/>
            <a:ext cx="10156825" cy="2400657"/>
          </a:xfrm>
          <a:prstGeom prst="rect">
            <a:avLst/>
          </a:prstGeom>
          <a:noFill/>
        </p:spPr>
        <p:txBody>
          <a:bodyPr wrap="square" rtlCol="0">
            <a:spAutoFit/>
          </a:bodyPr>
          <a:lstStyle/>
          <a:p>
            <a:pPr algn="just"/>
            <a:endParaRPr lang="en-IN" sz="2400" dirty="0"/>
          </a:p>
          <a:p>
            <a:pPr algn="just"/>
            <a:endParaRPr lang="en-IN" sz="2400" dirty="0"/>
          </a:p>
          <a:p>
            <a:pPr algn="just"/>
            <a:r>
              <a:rPr lang="en-US" sz="2400" dirty="0"/>
              <a:t>             </a:t>
            </a:r>
            <a:endParaRPr lang="en-IN" sz="2400" dirty="0"/>
          </a:p>
          <a:p>
            <a:pPr algn="just"/>
            <a:endParaRPr lang="en-IN" sz="2400" dirty="0"/>
          </a:p>
          <a:p>
            <a:pPr algn="just"/>
            <a:endParaRPr lang="en-IN" dirty="0"/>
          </a:p>
          <a:p>
            <a:pPr algn="just"/>
            <a:endParaRPr lang="en-IN" dirty="0">
              <a:solidFill>
                <a:srgbClr val="6600FF"/>
              </a:solidFill>
            </a:endParaRPr>
          </a:p>
          <a:p>
            <a:pPr algn="just"/>
            <a:endParaRPr lang="en-IN" dirty="0"/>
          </a:p>
        </p:txBody>
      </p:sp>
      <p:sp>
        <p:nvSpPr>
          <p:cNvPr id="2" name="TextBox 1">
            <a:extLst>
              <a:ext uri="{FF2B5EF4-FFF2-40B4-BE49-F238E27FC236}">
                <a16:creationId xmlns:a16="http://schemas.microsoft.com/office/drawing/2014/main" id="{E8494753-E9BC-C185-A44F-B265D8D8916B}"/>
              </a:ext>
            </a:extLst>
          </p:cNvPr>
          <p:cNvSpPr txBox="1"/>
          <p:nvPr/>
        </p:nvSpPr>
        <p:spPr>
          <a:xfrm>
            <a:off x="1656715" y="972181"/>
            <a:ext cx="9455468" cy="5509200"/>
          </a:xfrm>
          <a:prstGeom prst="rect">
            <a:avLst/>
          </a:prstGeom>
          <a:noFill/>
        </p:spPr>
        <p:txBody>
          <a:bodyPr wrap="square" rtlCol="0">
            <a:spAutoFit/>
          </a:bodyPr>
          <a:lstStyle/>
          <a:p>
            <a:pPr marL="342900" indent="-342900">
              <a:buAutoNum type="arabicPeriod" startAt="3"/>
            </a:pPr>
            <a:r>
              <a:rPr lang="en-US" sz="2400" b="1" u="sng" dirty="0">
                <a:solidFill>
                  <a:srgbClr val="00B050"/>
                </a:solidFill>
              </a:rPr>
              <a:t>Data Cleaning</a:t>
            </a:r>
            <a:r>
              <a:rPr lang="en-US" sz="2000" b="1" u="sng" dirty="0">
                <a:solidFill>
                  <a:srgbClr val="00B050"/>
                </a:solidFill>
              </a:rPr>
              <a:t>:</a:t>
            </a:r>
          </a:p>
          <a:p>
            <a:pPr algn="just"/>
            <a:r>
              <a:rPr lang="en-US" sz="2400" dirty="0"/>
              <a:t>First, identify  the missing value in the “Exit Date” column by using the </a:t>
            </a:r>
            <a:r>
              <a:rPr lang="en-US" sz="2400" dirty="0">
                <a:solidFill>
                  <a:srgbClr val="6600FF"/>
                </a:solidFill>
              </a:rPr>
              <a:t>Conditional formatting </a:t>
            </a:r>
            <a:r>
              <a:rPr lang="en-US" sz="2400" dirty="0"/>
              <a:t>technique ( format cells with blanks and fill with red color). Then, remove the blank cells in the Exit Date column by using </a:t>
            </a:r>
            <a:r>
              <a:rPr lang="en-US" sz="2400" dirty="0">
                <a:solidFill>
                  <a:srgbClr val="6600FF"/>
                </a:solidFill>
              </a:rPr>
              <a:t>Filtering</a:t>
            </a:r>
            <a:r>
              <a:rPr lang="en-US" sz="2400" dirty="0"/>
              <a:t> technique (filter by color and no fill).</a:t>
            </a:r>
          </a:p>
          <a:p>
            <a:endParaRPr lang="en-US" sz="800" dirty="0"/>
          </a:p>
          <a:p>
            <a:r>
              <a:rPr lang="en-US" sz="2400" b="1" dirty="0">
                <a:solidFill>
                  <a:srgbClr val="00B050"/>
                </a:solidFill>
              </a:rPr>
              <a:t>4. </a:t>
            </a:r>
            <a:r>
              <a:rPr lang="en-US" sz="2400" b="1" u="sng" dirty="0">
                <a:solidFill>
                  <a:srgbClr val="00B050"/>
                </a:solidFill>
              </a:rPr>
              <a:t>Pivot Table</a:t>
            </a:r>
            <a:r>
              <a:rPr lang="en-IN" sz="2400" b="1" u="sng" dirty="0">
                <a:solidFill>
                  <a:srgbClr val="00B050"/>
                </a:solidFill>
              </a:rPr>
              <a:t>:</a:t>
            </a:r>
          </a:p>
          <a:p>
            <a:pPr algn="just"/>
            <a:r>
              <a:rPr lang="en-US" sz="2400" dirty="0">
                <a:solidFill>
                  <a:srgbClr val="6600FF"/>
                </a:solidFill>
              </a:rPr>
              <a:t>Pivot Table </a:t>
            </a:r>
            <a:r>
              <a:rPr lang="en-US" sz="2400" dirty="0"/>
              <a:t>helps to summarize and analyze large datasets by grouping and aggregating the data based on different performance metrics.  It also helps to visualize the data in an easily interpretable format, making trends and patterns more apparent.</a:t>
            </a:r>
          </a:p>
          <a:p>
            <a:pPr algn="just"/>
            <a:endParaRPr lang="en-US" sz="800" dirty="0"/>
          </a:p>
          <a:p>
            <a:pPr algn="just"/>
            <a:r>
              <a:rPr lang="en-US" sz="2400" dirty="0"/>
              <a:t>In this project, Pivot table is used to show the performance category of the employee based on the different business units.  We can also see only the male or female performance category of the different business units by using the filter option in the Pivot Table.</a:t>
            </a:r>
          </a:p>
        </p:txBody>
      </p:sp>
      <p:sp>
        <p:nvSpPr>
          <p:cNvPr id="4" name="object 8">
            <a:extLst>
              <a:ext uri="{FF2B5EF4-FFF2-40B4-BE49-F238E27FC236}">
                <a16:creationId xmlns:a16="http://schemas.microsoft.com/office/drawing/2014/main" id="{69CD093D-987F-B596-3F88-719954CF0508}"/>
              </a:ext>
            </a:extLst>
          </p:cNvPr>
          <p:cNvSpPr txBox="1"/>
          <p:nvPr/>
        </p:nvSpPr>
        <p:spPr>
          <a:xfrm>
            <a:off x="3886200" y="224151"/>
            <a:ext cx="3505200" cy="752129"/>
          </a:xfrm>
          <a:prstGeom prst="rect">
            <a:avLst/>
          </a:prstGeom>
        </p:spPr>
        <p:txBody>
          <a:bodyPr vert="horz" wrap="square" lIns="0" tIns="13335" rIns="0" bIns="0" rtlCol="0">
            <a:spAutoFit/>
          </a:bodyPr>
          <a:lstStyle/>
          <a:p>
            <a:pPr marL="12700">
              <a:lnSpc>
                <a:spcPct val="100000"/>
              </a:lnSpc>
              <a:spcBef>
                <a:spcPts val="105"/>
              </a:spcBef>
            </a:pPr>
            <a:r>
              <a:rPr lang="en-IN" sz="4800" spc="15" dirty="0"/>
              <a:t>MODELLING</a:t>
            </a:r>
            <a:endParaRPr lang="en-IN" sz="4800" dirty="0">
              <a:latin typeface="Trebuchet MS"/>
              <a:cs typeface="Trebuchet MS"/>
            </a:endParaRPr>
          </a:p>
        </p:txBody>
      </p:sp>
    </p:spTree>
    <p:extLst>
      <p:ext uri="{BB962C8B-B14F-4D97-AF65-F5344CB8AC3E}">
        <p14:creationId xmlns:p14="http://schemas.microsoft.com/office/powerpoint/2010/main" val="1299816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1D6B881-73F7-3367-6AC9-7069BAE6DF07}"/>
              </a:ext>
            </a:extLst>
          </p:cNvPr>
          <p:cNvSpPr txBox="1"/>
          <p:nvPr/>
        </p:nvSpPr>
        <p:spPr>
          <a:xfrm>
            <a:off x="1666875" y="972181"/>
            <a:ext cx="10156825" cy="2400657"/>
          </a:xfrm>
          <a:prstGeom prst="rect">
            <a:avLst/>
          </a:prstGeom>
          <a:noFill/>
        </p:spPr>
        <p:txBody>
          <a:bodyPr wrap="square" rtlCol="0">
            <a:spAutoFit/>
          </a:bodyPr>
          <a:lstStyle/>
          <a:p>
            <a:pPr algn="just"/>
            <a:endParaRPr lang="en-IN" sz="2400" dirty="0"/>
          </a:p>
          <a:p>
            <a:pPr algn="just"/>
            <a:endParaRPr lang="en-IN" sz="2400" dirty="0"/>
          </a:p>
          <a:p>
            <a:pPr algn="just"/>
            <a:r>
              <a:rPr lang="en-US" sz="2400" dirty="0"/>
              <a:t>             </a:t>
            </a:r>
            <a:endParaRPr lang="en-IN" sz="2400" dirty="0"/>
          </a:p>
          <a:p>
            <a:pPr algn="just"/>
            <a:endParaRPr lang="en-IN" sz="2400" dirty="0"/>
          </a:p>
          <a:p>
            <a:pPr algn="just"/>
            <a:endParaRPr lang="en-IN" dirty="0"/>
          </a:p>
          <a:p>
            <a:pPr algn="just"/>
            <a:endParaRPr lang="en-IN" dirty="0">
              <a:solidFill>
                <a:srgbClr val="6600FF"/>
              </a:solidFill>
            </a:endParaRPr>
          </a:p>
          <a:p>
            <a:pPr algn="just"/>
            <a:endParaRPr lang="en-IN" dirty="0"/>
          </a:p>
        </p:txBody>
      </p:sp>
      <p:sp>
        <p:nvSpPr>
          <p:cNvPr id="4" name="TextBox 3">
            <a:extLst>
              <a:ext uri="{FF2B5EF4-FFF2-40B4-BE49-F238E27FC236}">
                <a16:creationId xmlns:a16="http://schemas.microsoft.com/office/drawing/2014/main" id="{86983C95-E35F-004E-0389-CE4971D219B6}"/>
              </a:ext>
            </a:extLst>
          </p:cNvPr>
          <p:cNvSpPr txBox="1"/>
          <p:nvPr/>
        </p:nvSpPr>
        <p:spPr>
          <a:xfrm>
            <a:off x="1460883" y="911507"/>
            <a:ext cx="10362817" cy="5632311"/>
          </a:xfrm>
          <a:prstGeom prst="rect">
            <a:avLst/>
          </a:prstGeom>
          <a:noFill/>
        </p:spPr>
        <p:txBody>
          <a:bodyPr wrap="square" rtlCol="0">
            <a:spAutoFit/>
          </a:bodyPr>
          <a:lstStyle/>
          <a:p>
            <a:pPr marL="342900" indent="-342900" algn="just">
              <a:buAutoNum type="arabicPeriod" startAt="5"/>
            </a:pPr>
            <a:r>
              <a:rPr lang="en-US" sz="2400" b="1" u="sng" dirty="0">
                <a:solidFill>
                  <a:srgbClr val="00B050"/>
                </a:solidFill>
              </a:rPr>
              <a:t>Slicer:</a:t>
            </a:r>
          </a:p>
          <a:p>
            <a:pPr algn="just"/>
            <a:r>
              <a:rPr lang="en-US" sz="2400" dirty="0"/>
              <a:t>In this project, </a:t>
            </a:r>
            <a:r>
              <a:rPr lang="en-US" sz="2400" dirty="0">
                <a:solidFill>
                  <a:srgbClr val="6600FF"/>
                </a:solidFill>
              </a:rPr>
              <a:t>slicer</a:t>
            </a:r>
            <a:r>
              <a:rPr lang="en-US" sz="2400" dirty="0"/>
              <a:t> is used to show the different employee type like part-time, full-time and contract. For example,  if we choose the full-time employee type in the slicer, we can see only the performance category of full-time employee based on the different business units .</a:t>
            </a:r>
          </a:p>
          <a:p>
            <a:pPr algn="just"/>
            <a:r>
              <a:rPr lang="en-US" sz="2400" b="1" u="sng" dirty="0">
                <a:solidFill>
                  <a:srgbClr val="00B050"/>
                </a:solidFill>
              </a:rPr>
              <a:t>6. Charts:</a:t>
            </a:r>
            <a:endParaRPr lang="en-US" sz="2000" b="1" u="sng" dirty="0">
              <a:solidFill>
                <a:srgbClr val="00B050"/>
              </a:solidFill>
            </a:endParaRPr>
          </a:p>
          <a:p>
            <a:pPr algn="just"/>
            <a:r>
              <a:rPr lang="en-US" sz="2400" dirty="0"/>
              <a:t>In this project, </a:t>
            </a:r>
            <a:r>
              <a:rPr lang="en-US" sz="2400" dirty="0">
                <a:solidFill>
                  <a:srgbClr val="6600FF"/>
                </a:solidFill>
              </a:rPr>
              <a:t>Bar Chart </a:t>
            </a:r>
            <a:r>
              <a:rPr lang="en-US" sz="2400" dirty="0"/>
              <a:t>is used to show the pictorial representation of the performance category of the employee  from a different business unit. We can also see only the male or female performance category of the employee separately.</a:t>
            </a:r>
          </a:p>
          <a:p>
            <a:pPr algn="just"/>
            <a:r>
              <a:rPr lang="en-US" sz="2400" dirty="0"/>
              <a:t>In this project, </a:t>
            </a:r>
            <a:r>
              <a:rPr lang="en-US" sz="2400" dirty="0">
                <a:solidFill>
                  <a:srgbClr val="6600FF"/>
                </a:solidFill>
              </a:rPr>
              <a:t>Pie chart </a:t>
            </a:r>
            <a:r>
              <a:rPr lang="en-US" sz="2400" dirty="0"/>
              <a:t>is used to show the pictorial representation of the specifically high performance category of the employee from a different business unit with a  Data Label.</a:t>
            </a:r>
          </a:p>
          <a:p>
            <a:pPr algn="just"/>
            <a:r>
              <a:rPr lang="en-US" sz="2400" dirty="0"/>
              <a:t>In </a:t>
            </a:r>
            <a:r>
              <a:rPr lang="en-US" sz="2400" dirty="0">
                <a:solidFill>
                  <a:srgbClr val="6600FF"/>
                </a:solidFill>
              </a:rPr>
              <a:t>Bar chart</a:t>
            </a:r>
            <a:r>
              <a:rPr lang="en-US" sz="2400" dirty="0"/>
              <a:t>, Trend line is used to show the low performance category of the employee and the equation of the trend line is also shown in the Bar chart.</a:t>
            </a:r>
          </a:p>
        </p:txBody>
      </p:sp>
      <p:sp>
        <p:nvSpPr>
          <p:cNvPr id="2" name="object 8">
            <a:extLst>
              <a:ext uri="{FF2B5EF4-FFF2-40B4-BE49-F238E27FC236}">
                <a16:creationId xmlns:a16="http://schemas.microsoft.com/office/drawing/2014/main" id="{A6714C44-9DD7-F62D-5E52-F0E307154071}"/>
              </a:ext>
            </a:extLst>
          </p:cNvPr>
          <p:cNvSpPr txBox="1"/>
          <p:nvPr/>
        </p:nvSpPr>
        <p:spPr>
          <a:xfrm>
            <a:off x="3886200" y="224151"/>
            <a:ext cx="3505200" cy="752129"/>
          </a:xfrm>
          <a:prstGeom prst="rect">
            <a:avLst/>
          </a:prstGeom>
        </p:spPr>
        <p:txBody>
          <a:bodyPr vert="horz" wrap="square" lIns="0" tIns="13335" rIns="0" bIns="0" rtlCol="0">
            <a:spAutoFit/>
          </a:bodyPr>
          <a:lstStyle/>
          <a:p>
            <a:pPr marL="12700">
              <a:lnSpc>
                <a:spcPct val="100000"/>
              </a:lnSpc>
              <a:spcBef>
                <a:spcPts val="105"/>
              </a:spcBef>
            </a:pPr>
            <a:r>
              <a:rPr lang="en-IN" sz="4800" spc="15" dirty="0"/>
              <a:t>MODELLING</a:t>
            </a:r>
            <a:endParaRPr lang="en-IN" sz="4800" dirty="0">
              <a:latin typeface="Trebuchet MS"/>
              <a:cs typeface="Trebuchet MS"/>
            </a:endParaRPr>
          </a:p>
        </p:txBody>
      </p:sp>
    </p:spTree>
    <p:extLst>
      <p:ext uri="{BB962C8B-B14F-4D97-AF65-F5344CB8AC3E}">
        <p14:creationId xmlns:p14="http://schemas.microsoft.com/office/powerpoint/2010/main" val="2373893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12" name="Picture 11">
            <a:extLst>
              <a:ext uri="{FF2B5EF4-FFF2-40B4-BE49-F238E27FC236}">
                <a16:creationId xmlns:a16="http://schemas.microsoft.com/office/drawing/2014/main" id="{35357810-0545-55FB-0214-6EF403CA8E35}"/>
              </a:ext>
            </a:extLst>
          </p:cNvPr>
          <p:cNvPicPr>
            <a:picLocks noChangeAspect="1"/>
          </p:cNvPicPr>
          <p:nvPr/>
        </p:nvPicPr>
        <p:blipFill>
          <a:blip r:embed="rId2"/>
          <a:stretch>
            <a:fillRect/>
          </a:stretch>
        </p:blipFill>
        <p:spPr>
          <a:xfrm>
            <a:off x="2238938" y="976280"/>
            <a:ext cx="8914273" cy="5746765"/>
          </a:xfrm>
          <a:prstGeom prst="rect">
            <a:avLst/>
          </a:prstGeom>
        </p:spPr>
      </p:pic>
      <p:sp>
        <p:nvSpPr>
          <p:cNvPr id="10" name="object 8">
            <a:extLst>
              <a:ext uri="{FF2B5EF4-FFF2-40B4-BE49-F238E27FC236}">
                <a16:creationId xmlns:a16="http://schemas.microsoft.com/office/drawing/2014/main" id="{7652F751-C12B-AE53-8C56-CB3372D61ADE}"/>
              </a:ext>
            </a:extLst>
          </p:cNvPr>
          <p:cNvSpPr txBox="1"/>
          <p:nvPr/>
        </p:nvSpPr>
        <p:spPr>
          <a:xfrm>
            <a:off x="4572000" y="224151"/>
            <a:ext cx="2438400" cy="752129"/>
          </a:xfrm>
          <a:prstGeom prst="rect">
            <a:avLst/>
          </a:prstGeom>
        </p:spPr>
        <p:txBody>
          <a:bodyPr vert="horz" wrap="square" lIns="0" tIns="13335" rIns="0" bIns="0" rtlCol="0">
            <a:spAutoFit/>
          </a:bodyPr>
          <a:lstStyle/>
          <a:p>
            <a:pPr marL="12700">
              <a:lnSpc>
                <a:spcPct val="100000"/>
              </a:lnSpc>
              <a:spcBef>
                <a:spcPts val="105"/>
              </a:spcBef>
            </a:pPr>
            <a:r>
              <a:rPr lang="en-IN" sz="4800" spc="15" dirty="0"/>
              <a:t>RESULTS</a:t>
            </a:r>
            <a:endParaRPr lang="en-IN" sz="4800" dirty="0">
              <a:latin typeface="Trebuchet MS"/>
              <a:cs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sp>
        <p:nvSpPr>
          <p:cNvPr id="10" name="object 8">
            <a:extLst>
              <a:ext uri="{FF2B5EF4-FFF2-40B4-BE49-F238E27FC236}">
                <a16:creationId xmlns:a16="http://schemas.microsoft.com/office/drawing/2014/main" id="{F273200E-B1C0-E399-E1AE-8CEC068449B1}"/>
              </a:ext>
            </a:extLst>
          </p:cNvPr>
          <p:cNvSpPr txBox="1"/>
          <p:nvPr/>
        </p:nvSpPr>
        <p:spPr>
          <a:xfrm>
            <a:off x="4572000" y="224151"/>
            <a:ext cx="2438400" cy="752129"/>
          </a:xfrm>
          <a:prstGeom prst="rect">
            <a:avLst/>
          </a:prstGeom>
        </p:spPr>
        <p:txBody>
          <a:bodyPr vert="horz" wrap="square" lIns="0" tIns="13335" rIns="0" bIns="0" rtlCol="0">
            <a:spAutoFit/>
          </a:bodyPr>
          <a:lstStyle/>
          <a:p>
            <a:pPr marL="12700">
              <a:lnSpc>
                <a:spcPct val="100000"/>
              </a:lnSpc>
              <a:spcBef>
                <a:spcPts val="105"/>
              </a:spcBef>
            </a:pPr>
            <a:r>
              <a:rPr lang="en-IN" sz="4800" spc="15" dirty="0"/>
              <a:t>RESULTS</a:t>
            </a:r>
            <a:endParaRPr lang="en-IN" sz="4800" dirty="0">
              <a:latin typeface="Trebuchet MS"/>
              <a:cs typeface="Trebuchet MS"/>
            </a:endParaRPr>
          </a:p>
        </p:txBody>
      </p:sp>
      <p:pic>
        <p:nvPicPr>
          <p:cNvPr id="12" name="Picture 11">
            <a:extLst>
              <a:ext uri="{FF2B5EF4-FFF2-40B4-BE49-F238E27FC236}">
                <a16:creationId xmlns:a16="http://schemas.microsoft.com/office/drawing/2014/main" id="{E8343B89-997D-C32C-6647-B93640F565FD}"/>
              </a:ext>
            </a:extLst>
          </p:cNvPr>
          <p:cNvPicPr>
            <a:picLocks noChangeAspect="1"/>
          </p:cNvPicPr>
          <p:nvPr/>
        </p:nvPicPr>
        <p:blipFill>
          <a:blip r:embed="rId2"/>
          <a:stretch>
            <a:fillRect/>
          </a:stretch>
        </p:blipFill>
        <p:spPr>
          <a:xfrm>
            <a:off x="2057400" y="1038225"/>
            <a:ext cx="8876918" cy="5229355"/>
          </a:xfrm>
          <a:prstGeom prst="rect">
            <a:avLst/>
          </a:prstGeom>
        </p:spPr>
      </p:pic>
    </p:spTree>
    <p:extLst>
      <p:ext uri="{BB962C8B-B14F-4D97-AF65-F5344CB8AC3E}">
        <p14:creationId xmlns:p14="http://schemas.microsoft.com/office/powerpoint/2010/main" val="1379176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4416107" y="361398"/>
            <a:ext cx="2437130" cy="629018"/>
          </a:xfrm>
          <a:prstGeom prst="rect">
            <a:avLst/>
          </a:prstGeom>
        </p:spPr>
        <p:txBody>
          <a:bodyPr vert="horz" wrap="square" lIns="0" tIns="13335" rIns="0" bIns="0" rtlCol="0">
            <a:spAutoFit/>
          </a:bodyPr>
          <a:lstStyle/>
          <a:p>
            <a:pPr marL="12700">
              <a:lnSpc>
                <a:spcPct val="100000"/>
              </a:lnSpc>
              <a:spcBef>
                <a:spcPts val="105"/>
              </a:spcBef>
            </a:pPr>
            <a:r>
              <a:rPr lang="en-US" b="1" dirty="0"/>
              <a:t>C</a:t>
            </a:r>
            <a:r>
              <a:rPr lang="en-US" sz="4000" b="1" dirty="0"/>
              <a:t>onclusion</a:t>
            </a:r>
            <a:endParaRPr b="1"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16</a:t>
            </a:fld>
            <a:endParaRPr sz="1100">
              <a:latin typeface="Trebuchet MS"/>
              <a:cs typeface="Trebuchet MS"/>
            </a:endParaRPr>
          </a:p>
        </p:txBody>
      </p:sp>
      <p:sp>
        <p:nvSpPr>
          <p:cNvPr id="2" name="TextBox 1">
            <a:extLst>
              <a:ext uri="{FF2B5EF4-FFF2-40B4-BE49-F238E27FC236}">
                <a16:creationId xmlns:a16="http://schemas.microsoft.com/office/drawing/2014/main" id="{7424B84C-9834-7A87-AEA2-589C1DCAEC5D}"/>
              </a:ext>
            </a:extLst>
          </p:cNvPr>
          <p:cNvSpPr txBox="1"/>
          <p:nvPr/>
        </p:nvSpPr>
        <p:spPr>
          <a:xfrm>
            <a:off x="1821750" y="914400"/>
            <a:ext cx="9455468" cy="5262979"/>
          </a:xfrm>
          <a:prstGeom prst="rect">
            <a:avLst/>
          </a:prstGeom>
          <a:noFill/>
        </p:spPr>
        <p:txBody>
          <a:bodyPr wrap="square" rtlCol="0">
            <a:spAutoFit/>
          </a:bodyPr>
          <a:lstStyle/>
          <a:p>
            <a:pPr algn="just"/>
            <a:r>
              <a:rPr lang="en-US" sz="2800" dirty="0"/>
              <a:t>The “Employee Performance Analysis Using Excel” project provides a robust and user-friendly solution for evaluating and managing employee performance.  By leveraging Excel’s powerful tools such as conditional formatting, filtering, formulas, pivot table, slicer and graph, 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IN" sz="2800" dirty="0"/>
          </a:p>
        </p:txBody>
      </p:sp>
    </p:spTree>
    <p:extLst>
      <p:ext uri="{BB962C8B-B14F-4D97-AF65-F5344CB8AC3E}">
        <p14:creationId xmlns:p14="http://schemas.microsoft.com/office/powerpoint/2010/main" val="4292891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40"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IN"/>
            </a:p>
          </p:txBody>
        </p:sp>
        <p:sp>
          <p:nvSpPr>
            <p:cNvPr id="41"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IN"/>
            </a:p>
          </p:txBody>
        </p:sp>
        <p:sp>
          <p:nvSpPr>
            <p:cNvPr id="42"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IN"/>
            </a:p>
          </p:txBody>
        </p:sp>
        <p:sp>
          <p:nvSpPr>
            <p:cNvPr id="43"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IN"/>
            </a:p>
          </p:txBody>
        </p:sp>
        <p:sp>
          <p:nvSpPr>
            <p:cNvPr id="44"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IN"/>
            </a:p>
          </p:txBody>
        </p:sp>
        <p:sp>
          <p:nvSpPr>
            <p:cNvPr id="45"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IN"/>
            </a:p>
          </p:txBody>
        </p:sp>
      </p:grpSp>
      <p:sp useBgFill="1">
        <p:nvSpPr>
          <p:cNvPr id="47" name="Rectangle 46">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09F52C08-8FCD-4D4F-96B5-F1ED8C65A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2"/>
            <a:ext cx="4321766" cy="6857999"/>
          </a:xfrm>
          <a:custGeom>
            <a:avLst/>
            <a:gdLst>
              <a:gd name="connsiteX0" fmla="*/ 0 w 4321766"/>
              <a:gd name="connsiteY0" fmla="*/ 0 h 6857999"/>
              <a:gd name="connsiteX1" fmla="*/ 4039834 w 4321766"/>
              <a:gd name="connsiteY1" fmla="*/ 0 h 6857999"/>
              <a:gd name="connsiteX2" fmla="*/ 3176234 w 4321766"/>
              <a:gd name="connsiteY2" fmla="*/ 5223932 h 6857999"/>
              <a:gd name="connsiteX3" fmla="*/ 4321766 w 4321766"/>
              <a:gd name="connsiteY3" fmla="*/ 6857999 h 6857999"/>
              <a:gd name="connsiteX4" fmla="*/ 0 w 4321766"/>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1766" h="6857999">
                <a:moveTo>
                  <a:pt x="0" y="0"/>
                </a:moveTo>
                <a:lnTo>
                  <a:pt x="4039834" y="0"/>
                </a:lnTo>
                <a:lnTo>
                  <a:pt x="3176234" y="5223932"/>
                </a:lnTo>
                <a:lnTo>
                  <a:pt x="4321766" y="6857999"/>
                </a:lnTo>
                <a:lnTo>
                  <a:pt x="0" y="6857999"/>
                </a:lnTo>
                <a:close/>
              </a:path>
            </a:pathLst>
          </a:custGeom>
          <a:ln>
            <a:noFill/>
          </a:ln>
          <a:effectLst/>
        </p:spPr>
        <p:style>
          <a:lnRef idx="1">
            <a:schemeClr val="accent1"/>
          </a:lnRef>
          <a:fillRef idx="1003">
            <a:schemeClr val="lt1"/>
          </a:fillRef>
          <a:effectRef idx="2">
            <a:schemeClr val="accent1"/>
          </a:effectRef>
          <a:fontRef idx="minor">
            <a:schemeClr val="lt1"/>
          </a:fontRef>
        </p:style>
        <p:txBody>
          <a:bodyPr wrap="square" rtlCol="0" anchor="ctr">
            <a:noAutofit/>
          </a:bodyPr>
          <a:lstStyle/>
          <a:p>
            <a:pPr algn="ctr"/>
            <a:endParaRPr lang="en-US"/>
          </a:p>
        </p:txBody>
      </p:sp>
      <p:grpSp>
        <p:nvGrpSpPr>
          <p:cNvPr id="51" name="Group 50">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52"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66"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67"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68"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69"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70"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850405" y="1396180"/>
            <a:ext cx="6698127" cy="3842570"/>
          </a:xfrm>
        </p:spPr>
        <p:txBody>
          <a:bodyPr vert="horz" lIns="91440" tIns="45720" rIns="91440" bIns="45720" rtlCol="0" anchor="ctr">
            <a:normAutofit/>
          </a:bodyPr>
          <a:lstStyle/>
          <a:p>
            <a:r>
              <a:rPr lang="en-US" sz="5800" b="1" dirty="0"/>
              <a:t>Thank You</a:t>
            </a: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353151" y="722546"/>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7964323" cy="1938992"/>
          </a:xfrm>
          <a:prstGeom prst="rect">
            <a:avLst/>
          </a:prstGeom>
          <a:noFill/>
        </p:spPr>
        <p:txBody>
          <a:bodyPr wrap="square" rtlCol="0">
            <a:spAutoFit/>
          </a:bodyPr>
          <a:lstStyle/>
          <a:p>
            <a:pPr algn="ctr"/>
            <a:r>
              <a:rPr lang="en-US" sz="60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40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Ref idx="1003">
        <a:schemeClr val="bg2"/>
      </p:bgRef>
    </p:bg>
    <p:spTree>
      <p:nvGrpSpPr>
        <p:cNvPr id="1" name=""/>
        <p:cNvGrpSpPr/>
        <p:nvPr/>
      </p:nvGrpSpPr>
      <p:grpSpPr>
        <a:xfrm>
          <a:off x="0" y="0"/>
          <a:ext cx="0" cy="0"/>
          <a:chOff x="0" y="0"/>
          <a:chExt cx="0" cy="0"/>
        </a:xfrm>
      </p:grpSpPr>
      <p:sp>
        <p:nvSpPr>
          <p:cNvPr id="2" name="object 2"/>
          <p:cNvSpPr/>
          <p:nvPr/>
        </p:nvSpPr>
        <p:spPr>
          <a:xfrm>
            <a:off x="2066925" y="533400"/>
            <a:ext cx="5657850" cy="4931212"/>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sp>
        <p:nvSpPr>
          <p:cNvPr id="21" name="object 21"/>
          <p:cNvSpPr txBox="1">
            <a:spLocks noGrp="1"/>
          </p:cNvSpPr>
          <p:nvPr>
            <p:ph type="title"/>
          </p:nvPr>
        </p:nvSpPr>
        <p:spPr>
          <a:xfrm>
            <a:off x="2418748" y="430530"/>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418748" y="1403047"/>
            <a:ext cx="5029518" cy="3539430"/>
          </a:xfrm>
          <a:prstGeom prst="rect">
            <a:avLst/>
          </a:prstGeom>
          <a:noFill/>
        </p:spPr>
        <p:txBody>
          <a:bodyPr wrap="square" rtlCol="0">
            <a:spAutoFit/>
          </a:bodyPr>
          <a:lstStyle/>
          <a:p>
            <a:pPr marL="514350" indent="-514350" algn="l">
              <a:buFont typeface="+mj-lt"/>
              <a:buAutoNum type="arabicParenR"/>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marL="514350" indent="-514350" algn="l">
              <a:buFont typeface="+mj-lt"/>
              <a:buAutoNum type="arabicParenR"/>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marL="514350" indent="-514350" algn="l">
              <a:buFont typeface="+mj-lt"/>
              <a:buAutoNum type="arabicParenR"/>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marL="514350" indent="-514350" algn="l">
              <a:buFont typeface="+mj-lt"/>
              <a:buAutoNum type="arabicParenR"/>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marL="514350" indent="-514350" algn="l">
              <a:buFont typeface="+mj-lt"/>
              <a:buAutoNum type="arabicParenR"/>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514350" indent="-514350" algn="l">
              <a:buFont typeface="+mj-lt"/>
              <a:buAutoNum type="arabicParenR"/>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marL="514350" indent="-514350" algn="l">
              <a:buFont typeface="+mj-lt"/>
              <a:buAutoNum type="arabicParenR"/>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514350" indent="-514350" algn="l">
              <a:buFont typeface="+mj-lt"/>
              <a:buAutoNum type="arabicParenR"/>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747837" y="554475"/>
            <a:ext cx="5110163"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20" dirty="0"/>
              <a:t>P</a:t>
            </a:r>
            <a:r>
              <a:rPr spc="15" dirty="0"/>
              <a:t>ROB</a:t>
            </a:r>
            <a:r>
              <a:rPr spc="55" dirty="0"/>
              <a:t>L</a:t>
            </a:r>
            <a:r>
              <a:rPr spc="-20" dirty="0"/>
              <a:t>E</a:t>
            </a:r>
            <a:r>
              <a:rPr spc="20" dirty="0"/>
              <a:t>M</a:t>
            </a:r>
            <a:r>
              <a:rPr lang="en-IN" spc="20" dirty="0"/>
              <a:t> </a:t>
            </a:r>
            <a:r>
              <a:rPr spc="10" dirty="0"/>
              <a:t>S</a:t>
            </a:r>
            <a:r>
              <a:rPr spc="-370" dirty="0"/>
              <a:t>T</a:t>
            </a:r>
            <a:r>
              <a:rPr spc="-375" dirty="0"/>
              <a:t>A</a:t>
            </a:r>
            <a:r>
              <a:rPr spc="15" dirty="0"/>
              <a:t>T</a:t>
            </a:r>
            <a:r>
              <a:rPr spc="-10" dirty="0"/>
              <a:t>E</a:t>
            </a:r>
            <a:r>
              <a:rPr spc="-20" dirty="0"/>
              <a:t>ME</a:t>
            </a:r>
            <a:r>
              <a:rPr spc="10" dirty="0"/>
              <a:t>NT</a:t>
            </a:r>
            <a:endParaRPr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62418CE-0D03-A5DC-BC92-ACAA5757EEDE}"/>
              </a:ext>
            </a:extLst>
          </p:cNvPr>
          <p:cNvSpPr txBox="1"/>
          <p:nvPr/>
        </p:nvSpPr>
        <p:spPr>
          <a:xfrm>
            <a:off x="1468755" y="1371601"/>
            <a:ext cx="6522720" cy="4571999"/>
          </a:xfrm>
          <a:prstGeom prst="rect">
            <a:avLst/>
          </a:prstGeom>
          <a:noFill/>
        </p:spPr>
        <p:txBody>
          <a:bodyPr wrap="square">
            <a:spAutoFit/>
          </a:bodyPr>
          <a:lstStyle/>
          <a:p>
            <a:pPr algn="just"/>
            <a:r>
              <a:rPr lang="en-US" dirty="0"/>
              <a:t>In an organization with a diverse workforce, there is a need to systematically evaluate employee performance to ensure alignment with organizational goals and identify areas for improvement. The current performance evaluation process lacks consistency, relies heavily on subjective assessments, and does not effectively utilize available data to provide actionable insights. As a result, there are challenges in recognizing high performers, addressing underperformance, and making informed decisions about promotions, training, and development. The goal is to develop a comprehensive performance analysis system that incorporates objective metrics, employee feedback, and managerial assessments to provide a holistic view of employee performance. This system should enable more accurate performance evaluations, support fair and transparent decision-making, and ultimately contribute to improved employee satisfaction and organizational effectiveness.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609327" y="1079006"/>
            <a:ext cx="48063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IN"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295400" y="2019300"/>
            <a:ext cx="7924800" cy="3785652"/>
          </a:xfrm>
          <a:prstGeom prst="rect">
            <a:avLst/>
          </a:prstGeom>
          <a:noFill/>
        </p:spPr>
        <p:txBody>
          <a:bodyPr wrap="square" rtlCol="0">
            <a:spAutoFit/>
          </a:bodyPr>
          <a:lstStyle/>
          <a:p>
            <a:pPr algn="just"/>
            <a:r>
              <a:rPr lang="en-US" sz="2400" dirty="0"/>
              <a:t>The project “Employee Performance Analysis Using Excel” aims to systematically evaluate employee productivity and effectiveness by using Excel’s analytical tools.  The data will be processed and analyzed using Excel functions like conditional formatting, filtering, formulas, pivot tables, slicer and charts.  The outcome will help in identifying top performers and making data-driven decisions for performance improvement.  The Final result will include a detailed report and data visualization for easy interpretation and strategic planning.</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arch Employees Icon, Search Job Icon ...">
            <a:extLst>
              <a:ext uri="{FF2B5EF4-FFF2-40B4-BE49-F238E27FC236}">
                <a16:creationId xmlns:a16="http://schemas.microsoft.com/office/drawing/2014/main" id="{BBC5ACCF-36D8-34E9-F504-F4755D96A7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4314" y="1038225"/>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102802" y="384058"/>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7" name="Picture 6">
            <a:extLst>
              <a:ext uri="{FF2B5EF4-FFF2-40B4-BE49-F238E27FC236}">
                <a16:creationId xmlns:a16="http://schemas.microsoft.com/office/drawing/2014/main" id="{ECC5A8C6-1AA3-8D67-49AD-8E5A4373834A}"/>
              </a:ext>
            </a:extLst>
          </p:cNvPr>
          <p:cNvPicPr>
            <a:picLocks noChangeAspect="1"/>
          </p:cNvPicPr>
          <p:nvPr/>
        </p:nvPicPr>
        <p:blipFill>
          <a:blip r:embed="rId3"/>
          <a:stretch>
            <a:fillRect/>
          </a:stretch>
        </p:blipFill>
        <p:spPr>
          <a:xfrm>
            <a:off x="3429000" y="1490027"/>
            <a:ext cx="2362200" cy="1574800"/>
          </a:xfrm>
          <a:prstGeom prst="rect">
            <a:avLst/>
          </a:prstGeom>
        </p:spPr>
      </p:pic>
      <p:pic>
        <p:nvPicPr>
          <p:cNvPr id="1028" name="Picture 4" descr="Company: Definition, Examples &amp; Types ...">
            <a:extLst>
              <a:ext uri="{FF2B5EF4-FFF2-40B4-BE49-F238E27FC236}">
                <a16:creationId xmlns:a16="http://schemas.microsoft.com/office/drawing/2014/main" id="{ED10D9BF-72FA-1417-8FEF-91BB438C8A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5962" y="4572000"/>
            <a:ext cx="2886075" cy="1581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784D60C8-889F-72A4-2FE6-6F07CA6887BB}"/>
              </a:ext>
            </a:extLst>
          </p:cNvPr>
          <p:cNvPicPr>
            <a:picLocks noChangeAspect="1"/>
          </p:cNvPicPr>
          <p:nvPr/>
        </p:nvPicPr>
        <p:blipFill>
          <a:blip r:embed="rId5"/>
          <a:stretch>
            <a:fillRect/>
          </a:stretch>
        </p:blipFill>
        <p:spPr>
          <a:xfrm>
            <a:off x="6696075" y="4105275"/>
            <a:ext cx="2143125" cy="2143125"/>
          </a:xfrm>
          <a:prstGeom prst="rect">
            <a:avLst/>
          </a:prstGeom>
        </p:spPr>
      </p:pic>
      <p:sp>
        <p:nvSpPr>
          <p:cNvPr id="11" name="object 5">
            <a:extLst>
              <a:ext uri="{FF2B5EF4-FFF2-40B4-BE49-F238E27FC236}">
                <a16:creationId xmlns:a16="http://schemas.microsoft.com/office/drawing/2014/main" id="{04373903-1CDE-0D68-3C81-AAF9748C438F}"/>
              </a:ext>
            </a:extLst>
          </p:cNvPr>
          <p:cNvSpPr txBox="1">
            <a:spLocks/>
          </p:cNvSpPr>
          <p:nvPr/>
        </p:nvSpPr>
        <p:spPr>
          <a:xfrm>
            <a:off x="2209800" y="4062886"/>
            <a:ext cx="2143125" cy="509114"/>
          </a:xfrm>
          <a:prstGeom prst="rect">
            <a:avLst/>
          </a:prstGeom>
          <a:effectLst/>
        </p:spPr>
        <p:txBody>
          <a:bodyPr vert="horz" wrap="square" lIns="0" tIns="16510" rIns="0" bIns="0" rtlCol="0" anchor="ctr">
            <a:sp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30"/>
              </a:spcBef>
            </a:pPr>
            <a:r>
              <a:rPr lang="en-US" sz="3200" spc="25" dirty="0"/>
              <a:t>Company</a:t>
            </a:r>
            <a:endParaRPr lang="en-US" sz="3200" dirty="0"/>
          </a:p>
        </p:txBody>
      </p:sp>
      <p:sp>
        <p:nvSpPr>
          <p:cNvPr id="12" name="object 5">
            <a:extLst>
              <a:ext uri="{FF2B5EF4-FFF2-40B4-BE49-F238E27FC236}">
                <a16:creationId xmlns:a16="http://schemas.microsoft.com/office/drawing/2014/main" id="{B2E82AA8-E26F-2FAD-9C4E-B43A5233A0A3}"/>
              </a:ext>
            </a:extLst>
          </p:cNvPr>
          <p:cNvSpPr txBox="1">
            <a:spLocks/>
          </p:cNvSpPr>
          <p:nvPr/>
        </p:nvSpPr>
        <p:spPr>
          <a:xfrm>
            <a:off x="3428999" y="957894"/>
            <a:ext cx="2590801" cy="509114"/>
          </a:xfrm>
          <a:prstGeom prst="rect">
            <a:avLst/>
          </a:prstGeom>
          <a:effectLst/>
        </p:spPr>
        <p:txBody>
          <a:bodyPr vert="horz" wrap="square" lIns="0" tIns="16510" rIns="0" bIns="0" rtlCol="0" anchor="ctr">
            <a:sp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30"/>
              </a:spcBef>
            </a:pPr>
            <a:r>
              <a:rPr lang="en-US" sz="3200" spc="25" dirty="0">
                <a:solidFill>
                  <a:srgbClr val="FF0000"/>
                </a:solidFill>
              </a:rPr>
              <a:t>HR Managers</a:t>
            </a:r>
            <a:endParaRPr lang="en-US" sz="3200" dirty="0">
              <a:solidFill>
                <a:srgbClr val="FF0000"/>
              </a:solidFill>
            </a:endParaRPr>
          </a:p>
        </p:txBody>
      </p:sp>
      <p:sp>
        <p:nvSpPr>
          <p:cNvPr id="13" name="object 5">
            <a:extLst>
              <a:ext uri="{FF2B5EF4-FFF2-40B4-BE49-F238E27FC236}">
                <a16:creationId xmlns:a16="http://schemas.microsoft.com/office/drawing/2014/main" id="{41C0515D-40A3-8054-F2B5-B02BF1A5185A}"/>
              </a:ext>
            </a:extLst>
          </p:cNvPr>
          <p:cNvSpPr txBox="1">
            <a:spLocks/>
          </p:cNvSpPr>
          <p:nvPr/>
        </p:nvSpPr>
        <p:spPr>
          <a:xfrm>
            <a:off x="5755636" y="3605766"/>
            <a:ext cx="4055114" cy="509114"/>
          </a:xfrm>
          <a:prstGeom prst="rect">
            <a:avLst/>
          </a:prstGeom>
          <a:effectLst/>
        </p:spPr>
        <p:txBody>
          <a:bodyPr vert="horz" wrap="square" lIns="0" tIns="16510" rIns="0" bIns="0" rtlCol="0" anchor="ctr">
            <a:sp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30"/>
              </a:spcBef>
            </a:pPr>
            <a:r>
              <a:rPr lang="en-US" sz="3200" spc="25" dirty="0">
                <a:solidFill>
                  <a:srgbClr val="00B0F0"/>
                </a:solidFill>
              </a:rPr>
              <a:t>Department Heads</a:t>
            </a:r>
            <a:endParaRPr lang="en-US" sz="3200" dirty="0">
              <a:solidFill>
                <a:srgbClr val="00B0F0"/>
              </a:solidFill>
            </a:endParaRPr>
          </a:p>
        </p:txBody>
      </p:sp>
      <p:sp>
        <p:nvSpPr>
          <p:cNvPr id="14" name="object 5">
            <a:extLst>
              <a:ext uri="{FF2B5EF4-FFF2-40B4-BE49-F238E27FC236}">
                <a16:creationId xmlns:a16="http://schemas.microsoft.com/office/drawing/2014/main" id="{CC5545A8-5D95-02B4-2030-482E392717A6}"/>
              </a:ext>
            </a:extLst>
          </p:cNvPr>
          <p:cNvSpPr txBox="1">
            <a:spLocks/>
          </p:cNvSpPr>
          <p:nvPr/>
        </p:nvSpPr>
        <p:spPr>
          <a:xfrm>
            <a:off x="9084314" y="529111"/>
            <a:ext cx="2143125" cy="509114"/>
          </a:xfrm>
          <a:prstGeom prst="rect">
            <a:avLst/>
          </a:prstGeom>
          <a:effectLst/>
        </p:spPr>
        <p:txBody>
          <a:bodyPr vert="horz" wrap="square" lIns="0" tIns="16510" rIns="0" bIns="0" rtlCol="0" anchor="ctr">
            <a:sp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30"/>
              </a:spcBef>
            </a:pPr>
            <a:r>
              <a:rPr lang="en-US" sz="3200" spc="25" dirty="0">
                <a:solidFill>
                  <a:schemeClr val="accent3">
                    <a:lumMod val="75000"/>
                  </a:schemeClr>
                </a:solidFill>
              </a:rPr>
              <a:t>Employees</a:t>
            </a:r>
            <a:endParaRPr lang="en-US" sz="3200" dirty="0">
              <a:solidFill>
                <a:schemeClr val="accent3">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600200" y="535484"/>
            <a:ext cx="9234488"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786520A7-3269-5BB0-4E7F-A317B209781A}"/>
              </a:ext>
            </a:extLst>
          </p:cNvPr>
          <p:cNvSpPr txBox="1"/>
          <p:nvPr/>
        </p:nvSpPr>
        <p:spPr>
          <a:xfrm>
            <a:off x="2783840" y="1509395"/>
            <a:ext cx="8417560" cy="4708981"/>
          </a:xfrm>
          <a:prstGeom prst="rect">
            <a:avLst/>
          </a:prstGeom>
          <a:noFill/>
        </p:spPr>
        <p:txBody>
          <a:bodyPr wrap="square">
            <a:spAutoFit/>
          </a:bodyPr>
          <a:lstStyle/>
          <a:p>
            <a:pPr marL="342900" indent="-342900" algn="just">
              <a:buAutoNum type="arabicPeriod"/>
            </a:pPr>
            <a:r>
              <a:rPr lang="en-IN" sz="2000" dirty="0"/>
              <a:t>Comprehensive Insights: Our solution offers a holistic view of employee performance by integrating multiple data sources, including productivity metrics, peer reviews, and self-assessments. This comprehensive analysis helps identify strengths, areas for improvement, and development needs.</a:t>
            </a:r>
          </a:p>
          <a:p>
            <a:pPr marL="342900" indent="-342900" algn="just">
              <a:buAutoNum type="arabicPeriod"/>
            </a:pPr>
            <a:endParaRPr lang="en-IN" sz="2000" dirty="0"/>
          </a:p>
          <a:p>
            <a:pPr marL="342900" indent="-342900" algn="just">
              <a:buAutoNum type="arabicPeriod"/>
            </a:pPr>
            <a:r>
              <a:rPr lang="en-IN" sz="2000" dirty="0"/>
              <a:t>Data-Driven Decisions: By leveraging advanced analytics and machine learning, our solution provides actionable insights and predictive analytics. This enables managers to make informed decisions about promotions, training, and team composition based on objective data.</a:t>
            </a:r>
          </a:p>
          <a:p>
            <a:pPr marL="342900" indent="-342900" algn="just">
              <a:buAutoNum type="arabicPeriod"/>
            </a:pPr>
            <a:endParaRPr lang="en-IN" sz="2000" dirty="0"/>
          </a:p>
          <a:p>
            <a:pPr marL="342900" indent="-342900" algn="just">
              <a:buAutoNum type="arabicPeriod"/>
            </a:pPr>
            <a:r>
              <a:rPr lang="en-IN" sz="2000" dirty="0"/>
              <a:t>Enhanced Employee Engagement: The solution includes features for continuous feedback and goal setting, fostering an environment of ongoing communication and alignment. This approach not only boosts engagement but also helps employees understand how their work contributes to organizational goals.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600200" y="411982"/>
            <a:ext cx="9153526"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EF251EAF-0AA0-6707-1A17-D94212DCA730}"/>
              </a:ext>
            </a:extLst>
          </p:cNvPr>
          <p:cNvSpPr txBox="1"/>
          <p:nvPr/>
        </p:nvSpPr>
        <p:spPr>
          <a:xfrm>
            <a:off x="2819400" y="1097836"/>
            <a:ext cx="8455860" cy="5632311"/>
          </a:xfrm>
          <a:prstGeom prst="rect">
            <a:avLst/>
          </a:prstGeom>
          <a:noFill/>
        </p:spPr>
        <p:txBody>
          <a:bodyPr wrap="square">
            <a:spAutoFit/>
          </a:bodyPr>
          <a:lstStyle/>
          <a:p>
            <a:pPr marL="342900" indent="-342900" algn="just">
              <a:buFont typeface="+mj-lt"/>
              <a:buAutoNum type="arabicPeriod" startAt="4"/>
            </a:pPr>
            <a:r>
              <a:rPr lang="en-IN" sz="2000" dirty="0"/>
              <a:t>Customized Development Plans: Our system tailors development plans to individual employee needs based on performance data and career aspirations. This personalized approach ensures that training and development efforts are both relevant and effective.</a:t>
            </a:r>
          </a:p>
          <a:p>
            <a:pPr marL="342900" indent="-342900" algn="just">
              <a:buFont typeface="+mj-lt"/>
              <a:buAutoNum type="arabicPeriod" startAt="4"/>
            </a:pPr>
            <a:endParaRPr lang="en-IN" sz="2000" dirty="0"/>
          </a:p>
          <a:p>
            <a:pPr marL="342900" indent="-342900" algn="just">
              <a:buFont typeface="+mj-lt"/>
              <a:buAutoNum type="arabicPeriod" startAt="4"/>
            </a:pPr>
            <a:r>
              <a:rPr lang="en-IN" sz="2000" dirty="0"/>
              <a:t>Efficiency and Scalability: The automated data collection and reporting capabilities reduce the administrative burden on HR teams and managers. Scalable to organizations of all sizes, the solution grows with your company and adapts to changing needs.</a:t>
            </a:r>
          </a:p>
          <a:p>
            <a:pPr marL="342900" indent="-342900" algn="just">
              <a:buFont typeface="+mj-lt"/>
              <a:buAutoNum type="arabicPeriod" startAt="4"/>
            </a:pPr>
            <a:endParaRPr lang="en-IN" sz="2000" dirty="0"/>
          </a:p>
          <a:p>
            <a:pPr marL="342900" indent="-342900" algn="just">
              <a:buFont typeface="+mj-lt"/>
              <a:buAutoNum type="arabicPeriod" startAt="4"/>
            </a:pPr>
            <a:r>
              <a:rPr lang="en-IN" sz="2000" dirty="0"/>
              <a:t>Objective Performance Evaluation: By minimizing bias through standardized evaluation criteria and objective metrics, our solution ensures fair and transparent performance reviews, fostering trust and consistency in the evaluation process.</a:t>
            </a:r>
          </a:p>
          <a:p>
            <a:pPr algn="just"/>
            <a:endParaRPr lang="en-IN" sz="2000" dirty="0"/>
          </a:p>
          <a:p>
            <a:pPr algn="just"/>
            <a:r>
              <a:rPr lang="en-IN" sz="2000" dirty="0"/>
              <a:t>Overall, our employee performance analysis solution empowers organizations to enhance productivity, retain top talent, and drive overall business success through data-driven insights and personalized development strategies.</a:t>
            </a:r>
          </a:p>
        </p:txBody>
      </p:sp>
    </p:spTree>
    <p:extLst>
      <p:ext uri="{BB962C8B-B14F-4D97-AF65-F5344CB8AC3E}">
        <p14:creationId xmlns:p14="http://schemas.microsoft.com/office/powerpoint/2010/main" val="3352791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779231" y="152400"/>
            <a:ext cx="4240570" cy="609600"/>
          </a:xfrm>
        </p:spPr>
        <p:txBody>
          <a:bodyPr>
            <a:normAutofit fontScale="90000"/>
          </a:bodyPr>
          <a:lstStyle/>
          <a:p>
            <a:r>
              <a:rPr lang="en-IN" dirty="0"/>
              <a:t>Dataset Description</a:t>
            </a:r>
          </a:p>
        </p:txBody>
      </p:sp>
      <p:sp>
        <p:nvSpPr>
          <p:cNvPr id="3" name="TextBox 2">
            <a:extLst>
              <a:ext uri="{FF2B5EF4-FFF2-40B4-BE49-F238E27FC236}">
                <a16:creationId xmlns:a16="http://schemas.microsoft.com/office/drawing/2014/main" id="{082A980C-5940-B907-2B51-134BE9EDDA6D}"/>
              </a:ext>
            </a:extLst>
          </p:cNvPr>
          <p:cNvSpPr txBox="1"/>
          <p:nvPr/>
        </p:nvSpPr>
        <p:spPr>
          <a:xfrm>
            <a:off x="1770856" y="848360"/>
            <a:ext cx="9677400" cy="7355860"/>
          </a:xfrm>
          <a:prstGeom prst="rect">
            <a:avLst/>
          </a:prstGeom>
          <a:noFill/>
        </p:spPr>
        <p:txBody>
          <a:bodyPr wrap="square" rtlCol="0">
            <a:spAutoFit/>
          </a:bodyPr>
          <a:lstStyle/>
          <a:p>
            <a:pPr algn="just"/>
            <a:r>
              <a:rPr lang="en-US" sz="2000" dirty="0"/>
              <a:t>Dataset is taken from Edu net student dashboard.</a:t>
            </a:r>
          </a:p>
          <a:p>
            <a:pPr algn="just"/>
            <a:endParaRPr lang="en-US" sz="2000" dirty="0">
              <a:solidFill>
                <a:srgbClr val="00B050"/>
              </a:solidFill>
            </a:endParaRPr>
          </a:p>
          <a:p>
            <a:pPr algn="just"/>
            <a:r>
              <a:rPr lang="en-US" sz="2000" b="1" u="sng" dirty="0">
                <a:solidFill>
                  <a:srgbClr val="C00000"/>
                </a:solidFill>
              </a:rPr>
              <a:t>Description for each of the columns highlighted in the dataset</a:t>
            </a:r>
          </a:p>
          <a:p>
            <a:pPr marL="342900" indent="-342900" algn="just">
              <a:buAutoNum type="arabicPeriod"/>
            </a:pPr>
            <a:r>
              <a:rPr lang="en-US" sz="2000" u="sng" dirty="0">
                <a:solidFill>
                  <a:schemeClr val="accent6">
                    <a:lumMod val="75000"/>
                  </a:schemeClr>
                </a:solidFill>
              </a:rPr>
              <a:t>Employee Id</a:t>
            </a:r>
            <a:r>
              <a:rPr lang="en-US" sz="2000" dirty="0">
                <a:solidFill>
                  <a:schemeClr val="accent6">
                    <a:lumMod val="75000"/>
                  </a:schemeClr>
                </a:solidFill>
              </a:rPr>
              <a:t>: </a:t>
            </a:r>
            <a:r>
              <a:rPr lang="en-US" sz="2000" dirty="0"/>
              <a:t>The identity proof for each employee in an organization.</a:t>
            </a:r>
          </a:p>
          <a:p>
            <a:pPr marL="342900" indent="-342900" algn="just">
              <a:buAutoNum type="arabicPeriod"/>
            </a:pPr>
            <a:r>
              <a:rPr lang="en-US" sz="2000" u="sng" dirty="0">
                <a:solidFill>
                  <a:schemeClr val="accent6">
                    <a:lumMod val="75000"/>
                  </a:schemeClr>
                </a:solidFill>
              </a:rPr>
              <a:t>First Name</a:t>
            </a:r>
            <a:r>
              <a:rPr lang="en-US" sz="2000" dirty="0">
                <a:solidFill>
                  <a:schemeClr val="accent6">
                    <a:lumMod val="75000"/>
                  </a:schemeClr>
                </a:solidFill>
              </a:rPr>
              <a:t>: </a:t>
            </a:r>
            <a:r>
              <a:rPr lang="en-US" sz="2000" dirty="0"/>
              <a:t>The first name of the employee.</a:t>
            </a:r>
          </a:p>
          <a:p>
            <a:pPr marL="342900" indent="-342900" algn="just">
              <a:buAutoNum type="arabicPeriod"/>
            </a:pPr>
            <a:r>
              <a:rPr lang="en-US" sz="2000" u="sng" dirty="0">
                <a:solidFill>
                  <a:schemeClr val="accent6">
                    <a:lumMod val="75000"/>
                  </a:schemeClr>
                </a:solidFill>
              </a:rPr>
              <a:t>Last Name</a:t>
            </a:r>
            <a:r>
              <a:rPr lang="en-US" sz="2000" dirty="0">
                <a:solidFill>
                  <a:schemeClr val="accent6">
                    <a:lumMod val="75000"/>
                  </a:schemeClr>
                </a:solidFill>
              </a:rPr>
              <a:t>: </a:t>
            </a:r>
            <a:r>
              <a:rPr lang="en-US" sz="2000" dirty="0"/>
              <a:t>The last name of the employee.</a:t>
            </a:r>
          </a:p>
          <a:p>
            <a:pPr marL="342900" indent="-342900" algn="just">
              <a:buAutoNum type="arabicPeriod"/>
            </a:pPr>
            <a:r>
              <a:rPr lang="en-US" sz="2000" u="sng" dirty="0">
                <a:solidFill>
                  <a:schemeClr val="accent6">
                    <a:lumMod val="75000"/>
                  </a:schemeClr>
                </a:solidFill>
              </a:rPr>
              <a:t>Business Unit</a:t>
            </a:r>
            <a:r>
              <a:rPr lang="en-US" sz="2000" dirty="0">
                <a:solidFill>
                  <a:schemeClr val="accent6">
                    <a:lumMod val="75000"/>
                  </a:schemeClr>
                </a:solidFill>
              </a:rPr>
              <a:t>: </a:t>
            </a:r>
            <a:r>
              <a:rPr lang="en-US" sz="2000" dirty="0"/>
              <a:t>The specific business unit or department to which the employee belongs.</a:t>
            </a:r>
          </a:p>
          <a:p>
            <a:pPr marL="342900" indent="-342900" algn="just">
              <a:buFontTx/>
              <a:buAutoNum type="arabicPeriod"/>
            </a:pPr>
            <a:r>
              <a:rPr lang="en-US" sz="2000" u="sng" dirty="0">
                <a:solidFill>
                  <a:schemeClr val="accent6">
                    <a:lumMod val="75000"/>
                  </a:schemeClr>
                </a:solidFill>
              </a:rPr>
              <a:t>Employee Status</a:t>
            </a:r>
            <a:r>
              <a:rPr lang="en-US" sz="2000" dirty="0">
                <a:solidFill>
                  <a:schemeClr val="accent6">
                    <a:lumMod val="75000"/>
                  </a:schemeClr>
                </a:solidFill>
              </a:rPr>
              <a:t>: </a:t>
            </a:r>
            <a:r>
              <a:rPr lang="en-US" sz="2000" dirty="0"/>
              <a:t>The current, former or future employee’s relationship with the organization they work for. (e.g. Active or Future start)</a:t>
            </a:r>
          </a:p>
          <a:p>
            <a:pPr marL="342900" indent="-342900" algn="just">
              <a:buAutoNum type="arabicPeriod"/>
            </a:pPr>
            <a:r>
              <a:rPr lang="en-US" sz="2000" u="sng" dirty="0">
                <a:solidFill>
                  <a:schemeClr val="accent6">
                    <a:lumMod val="75000"/>
                  </a:schemeClr>
                </a:solidFill>
              </a:rPr>
              <a:t>Employee Type</a:t>
            </a:r>
            <a:r>
              <a:rPr lang="en-US" sz="2000" dirty="0">
                <a:solidFill>
                  <a:schemeClr val="accent6">
                    <a:lumMod val="75000"/>
                  </a:schemeClr>
                </a:solidFill>
              </a:rPr>
              <a:t>: </a:t>
            </a:r>
            <a:r>
              <a:rPr lang="en-US" sz="2000" dirty="0"/>
              <a:t>It is a classification of employees based on their work schedule or timing. (e.g. part-time, full-time, contract)</a:t>
            </a:r>
          </a:p>
          <a:p>
            <a:pPr marL="342900" indent="-342900" algn="just">
              <a:buAutoNum type="arabicPeriod"/>
            </a:pPr>
            <a:r>
              <a:rPr lang="en-US" sz="2000" u="sng" dirty="0">
                <a:solidFill>
                  <a:schemeClr val="accent6">
                    <a:lumMod val="75000"/>
                  </a:schemeClr>
                </a:solidFill>
              </a:rPr>
              <a:t>Gender Code</a:t>
            </a:r>
            <a:r>
              <a:rPr lang="en-US" sz="2000" dirty="0">
                <a:solidFill>
                  <a:schemeClr val="accent6">
                    <a:lumMod val="75000"/>
                  </a:schemeClr>
                </a:solidFill>
              </a:rPr>
              <a:t>: </a:t>
            </a:r>
            <a:r>
              <a:rPr lang="en-US" sz="2000" dirty="0"/>
              <a:t>A code representing the gender of the employee. (e.g., M for male and F for female)</a:t>
            </a:r>
          </a:p>
          <a:p>
            <a:pPr marL="342900" indent="-342900" algn="just">
              <a:buAutoNum type="arabicPeriod"/>
            </a:pPr>
            <a:r>
              <a:rPr lang="en-US" sz="2000" u="sng" dirty="0">
                <a:solidFill>
                  <a:schemeClr val="accent6">
                    <a:lumMod val="75000"/>
                  </a:schemeClr>
                </a:solidFill>
              </a:rPr>
              <a:t>Performance Score</a:t>
            </a:r>
            <a:r>
              <a:rPr lang="en-US" sz="2000" dirty="0">
                <a:solidFill>
                  <a:schemeClr val="accent6">
                    <a:lumMod val="75000"/>
                  </a:schemeClr>
                </a:solidFill>
              </a:rPr>
              <a:t>: </a:t>
            </a:r>
            <a:r>
              <a:rPr lang="en-US" sz="2000" dirty="0"/>
              <a:t>A score indicating the employee’s performance level. (e.g., exceeds, fully meets, needs improvement)</a:t>
            </a:r>
          </a:p>
          <a:p>
            <a:pPr marL="342900" indent="-342900" algn="just">
              <a:buAutoNum type="arabicPeriod"/>
            </a:pPr>
            <a:r>
              <a:rPr lang="en-US" sz="2000" u="sng" dirty="0">
                <a:solidFill>
                  <a:schemeClr val="accent6">
                    <a:lumMod val="75000"/>
                  </a:schemeClr>
                </a:solidFill>
              </a:rPr>
              <a:t>Current Employee Rating</a:t>
            </a:r>
            <a:r>
              <a:rPr lang="en-US" sz="2000" dirty="0">
                <a:solidFill>
                  <a:schemeClr val="accent6">
                    <a:lumMod val="75000"/>
                  </a:schemeClr>
                </a:solidFill>
              </a:rPr>
              <a:t>: </a:t>
            </a:r>
            <a:r>
              <a:rPr lang="en-US" sz="2000" dirty="0"/>
              <a:t>The current rating or evaluation of the employee’s overall performance in an organization.</a:t>
            </a:r>
          </a:p>
          <a:p>
            <a:pPr marL="342900" indent="-342900" algn="just">
              <a:buAutoNum type="arabicPeriod"/>
            </a:pPr>
            <a:endParaRPr lang="en-US" sz="2000" dirty="0"/>
          </a:p>
          <a:p>
            <a:pPr marL="342900" indent="-342900" algn="just">
              <a:buFontTx/>
              <a:buAutoNum type="arabicPeriod"/>
            </a:pPr>
            <a:endParaRPr lang="en-US" sz="2000" dirty="0"/>
          </a:p>
          <a:p>
            <a:pPr algn="just"/>
            <a:endParaRPr lang="en-US" sz="2000" dirty="0"/>
          </a:p>
          <a:p>
            <a:pPr marL="342900" indent="-342900" algn="just">
              <a:buAutoNum type="arabicPeriod"/>
            </a:pPr>
            <a:endParaRPr lang="en-US" dirty="0"/>
          </a:p>
          <a:p>
            <a:pPr marL="342900" indent="-342900" algn="just">
              <a:buAutoNum type="arabicPeriod"/>
            </a:pPr>
            <a:endParaRPr lang="en-US" dirty="0"/>
          </a:p>
          <a:p>
            <a:pPr marL="342900" indent="-342900" algn="just">
              <a:buAutoNum type="arabicPeriod"/>
            </a:pPr>
            <a:endParaRPr lang="en-US" dirty="0"/>
          </a:p>
          <a:p>
            <a:pPr algn="just"/>
            <a:endParaRPr lang="en-US" b="1" u="sng" dirty="0"/>
          </a:p>
        </p:txBody>
      </p:sp>
    </p:spTree>
    <p:extLst>
      <p:ext uri="{BB962C8B-B14F-4D97-AF65-F5344CB8AC3E}">
        <p14:creationId xmlns:p14="http://schemas.microsoft.com/office/powerpoint/2010/main" val="2720660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docProps/app.xml><?xml version="1.0" encoding="utf-8"?>
<Properties xmlns="http://schemas.openxmlformats.org/officeDocument/2006/extended-properties" xmlns:vt="http://schemas.openxmlformats.org/officeDocument/2006/docPropsVTypes">
  <Template/>
  <TotalTime>278</TotalTime>
  <Words>1439</Words>
  <Application>Microsoft Office PowerPoint</Application>
  <PresentationFormat>Widescreen</PresentationFormat>
  <Paragraphs>123</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Parallax</vt:lpstr>
      <vt:lpstr>Employee Data Analysis using Excel</vt:lpstr>
      <vt:lpstr>PROJECT TITLE</vt:lpstr>
      <vt:lpstr>AGENDA</vt:lpstr>
      <vt:lpstr>PROBLEM STATEMENT</vt:lpstr>
      <vt:lpstr>PROJECT OVERVIEW</vt:lpstr>
      <vt:lpstr>WHO ARE THE END USERS?</vt:lpstr>
      <vt:lpstr>OUR SOLUTION AND ITS VALUE PROPOSITION</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Vaishu S</cp:lastModifiedBy>
  <cp:revision>25</cp:revision>
  <dcterms:created xsi:type="dcterms:W3CDTF">2024-03-29T15:07:22Z</dcterms:created>
  <dcterms:modified xsi:type="dcterms:W3CDTF">2024-09-06T06:50:38Z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