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2" r:id="rId23"/>
    <p:sldId id="283" r:id="rId24"/>
    <p:sldId id="281" r:id="rId25"/>
    <p:sldId id="284" r:id="rId26"/>
    <p:sldId id="285" r:id="rId27"/>
    <p:sldId id="286" r:id="rId28"/>
    <p:sldId id="287" r:id="rId29"/>
    <p:sldId id="288" r:id="rId30"/>
    <p:sldId id="289"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947F-CD6A-401B-889C-6E431EE804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5FBB85-A13F-4BB4-8D75-8B0594E78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5C029D-6F61-42DC-800A-45D1DDFE415C}"/>
              </a:ext>
            </a:extLst>
          </p:cNvPr>
          <p:cNvSpPr>
            <a:spLocks noGrp="1"/>
          </p:cNvSpPr>
          <p:nvPr>
            <p:ph type="dt" sz="half" idx="10"/>
          </p:nvPr>
        </p:nvSpPr>
        <p:spPr/>
        <p:txBody>
          <a:bodyPr/>
          <a:lstStyle/>
          <a:p>
            <a:fld id="{E9D6E398-D507-4A7B-AF9B-434848C2B2F4}" type="datetimeFigureOut">
              <a:rPr lang="en-US" smtClean="0"/>
              <a:t>4/29/2019</a:t>
            </a:fld>
            <a:endParaRPr lang="en-US"/>
          </a:p>
        </p:txBody>
      </p:sp>
      <p:sp>
        <p:nvSpPr>
          <p:cNvPr id="5" name="Footer Placeholder 4">
            <a:extLst>
              <a:ext uri="{FF2B5EF4-FFF2-40B4-BE49-F238E27FC236}">
                <a16:creationId xmlns:a16="http://schemas.microsoft.com/office/drawing/2014/main" id="{6F2BA6AD-B389-4BFB-9524-5BB324C59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A18D5-65C0-4308-AD79-37162951A86F}"/>
              </a:ext>
            </a:extLst>
          </p:cNvPr>
          <p:cNvSpPr>
            <a:spLocks noGrp="1"/>
          </p:cNvSpPr>
          <p:nvPr>
            <p:ph type="sldNum" sz="quarter" idx="12"/>
          </p:nvPr>
        </p:nvSpPr>
        <p:spPr/>
        <p:txBody>
          <a:bodyPr/>
          <a:lstStyle/>
          <a:p>
            <a:fld id="{A2762AD8-99CB-406C-9457-451731730C85}" type="slidenum">
              <a:rPr lang="en-US" smtClean="0"/>
              <a:t>‹#›</a:t>
            </a:fld>
            <a:endParaRPr lang="en-US"/>
          </a:p>
        </p:txBody>
      </p:sp>
    </p:spTree>
    <p:extLst>
      <p:ext uri="{BB962C8B-B14F-4D97-AF65-F5344CB8AC3E}">
        <p14:creationId xmlns:p14="http://schemas.microsoft.com/office/powerpoint/2010/main" val="98841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46C0E-EAD7-4FFD-AE65-BF3EE2CB3C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A12D1A-1CA8-4AE4-BDBE-0CCE514CED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0AE53-DAFD-4A30-9B9E-EB71771C43B6}"/>
              </a:ext>
            </a:extLst>
          </p:cNvPr>
          <p:cNvSpPr>
            <a:spLocks noGrp="1"/>
          </p:cNvSpPr>
          <p:nvPr>
            <p:ph type="dt" sz="half" idx="10"/>
          </p:nvPr>
        </p:nvSpPr>
        <p:spPr/>
        <p:txBody>
          <a:bodyPr/>
          <a:lstStyle/>
          <a:p>
            <a:fld id="{E9D6E398-D507-4A7B-AF9B-434848C2B2F4}" type="datetimeFigureOut">
              <a:rPr lang="en-US" smtClean="0"/>
              <a:t>4/29/2019</a:t>
            </a:fld>
            <a:endParaRPr lang="en-US"/>
          </a:p>
        </p:txBody>
      </p:sp>
      <p:sp>
        <p:nvSpPr>
          <p:cNvPr id="5" name="Footer Placeholder 4">
            <a:extLst>
              <a:ext uri="{FF2B5EF4-FFF2-40B4-BE49-F238E27FC236}">
                <a16:creationId xmlns:a16="http://schemas.microsoft.com/office/drawing/2014/main" id="{C8B4EA02-F1C3-4DD0-969B-D022CE801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0202C-EC98-4C96-BB91-34D3786CE1B5}"/>
              </a:ext>
            </a:extLst>
          </p:cNvPr>
          <p:cNvSpPr>
            <a:spLocks noGrp="1"/>
          </p:cNvSpPr>
          <p:nvPr>
            <p:ph type="sldNum" sz="quarter" idx="12"/>
          </p:nvPr>
        </p:nvSpPr>
        <p:spPr/>
        <p:txBody>
          <a:bodyPr/>
          <a:lstStyle/>
          <a:p>
            <a:fld id="{A2762AD8-99CB-406C-9457-451731730C85}" type="slidenum">
              <a:rPr lang="en-US" smtClean="0"/>
              <a:t>‹#›</a:t>
            </a:fld>
            <a:endParaRPr lang="en-US"/>
          </a:p>
        </p:txBody>
      </p:sp>
    </p:spTree>
    <p:extLst>
      <p:ext uri="{BB962C8B-B14F-4D97-AF65-F5344CB8AC3E}">
        <p14:creationId xmlns:p14="http://schemas.microsoft.com/office/powerpoint/2010/main" val="4205986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6D1A34-E5B3-4C14-8DAD-6DFE53AE6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2D1D1D-137D-461A-A792-C6F17259B6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6D8ED-2D0F-4ECB-8D1E-9C919144C740}"/>
              </a:ext>
            </a:extLst>
          </p:cNvPr>
          <p:cNvSpPr>
            <a:spLocks noGrp="1"/>
          </p:cNvSpPr>
          <p:nvPr>
            <p:ph type="dt" sz="half" idx="10"/>
          </p:nvPr>
        </p:nvSpPr>
        <p:spPr/>
        <p:txBody>
          <a:bodyPr/>
          <a:lstStyle/>
          <a:p>
            <a:fld id="{E9D6E398-D507-4A7B-AF9B-434848C2B2F4}" type="datetimeFigureOut">
              <a:rPr lang="en-US" smtClean="0"/>
              <a:t>4/29/2019</a:t>
            </a:fld>
            <a:endParaRPr lang="en-US"/>
          </a:p>
        </p:txBody>
      </p:sp>
      <p:sp>
        <p:nvSpPr>
          <p:cNvPr id="5" name="Footer Placeholder 4">
            <a:extLst>
              <a:ext uri="{FF2B5EF4-FFF2-40B4-BE49-F238E27FC236}">
                <a16:creationId xmlns:a16="http://schemas.microsoft.com/office/drawing/2014/main" id="{1023A72B-971A-442B-97B3-0D2387B8A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3955B-DD2D-4E29-A39E-8503009906D8}"/>
              </a:ext>
            </a:extLst>
          </p:cNvPr>
          <p:cNvSpPr>
            <a:spLocks noGrp="1"/>
          </p:cNvSpPr>
          <p:nvPr>
            <p:ph type="sldNum" sz="quarter" idx="12"/>
          </p:nvPr>
        </p:nvSpPr>
        <p:spPr/>
        <p:txBody>
          <a:bodyPr/>
          <a:lstStyle/>
          <a:p>
            <a:fld id="{A2762AD8-99CB-406C-9457-451731730C85}" type="slidenum">
              <a:rPr lang="en-US" smtClean="0"/>
              <a:t>‹#›</a:t>
            </a:fld>
            <a:endParaRPr lang="en-US"/>
          </a:p>
        </p:txBody>
      </p:sp>
    </p:spTree>
    <p:extLst>
      <p:ext uri="{BB962C8B-B14F-4D97-AF65-F5344CB8AC3E}">
        <p14:creationId xmlns:p14="http://schemas.microsoft.com/office/powerpoint/2010/main" val="101481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45B-F64B-49D2-A5F9-7601FC6D03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12A5F-F3A3-4A90-9897-9F1C92BAAE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3AC2E-EFAF-4043-9757-D9D14CE174F5}"/>
              </a:ext>
            </a:extLst>
          </p:cNvPr>
          <p:cNvSpPr>
            <a:spLocks noGrp="1"/>
          </p:cNvSpPr>
          <p:nvPr>
            <p:ph type="dt" sz="half" idx="10"/>
          </p:nvPr>
        </p:nvSpPr>
        <p:spPr/>
        <p:txBody>
          <a:bodyPr/>
          <a:lstStyle/>
          <a:p>
            <a:fld id="{E9D6E398-D507-4A7B-AF9B-434848C2B2F4}" type="datetimeFigureOut">
              <a:rPr lang="en-US" smtClean="0"/>
              <a:t>4/29/2019</a:t>
            </a:fld>
            <a:endParaRPr lang="en-US"/>
          </a:p>
        </p:txBody>
      </p:sp>
      <p:sp>
        <p:nvSpPr>
          <p:cNvPr id="5" name="Footer Placeholder 4">
            <a:extLst>
              <a:ext uri="{FF2B5EF4-FFF2-40B4-BE49-F238E27FC236}">
                <a16:creationId xmlns:a16="http://schemas.microsoft.com/office/drawing/2014/main" id="{99E1950B-AC2A-49AA-A135-3A4364A8F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156A2-BC29-441A-8806-8F57F1D4D658}"/>
              </a:ext>
            </a:extLst>
          </p:cNvPr>
          <p:cNvSpPr>
            <a:spLocks noGrp="1"/>
          </p:cNvSpPr>
          <p:nvPr>
            <p:ph type="sldNum" sz="quarter" idx="12"/>
          </p:nvPr>
        </p:nvSpPr>
        <p:spPr/>
        <p:txBody>
          <a:bodyPr/>
          <a:lstStyle/>
          <a:p>
            <a:fld id="{A2762AD8-99CB-406C-9457-451731730C85}" type="slidenum">
              <a:rPr lang="en-US" smtClean="0"/>
              <a:t>‹#›</a:t>
            </a:fld>
            <a:endParaRPr lang="en-US"/>
          </a:p>
        </p:txBody>
      </p:sp>
    </p:spTree>
    <p:extLst>
      <p:ext uri="{BB962C8B-B14F-4D97-AF65-F5344CB8AC3E}">
        <p14:creationId xmlns:p14="http://schemas.microsoft.com/office/powerpoint/2010/main" val="884112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8AF5-B2AD-41BB-BDB9-2AED3494D7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F07A16-60B6-4BC9-B161-496BBAD6C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14ECC6-278B-4A88-A8BF-854085352BD3}"/>
              </a:ext>
            </a:extLst>
          </p:cNvPr>
          <p:cNvSpPr>
            <a:spLocks noGrp="1"/>
          </p:cNvSpPr>
          <p:nvPr>
            <p:ph type="dt" sz="half" idx="10"/>
          </p:nvPr>
        </p:nvSpPr>
        <p:spPr/>
        <p:txBody>
          <a:bodyPr/>
          <a:lstStyle/>
          <a:p>
            <a:fld id="{E9D6E398-D507-4A7B-AF9B-434848C2B2F4}" type="datetimeFigureOut">
              <a:rPr lang="en-US" smtClean="0"/>
              <a:t>4/29/2019</a:t>
            </a:fld>
            <a:endParaRPr lang="en-US"/>
          </a:p>
        </p:txBody>
      </p:sp>
      <p:sp>
        <p:nvSpPr>
          <p:cNvPr id="5" name="Footer Placeholder 4">
            <a:extLst>
              <a:ext uri="{FF2B5EF4-FFF2-40B4-BE49-F238E27FC236}">
                <a16:creationId xmlns:a16="http://schemas.microsoft.com/office/drawing/2014/main" id="{7AA17BE8-8CD0-42A5-9277-1520C3C1F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7FD3B-CB87-4CDE-9D09-AF49D5D2928A}"/>
              </a:ext>
            </a:extLst>
          </p:cNvPr>
          <p:cNvSpPr>
            <a:spLocks noGrp="1"/>
          </p:cNvSpPr>
          <p:nvPr>
            <p:ph type="sldNum" sz="quarter" idx="12"/>
          </p:nvPr>
        </p:nvSpPr>
        <p:spPr/>
        <p:txBody>
          <a:bodyPr/>
          <a:lstStyle/>
          <a:p>
            <a:fld id="{A2762AD8-99CB-406C-9457-451731730C85}" type="slidenum">
              <a:rPr lang="en-US" smtClean="0"/>
              <a:t>‹#›</a:t>
            </a:fld>
            <a:endParaRPr lang="en-US"/>
          </a:p>
        </p:txBody>
      </p:sp>
    </p:spTree>
    <p:extLst>
      <p:ext uri="{BB962C8B-B14F-4D97-AF65-F5344CB8AC3E}">
        <p14:creationId xmlns:p14="http://schemas.microsoft.com/office/powerpoint/2010/main" val="298006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A270-3FE3-427F-938B-465AAA1298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A874F3-A2DF-449F-A249-CF4D6940E97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51FA2-8068-49D5-AB9E-FB02C69250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B86FD8-A5DB-4480-B08B-286C63C11BF8}"/>
              </a:ext>
            </a:extLst>
          </p:cNvPr>
          <p:cNvSpPr>
            <a:spLocks noGrp="1"/>
          </p:cNvSpPr>
          <p:nvPr>
            <p:ph type="dt" sz="half" idx="10"/>
          </p:nvPr>
        </p:nvSpPr>
        <p:spPr/>
        <p:txBody>
          <a:bodyPr/>
          <a:lstStyle/>
          <a:p>
            <a:fld id="{E9D6E398-D507-4A7B-AF9B-434848C2B2F4}" type="datetimeFigureOut">
              <a:rPr lang="en-US" smtClean="0"/>
              <a:t>4/29/2019</a:t>
            </a:fld>
            <a:endParaRPr lang="en-US"/>
          </a:p>
        </p:txBody>
      </p:sp>
      <p:sp>
        <p:nvSpPr>
          <p:cNvPr id="6" name="Footer Placeholder 5">
            <a:extLst>
              <a:ext uri="{FF2B5EF4-FFF2-40B4-BE49-F238E27FC236}">
                <a16:creationId xmlns:a16="http://schemas.microsoft.com/office/drawing/2014/main" id="{C9632B27-8E63-43B1-BE46-ED8917D77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E61505-51F5-4CE0-9572-5073CA4C9A3C}"/>
              </a:ext>
            </a:extLst>
          </p:cNvPr>
          <p:cNvSpPr>
            <a:spLocks noGrp="1"/>
          </p:cNvSpPr>
          <p:nvPr>
            <p:ph type="sldNum" sz="quarter" idx="12"/>
          </p:nvPr>
        </p:nvSpPr>
        <p:spPr/>
        <p:txBody>
          <a:bodyPr/>
          <a:lstStyle/>
          <a:p>
            <a:fld id="{A2762AD8-99CB-406C-9457-451731730C85}" type="slidenum">
              <a:rPr lang="en-US" smtClean="0"/>
              <a:t>‹#›</a:t>
            </a:fld>
            <a:endParaRPr lang="en-US"/>
          </a:p>
        </p:txBody>
      </p:sp>
    </p:spTree>
    <p:extLst>
      <p:ext uri="{BB962C8B-B14F-4D97-AF65-F5344CB8AC3E}">
        <p14:creationId xmlns:p14="http://schemas.microsoft.com/office/powerpoint/2010/main" val="2485439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771EF-0D86-4ADD-8BCC-ECCFA9A56E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868183-6289-4F17-800C-CBBCDD606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D0D2C2-75C8-4747-9286-BBFF704261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B1B329-1392-45E1-A452-76A946247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8DA54E5-A79F-4FC5-9395-2CB777D35C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F0E4D5-6694-4E49-A0AB-AEFBF879B9FC}"/>
              </a:ext>
            </a:extLst>
          </p:cNvPr>
          <p:cNvSpPr>
            <a:spLocks noGrp="1"/>
          </p:cNvSpPr>
          <p:nvPr>
            <p:ph type="dt" sz="half" idx="10"/>
          </p:nvPr>
        </p:nvSpPr>
        <p:spPr/>
        <p:txBody>
          <a:bodyPr/>
          <a:lstStyle/>
          <a:p>
            <a:fld id="{E9D6E398-D507-4A7B-AF9B-434848C2B2F4}" type="datetimeFigureOut">
              <a:rPr lang="en-US" smtClean="0"/>
              <a:t>4/29/2019</a:t>
            </a:fld>
            <a:endParaRPr lang="en-US"/>
          </a:p>
        </p:txBody>
      </p:sp>
      <p:sp>
        <p:nvSpPr>
          <p:cNvPr id="8" name="Footer Placeholder 7">
            <a:extLst>
              <a:ext uri="{FF2B5EF4-FFF2-40B4-BE49-F238E27FC236}">
                <a16:creationId xmlns:a16="http://schemas.microsoft.com/office/drawing/2014/main" id="{94FCA18F-1704-43AA-BE81-544233A172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D607DA-84FD-42F1-93C3-18F9E374D8F5}"/>
              </a:ext>
            </a:extLst>
          </p:cNvPr>
          <p:cNvSpPr>
            <a:spLocks noGrp="1"/>
          </p:cNvSpPr>
          <p:nvPr>
            <p:ph type="sldNum" sz="quarter" idx="12"/>
          </p:nvPr>
        </p:nvSpPr>
        <p:spPr/>
        <p:txBody>
          <a:bodyPr/>
          <a:lstStyle/>
          <a:p>
            <a:fld id="{A2762AD8-99CB-406C-9457-451731730C85}" type="slidenum">
              <a:rPr lang="en-US" smtClean="0"/>
              <a:t>‹#›</a:t>
            </a:fld>
            <a:endParaRPr lang="en-US"/>
          </a:p>
        </p:txBody>
      </p:sp>
    </p:spTree>
    <p:extLst>
      <p:ext uri="{BB962C8B-B14F-4D97-AF65-F5344CB8AC3E}">
        <p14:creationId xmlns:p14="http://schemas.microsoft.com/office/powerpoint/2010/main" val="81623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4FC2-D8FB-4247-9773-1BB847BB39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8259BE-084E-484F-AA4E-6557BC19C5C2}"/>
              </a:ext>
            </a:extLst>
          </p:cNvPr>
          <p:cNvSpPr>
            <a:spLocks noGrp="1"/>
          </p:cNvSpPr>
          <p:nvPr>
            <p:ph type="dt" sz="half" idx="10"/>
          </p:nvPr>
        </p:nvSpPr>
        <p:spPr/>
        <p:txBody>
          <a:bodyPr/>
          <a:lstStyle/>
          <a:p>
            <a:fld id="{E9D6E398-D507-4A7B-AF9B-434848C2B2F4}" type="datetimeFigureOut">
              <a:rPr lang="en-US" smtClean="0"/>
              <a:t>4/29/2019</a:t>
            </a:fld>
            <a:endParaRPr lang="en-US"/>
          </a:p>
        </p:txBody>
      </p:sp>
      <p:sp>
        <p:nvSpPr>
          <p:cNvPr id="4" name="Footer Placeholder 3">
            <a:extLst>
              <a:ext uri="{FF2B5EF4-FFF2-40B4-BE49-F238E27FC236}">
                <a16:creationId xmlns:a16="http://schemas.microsoft.com/office/drawing/2014/main" id="{92C19850-DAE5-4874-AD7A-AD81B35962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CA280-61C8-442E-9A9E-2572FC0B5879}"/>
              </a:ext>
            </a:extLst>
          </p:cNvPr>
          <p:cNvSpPr>
            <a:spLocks noGrp="1"/>
          </p:cNvSpPr>
          <p:nvPr>
            <p:ph type="sldNum" sz="quarter" idx="12"/>
          </p:nvPr>
        </p:nvSpPr>
        <p:spPr/>
        <p:txBody>
          <a:bodyPr/>
          <a:lstStyle/>
          <a:p>
            <a:fld id="{A2762AD8-99CB-406C-9457-451731730C85}" type="slidenum">
              <a:rPr lang="en-US" smtClean="0"/>
              <a:t>‹#›</a:t>
            </a:fld>
            <a:endParaRPr lang="en-US"/>
          </a:p>
        </p:txBody>
      </p:sp>
    </p:spTree>
    <p:extLst>
      <p:ext uri="{BB962C8B-B14F-4D97-AF65-F5344CB8AC3E}">
        <p14:creationId xmlns:p14="http://schemas.microsoft.com/office/powerpoint/2010/main" val="359740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753179-6C82-44E9-AA42-E11800B9E062}"/>
              </a:ext>
            </a:extLst>
          </p:cNvPr>
          <p:cNvSpPr>
            <a:spLocks noGrp="1"/>
          </p:cNvSpPr>
          <p:nvPr>
            <p:ph type="dt" sz="half" idx="10"/>
          </p:nvPr>
        </p:nvSpPr>
        <p:spPr/>
        <p:txBody>
          <a:bodyPr/>
          <a:lstStyle/>
          <a:p>
            <a:fld id="{E9D6E398-D507-4A7B-AF9B-434848C2B2F4}" type="datetimeFigureOut">
              <a:rPr lang="en-US" smtClean="0"/>
              <a:t>4/29/2019</a:t>
            </a:fld>
            <a:endParaRPr lang="en-US"/>
          </a:p>
        </p:txBody>
      </p:sp>
      <p:sp>
        <p:nvSpPr>
          <p:cNvPr id="3" name="Footer Placeholder 2">
            <a:extLst>
              <a:ext uri="{FF2B5EF4-FFF2-40B4-BE49-F238E27FC236}">
                <a16:creationId xmlns:a16="http://schemas.microsoft.com/office/drawing/2014/main" id="{78AD0C91-8A45-40A9-82A4-7B405153C7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C4B40F-1742-4594-89EF-4CBA375D9080}"/>
              </a:ext>
            </a:extLst>
          </p:cNvPr>
          <p:cNvSpPr>
            <a:spLocks noGrp="1"/>
          </p:cNvSpPr>
          <p:nvPr>
            <p:ph type="sldNum" sz="quarter" idx="12"/>
          </p:nvPr>
        </p:nvSpPr>
        <p:spPr/>
        <p:txBody>
          <a:bodyPr/>
          <a:lstStyle/>
          <a:p>
            <a:fld id="{A2762AD8-99CB-406C-9457-451731730C85}" type="slidenum">
              <a:rPr lang="en-US" smtClean="0"/>
              <a:t>‹#›</a:t>
            </a:fld>
            <a:endParaRPr lang="en-US"/>
          </a:p>
        </p:txBody>
      </p:sp>
    </p:spTree>
    <p:extLst>
      <p:ext uri="{BB962C8B-B14F-4D97-AF65-F5344CB8AC3E}">
        <p14:creationId xmlns:p14="http://schemas.microsoft.com/office/powerpoint/2010/main" val="266342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FD5E-AB86-4DD2-9B5F-4AC553822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2D40D9-3C19-4C28-900F-45A54A3BE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D2A837-3527-4C97-81C6-F8405F271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C6C687-7B74-4EF4-B956-0A6EEE0FD24C}"/>
              </a:ext>
            </a:extLst>
          </p:cNvPr>
          <p:cNvSpPr>
            <a:spLocks noGrp="1"/>
          </p:cNvSpPr>
          <p:nvPr>
            <p:ph type="dt" sz="half" idx="10"/>
          </p:nvPr>
        </p:nvSpPr>
        <p:spPr/>
        <p:txBody>
          <a:bodyPr/>
          <a:lstStyle/>
          <a:p>
            <a:fld id="{E9D6E398-D507-4A7B-AF9B-434848C2B2F4}" type="datetimeFigureOut">
              <a:rPr lang="en-US" smtClean="0"/>
              <a:t>4/29/2019</a:t>
            </a:fld>
            <a:endParaRPr lang="en-US"/>
          </a:p>
        </p:txBody>
      </p:sp>
      <p:sp>
        <p:nvSpPr>
          <p:cNvPr id="6" name="Footer Placeholder 5">
            <a:extLst>
              <a:ext uri="{FF2B5EF4-FFF2-40B4-BE49-F238E27FC236}">
                <a16:creationId xmlns:a16="http://schemas.microsoft.com/office/drawing/2014/main" id="{BA87B54B-BE88-4AFE-9F81-40F7F0B41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AC434-6840-4473-B9C1-B2CD43AA3213}"/>
              </a:ext>
            </a:extLst>
          </p:cNvPr>
          <p:cNvSpPr>
            <a:spLocks noGrp="1"/>
          </p:cNvSpPr>
          <p:nvPr>
            <p:ph type="sldNum" sz="quarter" idx="12"/>
          </p:nvPr>
        </p:nvSpPr>
        <p:spPr/>
        <p:txBody>
          <a:bodyPr/>
          <a:lstStyle/>
          <a:p>
            <a:fld id="{A2762AD8-99CB-406C-9457-451731730C85}" type="slidenum">
              <a:rPr lang="en-US" smtClean="0"/>
              <a:t>‹#›</a:t>
            </a:fld>
            <a:endParaRPr lang="en-US"/>
          </a:p>
        </p:txBody>
      </p:sp>
    </p:spTree>
    <p:extLst>
      <p:ext uri="{BB962C8B-B14F-4D97-AF65-F5344CB8AC3E}">
        <p14:creationId xmlns:p14="http://schemas.microsoft.com/office/powerpoint/2010/main" val="1692549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16DC-7406-4ED1-9932-EF56082B3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FCBE74-8D01-40B6-BD70-95688149EB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CA2C19-906B-4FC8-B699-0E37258A3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BFE16A-E376-4BD9-848B-C75443ACA3B4}"/>
              </a:ext>
            </a:extLst>
          </p:cNvPr>
          <p:cNvSpPr>
            <a:spLocks noGrp="1"/>
          </p:cNvSpPr>
          <p:nvPr>
            <p:ph type="dt" sz="half" idx="10"/>
          </p:nvPr>
        </p:nvSpPr>
        <p:spPr/>
        <p:txBody>
          <a:bodyPr/>
          <a:lstStyle/>
          <a:p>
            <a:fld id="{E9D6E398-D507-4A7B-AF9B-434848C2B2F4}" type="datetimeFigureOut">
              <a:rPr lang="en-US" smtClean="0"/>
              <a:t>4/29/2019</a:t>
            </a:fld>
            <a:endParaRPr lang="en-US"/>
          </a:p>
        </p:txBody>
      </p:sp>
      <p:sp>
        <p:nvSpPr>
          <p:cNvPr id="6" name="Footer Placeholder 5">
            <a:extLst>
              <a:ext uri="{FF2B5EF4-FFF2-40B4-BE49-F238E27FC236}">
                <a16:creationId xmlns:a16="http://schemas.microsoft.com/office/drawing/2014/main" id="{9A9DF427-9F98-43ED-86CB-9325B43BA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077CC-F41C-44AB-A7B8-9834B4B26E0A}"/>
              </a:ext>
            </a:extLst>
          </p:cNvPr>
          <p:cNvSpPr>
            <a:spLocks noGrp="1"/>
          </p:cNvSpPr>
          <p:nvPr>
            <p:ph type="sldNum" sz="quarter" idx="12"/>
          </p:nvPr>
        </p:nvSpPr>
        <p:spPr/>
        <p:txBody>
          <a:bodyPr/>
          <a:lstStyle/>
          <a:p>
            <a:fld id="{A2762AD8-99CB-406C-9457-451731730C85}" type="slidenum">
              <a:rPr lang="en-US" smtClean="0"/>
              <a:t>‹#›</a:t>
            </a:fld>
            <a:endParaRPr lang="en-US"/>
          </a:p>
        </p:txBody>
      </p:sp>
    </p:spTree>
    <p:extLst>
      <p:ext uri="{BB962C8B-B14F-4D97-AF65-F5344CB8AC3E}">
        <p14:creationId xmlns:p14="http://schemas.microsoft.com/office/powerpoint/2010/main" val="10899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B14097-718F-421E-BC7F-8D4526A6D5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0B708F-FC19-4D19-9539-B6BD52417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9795C-445C-449F-8A39-9D836540D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D6E398-D507-4A7B-AF9B-434848C2B2F4}" type="datetimeFigureOut">
              <a:rPr lang="en-US" smtClean="0"/>
              <a:t>4/29/2019</a:t>
            </a:fld>
            <a:endParaRPr lang="en-US"/>
          </a:p>
        </p:txBody>
      </p:sp>
      <p:sp>
        <p:nvSpPr>
          <p:cNvPr id="5" name="Footer Placeholder 4">
            <a:extLst>
              <a:ext uri="{FF2B5EF4-FFF2-40B4-BE49-F238E27FC236}">
                <a16:creationId xmlns:a16="http://schemas.microsoft.com/office/drawing/2014/main" id="{4C79E157-7EA4-45EC-8CE4-8BACE7B115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DB8D9D-E433-4A35-975E-2FD4B790B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62AD8-99CB-406C-9457-451731730C85}" type="slidenum">
              <a:rPr lang="en-US" smtClean="0"/>
              <a:t>‹#›</a:t>
            </a:fld>
            <a:endParaRPr lang="en-US"/>
          </a:p>
        </p:txBody>
      </p:sp>
    </p:spTree>
    <p:extLst>
      <p:ext uri="{BB962C8B-B14F-4D97-AF65-F5344CB8AC3E}">
        <p14:creationId xmlns:p14="http://schemas.microsoft.com/office/powerpoint/2010/main" val="3195623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spring-projects/spring-mvc-showcase.gi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spring-projects/spring-mvc-showcase.gi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spring-projects/spring-mvc-showcase.gi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BDA3-B82D-4F9D-B8E7-BE7C2EB31DFA}"/>
              </a:ext>
            </a:extLst>
          </p:cNvPr>
          <p:cNvSpPr>
            <a:spLocks noGrp="1"/>
          </p:cNvSpPr>
          <p:nvPr>
            <p:ph type="ctrTitle"/>
          </p:nvPr>
        </p:nvSpPr>
        <p:spPr/>
        <p:txBody>
          <a:bodyPr/>
          <a:lstStyle/>
          <a:p>
            <a:r>
              <a:rPr lang="en-US" b="1" dirty="0"/>
              <a:t>Technical Debt Detection</a:t>
            </a:r>
          </a:p>
        </p:txBody>
      </p:sp>
      <p:sp>
        <p:nvSpPr>
          <p:cNvPr id="3" name="Subtitle 2">
            <a:extLst>
              <a:ext uri="{FF2B5EF4-FFF2-40B4-BE49-F238E27FC236}">
                <a16:creationId xmlns:a16="http://schemas.microsoft.com/office/drawing/2014/main" id="{C4E2ED9D-E852-41CF-80DF-6C4AF0B73F63}"/>
              </a:ext>
            </a:extLst>
          </p:cNvPr>
          <p:cNvSpPr>
            <a:spLocks noGrp="1"/>
          </p:cNvSpPr>
          <p:nvPr>
            <p:ph type="subTitle" idx="1"/>
          </p:nvPr>
        </p:nvSpPr>
        <p:spPr/>
        <p:txBody>
          <a:bodyPr>
            <a:normAutofit lnSpcReduction="10000"/>
          </a:bodyPr>
          <a:lstStyle/>
          <a:p>
            <a:endParaRPr lang="en-US" dirty="0"/>
          </a:p>
          <a:p>
            <a:endParaRPr lang="en-US" dirty="0"/>
          </a:p>
          <a:p>
            <a:pPr algn="l"/>
            <a:r>
              <a:rPr lang="en-US" dirty="0"/>
              <a:t>						Rajalakshmi Elumalai</a:t>
            </a:r>
          </a:p>
          <a:p>
            <a:pPr algn="l"/>
            <a:r>
              <a:rPr lang="en-US" dirty="0"/>
              <a:t>						47977765</a:t>
            </a:r>
          </a:p>
        </p:txBody>
      </p:sp>
    </p:spTree>
    <p:extLst>
      <p:ext uri="{BB962C8B-B14F-4D97-AF65-F5344CB8AC3E}">
        <p14:creationId xmlns:p14="http://schemas.microsoft.com/office/powerpoint/2010/main" val="564809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ABC81F-CDF9-447E-B6DC-08DE276A43B2}"/>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b="1">
                <a:solidFill>
                  <a:srgbClr val="FFFFFF"/>
                </a:solidFill>
              </a:rPr>
              <a:t>3 common behavior of Technical debt</a:t>
            </a:r>
            <a:br>
              <a:rPr lang="en-US" sz="2600">
                <a:solidFill>
                  <a:srgbClr val="FFFFFF"/>
                </a:solidFill>
              </a:rPr>
            </a:br>
            <a:endParaRPr lang="en-US" sz="2600">
              <a:solidFill>
                <a:srgbClr val="FFFFFF"/>
              </a:solidFill>
            </a:endParaRPr>
          </a:p>
        </p:txBody>
      </p:sp>
      <p:pic>
        <p:nvPicPr>
          <p:cNvPr id="11" name="Picture 10">
            <a:extLst>
              <a:ext uri="{FF2B5EF4-FFF2-40B4-BE49-F238E27FC236}">
                <a16:creationId xmlns:a16="http://schemas.microsoft.com/office/drawing/2014/main" id="{61553B4E-04FE-4C72-9C91-5C309794F71A}"/>
              </a:ext>
            </a:extLst>
          </p:cNvPr>
          <p:cNvPicPr>
            <a:picLocks noChangeAspect="1"/>
          </p:cNvPicPr>
          <p:nvPr/>
        </p:nvPicPr>
        <p:blipFill>
          <a:blip r:embed="rId2"/>
          <a:stretch>
            <a:fillRect/>
          </a:stretch>
        </p:blipFill>
        <p:spPr>
          <a:xfrm>
            <a:off x="3788597" y="2082800"/>
            <a:ext cx="7226291" cy="3693245"/>
          </a:xfrm>
          <a:prstGeom prst="rect">
            <a:avLst/>
          </a:prstGeom>
        </p:spPr>
      </p:pic>
      <p:sp>
        <p:nvSpPr>
          <p:cNvPr id="3" name="Content Placeholder 2">
            <a:extLst>
              <a:ext uri="{FF2B5EF4-FFF2-40B4-BE49-F238E27FC236}">
                <a16:creationId xmlns:a16="http://schemas.microsoft.com/office/drawing/2014/main" id="{663B77DE-2270-417A-A835-9CF7C573BD26}"/>
              </a:ext>
            </a:extLst>
          </p:cNvPr>
          <p:cNvSpPr>
            <a:spLocks noGrp="1"/>
          </p:cNvSpPr>
          <p:nvPr>
            <p:ph idx="1"/>
          </p:nvPr>
        </p:nvSpPr>
        <p:spPr>
          <a:xfrm>
            <a:off x="3632200" y="1328872"/>
            <a:ext cx="7188199" cy="1292090"/>
          </a:xfrm>
        </p:spPr>
        <p:txBody>
          <a:bodyPr>
            <a:normAutofit/>
          </a:bodyPr>
          <a:lstStyle/>
          <a:p>
            <a:pPr marL="0" indent="0">
              <a:buNone/>
            </a:pPr>
            <a:r>
              <a:rPr lang="en-US" sz="1800" b="1" dirty="0"/>
              <a:t>Sustainable</a:t>
            </a:r>
            <a:endParaRPr lang="en-US" sz="1800" dirty="0"/>
          </a:p>
          <a:p>
            <a:pPr marL="0" indent="0">
              <a:buNone/>
            </a:pPr>
            <a:endParaRPr lang="en-US" sz="1800" dirty="0"/>
          </a:p>
          <a:p>
            <a:endParaRPr lang="en-US" sz="1800" dirty="0"/>
          </a:p>
        </p:txBody>
      </p:sp>
    </p:spTree>
    <p:extLst>
      <p:ext uri="{BB962C8B-B14F-4D97-AF65-F5344CB8AC3E}">
        <p14:creationId xmlns:p14="http://schemas.microsoft.com/office/powerpoint/2010/main" val="3800481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ABC81F-CDF9-447E-B6DC-08DE276A43B2}"/>
              </a:ext>
            </a:extLst>
          </p:cNvPr>
          <p:cNvSpPr>
            <a:spLocks noGrp="1"/>
          </p:cNvSpPr>
          <p:nvPr>
            <p:ph type="title"/>
          </p:nvPr>
        </p:nvSpPr>
        <p:spPr>
          <a:xfrm>
            <a:off x="440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b="1">
                <a:solidFill>
                  <a:srgbClr val="FFFFFF"/>
                </a:solidFill>
              </a:rPr>
              <a:t>3 common behavior of Technical debt</a:t>
            </a:r>
            <a:br>
              <a:rPr lang="en-US" sz="2600">
                <a:solidFill>
                  <a:srgbClr val="FFFFFF"/>
                </a:solidFill>
              </a:rPr>
            </a:br>
            <a:endParaRPr lang="en-US" sz="2600">
              <a:solidFill>
                <a:srgbClr val="FFFFFF"/>
              </a:solidFill>
            </a:endParaRPr>
          </a:p>
        </p:txBody>
      </p:sp>
      <p:pic>
        <p:nvPicPr>
          <p:cNvPr id="10" name="Picture 9" descr="https://lh4.googleusercontent.com/2cvJ5IkmcCw8uWtU8BI-uuXivEGtH-hsxu21efe9K8b421YRg83b1eSqICwupMdaKNFbfhdYWm8I3rW0UGGMln1_rvxOwpBg0ngbbn5VG8te-SiZQIVkMu24ceiRlz2ATay8Lfwr">
            <a:extLst>
              <a:ext uri="{FF2B5EF4-FFF2-40B4-BE49-F238E27FC236}">
                <a16:creationId xmlns:a16="http://schemas.microsoft.com/office/drawing/2014/main" id="{2B79C8C8-AE84-4B50-8067-6188E134F6F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767666" y="1744133"/>
            <a:ext cx="7916333" cy="4572000"/>
          </a:xfrm>
          <a:prstGeom prst="rect">
            <a:avLst/>
          </a:prstGeom>
          <a:noFill/>
        </p:spPr>
      </p:pic>
      <p:sp>
        <p:nvSpPr>
          <p:cNvPr id="3" name="Content Placeholder 2">
            <a:extLst>
              <a:ext uri="{FF2B5EF4-FFF2-40B4-BE49-F238E27FC236}">
                <a16:creationId xmlns:a16="http://schemas.microsoft.com/office/drawing/2014/main" id="{663B77DE-2270-417A-A835-9CF7C573BD26}"/>
              </a:ext>
            </a:extLst>
          </p:cNvPr>
          <p:cNvSpPr>
            <a:spLocks noGrp="1"/>
          </p:cNvSpPr>
          <p:nvPr>
            <p:ph idx="1"/>
          </p:nvPr>
        </p:nvSpPr>
        <p:spPr>
          <a:xfrm>
            <a:off x="3513666" y="1041006"/>
            <a:ext cx="7188199" cy="1292090"/>
          </a:xfrm>
        </p:spPr>
        <p:txBody>
          <a:bodyPr>
            <a:normAutofit/>
          </a:bodyPr>
          <a:lstStyle/>
          <a:p>
            <a:pPr marL="0" indent="0">
              <a:buNone/>
            </a:pPr>
            <a:r>
              <a:rPr lang="en-US" sz="1800" b="1"/>
              <a:t>Compound Growth</a:t>
            </a:r>
          </a:p>
          <a:p>
            <a:pPr marL="0" indent="0">
              <a:buNone/>
            </a:pPr>
            <a:endParaRPr lang="en-US" sz="1800"/>
          </a:p>
          <a:p>
            <a:endParaRPr lang="en-US" sz="1800"/>
          </a:p>
        </p:txBody>
      </p:sp>
    </p:spTree>
    <p:extLst>
      <p:ext uri="{BB962C8B-B14F-4D97-AF65-F5344CB8AC3E}">
        <p14:creationId xmlns:p14="http://schemas.microsoft.com/office/powerpoint/2010/main" val="105030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CE4E8D7-36F4-4F09-AE1B-632A5DBBAD70}"/>
              </a:ext>
            </a:extLst>
          </p:cNvPr>
          <p:cNvGraphicFramePr>
            <a:graphicFrameLocks noGrp="1"/>
          </p:cNvGraphicFramePr>
          <p:nvPr>
            <p:ph idx="1"/>
            <p:extLst>
              <p:ext uri="{D42A27DB-BD31-4B8C-83A1-F6EECF244321}">
                <p14:modId xmlns:p14="http://schemas.microsoft.com/office/powerpoint/2010/main" val="3710943657"/>
              </p:ext>
            </p:extLst>
          </p:nvPr>
        </p:nvGraphicFramePr>
        <p:xfrm>
          <a:off x="516467" y="399630"/>
          <a:ext cx="10016064" cy="5790572"/>
        </p:xfrm>
        <a:graphic>
          <a:graphicData uri="http://schemas.openxmlformats.org/drawingml/2006/table">
            <a:tbl>
              <a:tblPr firstRow="1" firstCol="1" bandRow="1">
                <a:tableStyleId>{5C22544A-7EE6-4342-B048-85BDC9FD1C3A}</a:tableStyleId>
              </a:tblPr>
              <a:tblGrid>
                <a:gridCol w="2504016">
                  <a:extLst>
                    <a:ext uri="{9D8B030D-6E8A-4147-A177-3AD203B41FA5}">
                      <a16:colId xmlns:a16="http://schemas.microsoft.com/office/drawing/2014/main" val="2370754987"/>
                    </a:ext>
                  </a:extLst>
                </a:gridCol>
                <a:gridCol w="2504016">
                  <a:extLst>
                    <a:ext uri="{9D8B030D-6E8A-4147-A177-3AD203B41FA5}">
                      <a16:colId xmlns:a16="http://schemas.microsoft.com/office/drawing/2014/main" val="1835014952"/>
                    </a:ext>
                  </a:extLst>
                </a:gridCol>
                <a:gridCol w="2504016">
                  <a:extLst>
                    <a:ext uri="{9D8B030D-6E8A-4147-A177-3AD203B41FA5}">
                      <a16:colId xmlns:a16="http://schemas.microsoft.com/office/drawing/2014/main" val="1899137655"/>
                    </a:ext>
                  </a:extLst>
                </a:gridCol>
                <a:gridCol w="2504016">
                  <a:extLst>
                    <a:ext uri="{9D8B030D-6E8A-4147-A177-3AD203B41FA5}">
                      <a16:colId xmlns:a16="http://schemas.microsoft.com/office/drawing/2014/main" val="2287856361"/>
                    </a:ext>
                  </a:extLst>
                </a:gridCol>
              </a:tblGrid>
              <a:tr h="735733">
                <a:tc>
                  <a:txBody>
                    <a:bodyPr/>
                    <a:lstStyle/>
                    <a:p>
                      <a:pPr algn="l">
                        <a:lnSpc>
                          <a:spcPct val="107000"/>
                        </a:lnSpc>
                      </a:pPr>
                      <a:endParaRPr lang="en-US" sz="1800">
                        <a:effectLst/>
                        <a:latin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l">
                        <a:lnSpc>
                          <a:spcPct val="107000"/>
                        </a:lnSpc>
                        <a:spcBef>
                          <a:spcPts val="375"/>
                        </a:spcBef>
                        <a:spcAft>
                          <a:spcPts val="1125"/>
                        </a:spcAft>
                      </a:pPr>
                      <a:r>
                        <a:rPr lang="en-US" sz="1800" dirty="0">
                          <a:effectLst/>
                        </a:rPr>
                        <a:t>Eventually Repaid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l">
                        <a:lnSpc>
                          <a:spcPct val="107000"/>
                        </a:lnSpc>
                        <a:spcBef>
                          <a:spcPts val="375"/>
                        </a:spcBef>
                        <a:spcAft>
                          <a:spcPts val="1125"/>
                        </a:spcAft>
                      </a:pPr>
                      <a:r>
                        <a:rPr lang="en-US" sz="1800">
                          <a:effectLst/>
                        </a:rPr>
                        <a:t>Sustainable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l">
                        <a:lnSpc>
                          <a:spcPct val="107000"/>
                        </a:lnSpc>
                        <a:spcBef>
                          <a:spcPts val="375"/>
                        </a:spcBef>
                        <a:spcAft>
                          <a:spcPts val="1125"/>
                        </a:spcAft>
                      </a:pPr>
                      <a:endParaRPr lang="en-US" sz="1800" dirty="0">
                        <a:effectLst/>
                      </a:endParaRPr>
                    </a:p>
                    <a:p>
                      <a:pPr marL="0" marR="0" algn="l">
                        <a:lnSpc>
                          <a:spcPct val="107000"/>
                        </a:lnSpc>
                        <a:spcBef>
                          <a:spcPts val="375"/>
                        </a:spcBef>
                        <a:spcAft>
                          <a:spcPts val="1125"/>
                        </a:spcAft>
                      </a:pPr>
                      <a:r>
                        <a:rPr lang="en-US" sz="1800" dirty="0">
                          <a:effectLst/>
                        </a:rPr>
                        <a:t>Compound growth</a:t>
                      </a:r>
                    </a:p>
                    <a:p>
                      <a:pPr marL="0" marR="0" algn="l">
                        <a:lnSpc>
                          <a:spcPct val="107000"/>
                        </a:lnSpc>
                        <a:spcBef>
                          <a:spcPts val="375"/>
                        </a:spcBef>
                        <a:spcAft>
                          <a:spcPts val="1125"/>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744652188"/>
                  </a:ext>
                </a:extLst>
              </a:tr>
              <a:tr h="1162105">
                <a:tc>
                  <a:txBody>
                    <a:bodyPr/>
                    <a:lstStyle/>
                    <a:p>
                      <a:pPr marL="0" marR="0" algn="l">
                        <a:lnSpc>
                          <a:spcPct val="107000"/>
                        </a:lnSpc>
                        <a:spcBef>
                          <a:spcPts val="375"/>
                        </a:spcBef>
                        <a:spcAft>
                          <a:spcPts val="1125"/>
                        </a:spcAft>
                      </a:pPr>
                      <a:r>
                        <a:rPr lang="en-US" sz="1800" dirty="0">
                          <a:effectLst/>
                        </a:rPr>
                        <a:t>Type of debt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l">
                        <a:lnSpc>
                          <a:spcPct val="107000"/>
                        </a:lnSpc>
                        <a:spcBef>
                          <a:spcPts val="375"/>
                        </a:spcBef>
                        <a:spcAft>
                          <a:spcPts val="1125"/>
                        </a:spcAft>
                      </a:pPr>
                      <a:r>
                        <a:rPr lang="en-US" sz="1800">
                          <a:effectLst/>
                        </a:rPr>
                        <a:t>You eventually repay almost all debt.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l">
                        <a:lnSpc>
                          <a:spcPct val="107000"/>
                        </a:lnSpc>
                        <a:spcBef>
                          <a:spcPts val="375"/>
                        </a:spcBef>
                        <a:spcAft>
                          <a:spcPts val="1125"/>
                        </a:spcAft>
                      </a:pPr>
                      <a:r>
                        <a:rPr lang="en-US" sz="1800">
                          <a:effectLst/>
                        </a:rPr>
                        <a:t>You keep debt at the same level by paying off all the interest.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l">
                        <a:lnSpc>
                          <a:spcPct val="107000"/>
                        </a:lnSpc>
                        <a:spcBef>
                          <a:spcPts val="375"/>
                        </a:spcBef>
                        <a:spcAft>
                          <a:spcPts val="1125"/>
                        </a:spcAft>
                      </a:pPr>
                      <a:r>
                        <a:rPr lang="en-US" sz="1800" dirty="0">
                          <a:effectLst/>
                        </a:rPr>
                        <a:t>You do not repay debt and interest is added to the debt and debt grows exponentially.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18419875"/>
                  </a:ext>
                </a:extLst>
              </a:tr>
              <a:tr h="1623725">
                <a:tc>
                  <a:txBody>
                    <a:bodyPr/>
                    <a:lstStyle/>
                    <a:p>
                      <a:pPr marL="0" marR="0" algn="l">
                        <a:lnSpc>
                          <a:spcPct val="107000"/>
                        </a:lnSpc>
                        <a:spcBef>
                          <a:spcPts val="375"/>
                        </a:spcBef>
                        <a:spcAft>
                          <a:spcPts val="1125"/>
                        </a:spcAft>
                      </a:pPr>
                      <a:r>
                        <a:rPr lang="en-US" sz="1800">
                          <a:effectLst/>
                        </a:rPr>
                        <a:t>Daily repayment amount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l">
                        <a:lnSpc>
                          <a:spcPct val="107000"/>
                        </a:lnSpc>
                        <a:spcBef>
                          <a:spcPts val="375"/>
                        </a:spcBef>
                        <a:spcAft>
                          <a:spcPts val="1125"/>
                        </a:spcAft>
                      </a:pPr>
                      <a:r>
                        <a:rPr lang="en-US" sz="1800">
                          <a:effectLst/>
                        </a:rPr>
                        <a:t>Develop features and refactor the new and old code heavily.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l">
                        <a:lnSpc>
                          <a:spcPct val="107000"/>
                        </a:lnSpc>
                        <a:spcBef>
                          <a:spcPts val="375"/>
                        </a:spcBef>
                        <a:spcAft>
                          <a:spcPts val="1125"/>
                        </a:spcAft>
                      </a:pPr>
                      <a:r>
                        <a:rPr lang="en-US" sz="1800">
                          <a:effectLst/>
                        </a:rPr>
                        <a:t>Develop features and refactor the new and old code a bit.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l">
                        <a:lnSpc>
                          <a:spcPct val="107000"/>
                        </a:lnSpc>
                        <a:spcBef>
                          <a:spcPts val="375"/>
                        </a:spcBef>
                        <a:spcAft>
                          <a:spcPts val="1125"/>
                        </a:spcAft>
                      </a:pPr>
                      <a:r>
                        <a:rPr lang="en-US" sz="1800">
                          <a:effectLst/>
                        </a:rPr>
                        <a:t>Only developing new features with little to no refactoring.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892511655"/>
                  </a:ext>
                </a:extLst>
              </a:tr>
              <a:tr h="1643102">
                <a:tc>
                  <a:txBody>
                    <a:bodyPr/>
                    <a:lstStyle/>
                    <a:p>
                      <a:pPr marL="0" marR="0" algn="l">
                        <a:lnSpc>
                          <a:spcPct val="107000"/>
                        </a:lnSpc>
                        <a:spcBef>
                          <a:spcPts val="375"/>
                        </a:spcBef>
                        <a:spcAft>
                          <a:spcPts val="1125"/>
                        </a:spcAft>
                      </a:pPr>
                      <a:r>
                        <a:rPr lang="en-US" sz="1800">
                          <a:effectLst/>
                        </a:rPr>
                        <a:t>Daily interest teams pay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l">
                        <a:lnSpc>
                          <a:spcPct val="107000"/>
                        </a:lnSpc>
                        <a:spcBef>
                          <a:spcPts val="375"/>
                        </a:spcBef>
                        <a:spcAft>
                          <a:spcPts val="1125"/>
                        </a:spcAft>
                      </a:pPr>
                      <a:r>
                        <a:rPr lang="en-US" sz="1800" dirty="0">
                          <a:effectLst/>
                        </a:rPr>
                        <a:t>Linear, going down.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l">
                        <a:lnSpc>
                          <a:spcPct val="107000"/>
                        </a:lnSpc>
                        <a:spcBef>
                          <a:spcPts val="375"/>
                        </a:spcBef>
                        <a:spcAft>
                          <a:spcPts val="1125"/>
                        </a:spcAft>
                      </a:pPr>
                      <a:r>
                        <a:rPr lang="en-US" sz="1800">
                          <a:effectLst/>
                        </a:rPr>
                        <a:t>Linear, constant.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l">
                        <a:lnSpc>
                          <a:spcPct val="107000"/>
                        </a:lnSpc>
                        <a:spcBef>
                          <a:spcPts val="375"/>
                        </a:spcBef>
                        <a:spcAft>
                          <a:spcPts val="1125"/>
                        </a:spcAft>
                      </a:pPr>
                      <a:r>
                        <a:rPr lang="en-US" sz="1800" dirty="0">
                          <a:effectLst/>
                        </a:rPr>
                        <a:t>Grows exponentially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2092062860"/>
                  </a:ext>
                </a:extLst>
              </a:tr>
            </a:tbl>
          </a:graphicData>
        </a:graphic>
      </p:graphicFrame>
    </p:spTree>
    <p:extLst>
      <p:ext uri="{BB962C8B-B14F-4D97-AF65-F5344CB8AC3E}">
        <p14:creationId xmlns:p14="http://schemas.microsoft.com/office/powerpoint/2010/main" val="296035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03CD-54D1-4A29-B60B-59D54E13074A}"/>
              </a:ext>
            </a:extLst>
          </p:cNvPr>
          <p:cNvSpPr>
            <a:spLocks noGrp="1"/>
          </p:cNvSpPr>
          <p:nvPr>
            <p:ph type="title"/>
          </p:nvPr>
        </p:nvSpPr>
        <p:spPr/>
        <p:txBody>
          <a:bodyPr/>
          <a:lstStyle/>
          <a:p>
            <a:r>
              <a:rPr lang="en-US" b="1" dirty="0"/>
              <a:t>Forms of Code -Technical Debt </a:t>
            </a:r>
          </a:p>
        </p:txBody>
      </p:sp>
      <p:sp>
        <p:nvSpPr>
          <p:cNvPr id="3" name="Content Placeholder 2">
            <a:extLst>
              <a:ext uri="{FF2B5EF4-FFF2-40B4-BE49-F238E27FC236}">
                <a16:creationId xmlns:a16="http://schemas.microsoft.com/office/drawing/2014/main" id="{4A58E036-7061-4064-93DB-72B09399B51F}"/>
              </a:ext>
            </a:extLst>
          </p:cNvPr>
          <p:cNvSpPr>
            <a:spLocks noGrp="1"/>
          </p:cNvSpPr>
          <p:nvPr>
            <p:ph idx="1"/>
          </p:nvPr>
        </p:nvSpPr>
        <p:spPr/>
        <p:txBody>
          <a:bodyPr>
            <a:normAutofit fontScale="92500"/>
          </a:bodyPr>
          <a:lstStyle/>
          <a:p>
            <a:r>
              <a:rPr lang="en-US" b="1" dirty="0"/>
              <a:t>Code Duplication</a:t>
            </a:r>
          </a:p>
          <a:p>
            <a:r>
              <a:rPr lang="en-US" b="1" dirty="0"/>
              <a:t>Dependency Cycles and Coupling </a:t>
            </a:r>
          </a:p>
          <a:p>
            <a:pPr lvl="1"/>
            <a:r>
              <a:rPr lang="en-US" dirty="0"/>
              <a:t>Writing classes which depends on other classes</a:t>
            </a:r>
          </a:p>
          <a:p>
            <a:pPr lvl="1"/>
            <a:r>
              <a:rPr lang="en-US" dirty="0"/>
              <a:t>Number of circular dependency</a:t>
            </a:r>
          </a:p>
          <a:p>
            <a:r>
              <a:rPr lang="en-US" b="1" dirty="0"/>
              <a:t>Test coverage – </a:t>
            </a:r>
          </a:p>
          <a:p>
            <a:pPr marL="0" indent="0">
              <a:buNone/>
            </a:pPr>
            <a:r>
              <a:rPr lang="en-US" b="1" dirty="0"/>
              <a:t>	</a:t>
            </a:r>
            <a:r>
              <a:rPr lang="en-US" sz="2400" i="1" dirty="0"/>
              <a:t>Line coverage </a:t>
            </a:r>
            <a:r>
              <a:rPr lang="en-US" sz="2400" dirty="0"/>
              <a:t>-total number of lines that have been hit at least once by a test case</a:t>
            </a:r>
          </a:p>
          <a:p>
            <a:pPr marL="0" indent="0">
              <a:buNone/>
            </a:pPr>
            <a:r>
              <a:rPr lang="en-US" sz="2400" dirty="0"/>
              <a:t>	</a:t>
            </a:r>
            <a:r>
              <a:rPr lang="en-US" sz="2400" i="1" dirty="0"/>
              <a:t>Branch coverage</a:t>
            </a:r>
            <a:r>
              <a:rPr lang="en-US" sz="2400" dirty="0"/>
              <a:t>-number of conditional branches like if-else, return statement that have been hit by test cases</a:t>
            </a:r>
          </a:p>
          <a:p>
            <a:r>
              <a:rPr lang="en-US" b="1" dirty="0"/>
              <a:t>Code Complexity – Cyclomatic complexity</a:t>
            </a:r>
          </a:p>
          <a:p>
            <a:pPr lvl="1"/>
            <a:r>
              <a:rPr lang="en-US" dirty="0"/>
              <a:t>Branches, loops, exceptions, return statements, if-else statements</a:t>
            </a:r>
          </a:p>
          <a:p>
            <a:endParaRPr lang="en-US" dirty="0"/>
          </a:p>
        </p:txBody>
      </p:sp>
    </p:spTree>
    <p:extLst>
      <p:ext uri="{BB962C8B-B14F-4D97-AF65-F5344CB8AC3E}">
        <p14:creationId xmlns:p14="http://schemas.microsoft.com/office/powerpoint/2010/main" val="2369367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31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CE0600-34E4-4F96-B079-FC66D86223DC}"/>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fontScale="90000"/>
          </a:bodyPr>
          <a:lstStyle/>
          <a:p>
            <a:pPr algn="ctr"/>
            <a:r>
              <a:rPr lang="en-US" sz="2600" b="1" dirty="0">
                <a:solidFill>
                  <a:srgbClr val="FFFFFF"/>
                </a:solidFill>
              </a:rPr>
              <a:t>Technical Debt Detector - CAST Application Intelligence Platform</a:t>
            </a:r>
          </a:p>
        </p:txBody>
      </p:sp>
      <p:sp>
        <p:nvSpPr>
          <p:cNvPr id="3" name="Content Placeholder 2">
            <a:extLst>
              <a:ext uri="{FF2B5EF4-FFF2-40B4-BE49-F238E27FC236}">
                <a16:creationId xmlns:a16="http://schemas.microsoft.com/office/drawing/2014/main" id="{046BF110-9C4E-408A-AFFB-9E96A4820BC0}"/>
              </a:ext>
            </a:extLst>
          </p:cNvPr>
          <p:cNvSpPr>
            <a:spLocks noGrp="1"/>
          </p:cNvSpPr>
          <p:nvPr>
            <p:ph idx="1"/>
          </p:nvPr>
        </p:nvSpPr>
        <p:spPr>
          <a:xfrm>
            <a:off x="3598334" y="761607"/>
            <a:ext cx="7188199" cy="1292090"/>
          </a:xfrm>
        </p:spPr>
        <p:txBody>
          <a:bodyPr>
            <a:normAutofit/>
          </a:bodyPr>
          <a:lstStyle/>
          <a:p>
            <a:pPr marL="0" indent="0">
              <a:buNone/>
            </a:pPr>
            <a:r>
              <a:rPr lang="en-US" sz="1600" b="1" dirty="0"/>
              <a:t>Engineering Dashboard</a:t>
            </a:r>
          </a:p>
          <a:p>
            <a:endParaRPr lang="en-US" sz="1800" dirty="0"/>
          </a:p>
        </p:txBody>
      </p:sp>
      <p:pic>
        <p:nvPicPr>
          <p:cNvPr id="6" name="Picture 5">
            <a:extLst>
              <a:ext uri="{FF2B5EF4-FFF2-40B4-BE49-F238E27FC236}">
                <a16:creationId xmlns:a16="http://schemas.microsoft.com/office/drawing/2014/main" id="{540833C7-6464-4F17-BB71-C0614F4D67B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920067" y="1883427"/>
            <a:ext cx="6182292" cy="3091146"/>
          </a:xfrm>
          <a:prstGeom prst="rect">
            <a:avLst/>
          </a:prstGeom>
          <a:noFill/>
        </p:spPr>
      </p:pic>
    </p:spTree>
    <p:extLst>
      <p:ext uri="{BB962C8B-B14F-4D97-AF65-F5344CB8AC3E}">
        <p14:creationId xmlns:p14="http://schemas.microsoft.com/office/powerpoint/2010/main" val="3747150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2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243435-9DAC-4897-A67B-F41520BD85C6}"/>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200" b="1">
                <a:solidFill>
                  <a:srgbClr val="FFFFFF"/>
                </a:solidFill>
              </a:rPr>
              <a:t>Technical Debt Detector - CAST Application Intelligence Platform</a:t>
            </a:r>
            <a:endParaRPr lang="en-US" sz="2200">
              <a:solidFill>
                <a:srgbClr val="FFFFFF"/>
              </a:solidFill>
            </a:endParaRPr>
          </a:p>
        </p:txBody>
      </p:sp>
      <p:pic>
        <p:nvPicPr>
          <p:cNvPr id="5" name="Picture 4">
            <a:extLst>
              <a:ext uri="{FF2B5EF4-FFF2-40B4-BE49-F238E27FC236}">
                <a16:creationId xmlns:a16="http://schemas.microsoft.com/office/drawing/2014/main" id="{FE635412-6597-4B9F-9E6C-C24EAE8A3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4153" y="2227699"/>
            <a:ext cx="6182292" cy="3091146"/>
          </a:xfrm>
          <a:prstGeom prst="rect">
            <a:avLst/>
          </a:prstGeom>
        </p:spPr>
      </p:pic>
      <p:sp>
        <p:nvSpPr>
          <p:cNvPr id="3" name="Content Placeholder 2">
            <a:extLst>
              <a:ext uri="{FF2B5EF4-FFF2-40B4-BE49-F238E27FC236}">
                <a16:creationId xmlns:a16="http://schemas.microsoft.com/office/drawing/2014/main" id="{AA7FAD48-39A4-4C7E-929F-7E821E4863C0}"/>
              </a:ext>
            </a:extLst>
          </p:cNvPr>
          <p:cNvSpPr>
            <a:spLocks noGrp="1"/>
          </p:cNvSpPr>
          <p:nvPr>
            <p:ph idx="1"/>
          </p:nvPr>
        </p:nvSpPr>
        <p:spPr>
          <a:xfrm>
            <a:off x="3251200" y="490673"/>
            <a:ext cx="7188199" cy="1292090"/>
          </a:xfrm>
        </p:spPr>
        <p:txBody>
          <a:bodyPr>
            <a:normAutofit/>
          </a:bodyPr>
          <a:lstStyle/>
          <a:p>
            <a:pPr marL="0" indent="0">
              <a:buNone/>
            </a:pPr>
            <a:r>
              <a:rPr lang="en-US" sz="1800" b="1" dirty="0"/>
              <a:t>Health Dashboard</a:t>
            </a:r>
          </a:p>
          <a:p>
            <a:endParaRPr lang="en-US" sz="1800" dirty="0"/>
          </a:p>
        </p:txBody>
      </p:sp>
    </p:spTree>
    <p:extLst>
      <p:ext uri="{BB962C8B-B14F-4D97-AF65-F5344CB8AC3E}">
        <p14:creationId xmlns:p14="http://schemas.microsoft.com/office/powerpoint/2010/main" val="262189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CB6BAC-2381-4970-BBC0-FEDEAF58E94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200" b="1" dirty="0">
                <a:solidFill>
                  <a:srgbClr val="FFFFFF"/>
                </a:solidFill>
              </a:rPr>
              <a:t>Technical Debt Detector - CAST Application Intelligence Platform</a:t>
            </a:r>
            <a:endParaRPr lang="en-US" sz="2200" dirty="0">
              <a:solidFill>
                <a:srgbClr val="FFFFFF"/>
              </a:solidFill>
            </a:endParaRPr>
          </a:p>
        </p:txBody>
      </p:sp>
      <p:pic>
        <p:nvPicPr>
          <p:cNvPr id="7" name="Content Placeholder 4">
            <a:extLst>
              <a:ext uri="{FF2B5EF4-FFF2-40B4-BE49-F238E27FC236}">
                <a16:creationId xmlns:a16="http://schemas.microsoft.com/office/drawing/2014/main" id="{4BEDA4A8-B364-48EB-9946-A336180DE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466" y="1982166"/>
            <a:ext cx="5451756" cy="3091146"/>
          </a:xfrm>
          <a:prstGeom prst="rect">
            <a:avLst/>
          </a:prstGeom>
        </p:spPr>
      </p:pic>
      <p:sp>
        <p:nvSpPr>
          <p:cNvPr id="6" name="Content Placeholder 5">
            <a:extLst>
              <a:ext uri="{FF2B5EF4-FFF2-40B4-BE49-F238E27FC236}">
                <a16:creationId xmlns:a16="http://schemas.microsoft.com/office/drawing/2014/main" id="{FDD5D10E-6798-4952-A848-81D6E39FDB61}"/>
              </a:ext>
            </a:extLst>
          </p:cNvPr>
          <p:cNvSpPr>
            <a:spLocks noGrp="1"/>
          </p:cNvSpPr>
          <p:nvPr>
            <p:ph idx="1"/>
          </p:nvPr>
        </p:nvSpPr>
        <p:spPr>
          <a:xfrm>
            <a:off x="3293533" y="287473"/>
            <a:ext cx="7188199" cy="1292090"/>
          </a:xfrm>
        </p:spPr>
        <p:txBody>
          <a:bodyPr>
            <a:normAutofit/>
          </a:bodyPr>
          <a:lstStyle/>
          <a:p>
            <a:pPr marL="0" indent="0">
              <a:buNone/>
            </a:pPr>
            <a:endParaRPr lang="en-US" sz="1800" b="1" dirty="0"/>
          </a:p>
          <a:p>
            <a:pPr marL="0" indent="0">
              <a:buNone/>
            </a:pPr>
            <a:r>
              <a:rPr lang="en-US" sz="1800" b="1" dirty="0"/>
              <a:t>Application Layer/Interaction</a:t>
            </a:r>
          </a:p>
          <a:p>
            <a:pPr marL="0" indent="0">
              <a:buNone/>
            </a:pPr>
            <a:endParaRPr lang="en-US" sz="1800" dirty="0"/>
          </a:p>
        </p:txBody>
      </p:sp>
    </p:spTree>
    <p:extLst>
      <p:ext uri="{BB962C8B-B14F-4D97-AF65-F5344CB8AC3E}">
        <p14:creationId xmlns:p14="http://schemas.microsoft.com/office/powerpoint/2010/main" val="1767637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ED55-9716-40CA-A88E-30C5A6D72738}"/>
              </a:ext>
            </a:extLst>
          </p:cNvPr>
          <p:cNvSpPr>
            <a:spLocks noGrp="1"/>
          </p:cNvSpPr>
          <p:nvPr>
            <p:ph type="title"/>
          </p:nvPr>
        </p:nvSpPr>
        <p:spPr>
          <a:xfrm>
            <a:off x="677333" y="432858"/>
            <a:ext cx="10515600" cy="1325563"/>
          </a:xfrm>
        </p:spPr>
        <p:txBody>
          <a:bodyPr/>
          <a:lstStyle/>
          <a:p>
            <a:r>
              <a:rPr lang="en-US" b="1" dirty="0"/>
              <a:t>Technical Debt Detector - SonarQube</a:t>
            </a:r>
            <a:endParaRPr lang="en-US" dirty="0"/>
          </a:p>
        </p:txBody>
      </p:sp>
      <p:sp>
        <p:nvSpPr>
          <p:cNvPr id="3" name="Content Placeholder 2">
            <a:extLst>
              <a:ext uri="{FF2B5EF4-FFF2-40B4-BE49-F238E27FC236}">
                <a16:creationId xmlns:a16="http://schemas.microsoft.com/office/drawing/2014/main" id="{71B85F75-BF23-4756-979E-463051BEB252}"/>
              </a:ext>
            </a:extLst>
          </p:cNvPr>
          <p:cNvSpPr>
            <a:spLocks noGrp="1"/>
          </p:cNvSpPr>
          <p:nvPr>
            <p:ph idx="1"/>
          </p:nvPr>
        </p:nvSpPr>
        <p:spPr/>
        <p:txBody>
          <a:bodyPr/>
          <a:lstStyle/>
          <a:p>
            <a:r>
              <a:rPr lang="en-US" dirty="0"/>
              <a:t>Open source tool provides dashboard visualization for code, tests, design and architecture quality</a:t>
            </a:r>
          </a:p>
          <a:p>
            <a:r>
              <a:rPr lang="en-US" dirty="0"/>
              <a:t>Mainly designed for java. Later it supports around 25 languages.</a:t>
            </a:r>
          </a:p>
          <a:p>
            <a:pPr marL="0" indent="0">
              <a:buNone/>
            </a:pPr>
            <a:endParaRPr lang="en-US" dirty="0"/>
          </a:p>
          <a:p>
            <a:pPr marL="0" indent="0">
              <a:buNone/>
            </a:pPr>
            <a:endParaRPr lang="en-US" dirty="0"/>
          </a:p>
          <a:p>
            <a:pPr marL="0" indent="0" fontAlgn="base">
              <a:buNone/>
            </a:pPr>
            <a:r>
              <a:rPr lang="en-US" b="1" dirty="0"/>
              <a:t>Case Study</a:t>
            </a:r>
            <a:endParaRPr lang="en-US" dirty="0"/>
          </a:p>
          <a:p>
            <a:pPr fontAlgn="base"/>
            <a:r>
              <a:rPr lang="en-US" dirty="0"/>
              <a:t>Java Project - spring-</a:t>
            </a:r>
            <a:r>
              <a:rPr lang="en-US" dirty="0" err="1"/>
              <a:t>mvc</a:t>
            </a:r>
            <a:r>
              <a:rPr lang="en-US" dirty="0"/>
              <a:t>-showcase</a:t>
            </a:r>
          </a:p>
          <a:p>
            <a:pPr fontAlgn="base"/>
            <a:r>
              <a:rPr lang="en-US" dirty="0"/>
              <a:t>Project Link </a:t>
            </a:r>
            <a:r>
              <a:rPr lang="en-US" b="1" dirty="0"/>
              <a:t>- </a:t>
            </a:r>
            <a:r>
              <a:rPr lang="en-US" u="sng" dirty="0">
                <a:hlinkClick r:id="rId2"/>
              </a:rPr>
              <a:t>https://github.com/spring-projects/spring-mvc-showcase.git</a:t>
            </a:r>
            <a:endParaRPr lang="en-US" dirty="0"/>
          </a:p>
          <a:p>
            <a:pPr fontAlgn="base"/>
            <a:endParaRPr lang="en-US" dirty="0"/>
          </a:p>
          <a:p>
            <a:endParaRPr lang="en-US" dirty="0"/>
          </a:p>
        </p:txBody>
      </p:sp>
    </p:spTree>
    <p:extLst>
      <p:ext uri="{BB962C8B-B14F-4D97-AF65-F5344CB8AC3E}">
        <p14:creationId xmlns:p14="http://schemas.microsoft.com/office/powerpoint/2010/main" val="1989360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05F62-AFAB-4287-9B3B-8FA2F3B4CD02}"/>
              </a:ext>
            </a:extLst>
          </p:cNvPr>
          <p:cNvSpPr>
            <a:spLocks noGrp="1"/>
          </p:cNvSpPr>
          <p:nvPr>
            <p:ph type="title"/>
          </p:nvPr>
        </p:nvSpPr>
        <p:spPr>
          <a:xfrm>
            <a:off x="118945"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Project Overview</a:t>
            </a:r>
          </a:p>
        </p:txBody>
      </p:sp>
      <p:pic>
        <p:nvPicPr>
          <p:cNvPr id="4" name="Content Placeholder 3">
            <a:extLst>
              <a:ext uri="{FF2B5EF4-FFF2-40B4-BE49-F238E27FC236}">
                <a16:creationId xmlns:a16="http://schemas.microsoft.com/office/drawing/2014/main" id="{92BD78CF-7380-4E2E-A390-5D6B3FDCFCEE}"/>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198341" y="79301"/>
            <a:ext cx="7188199" cy="3648009"/>
          </a:xfrm>
          <a:prstGeom prst="rect">
            <a:avLst/>
          </a:prstGeom>
          <a:noFill/>
        </p:spPr>
      </p:pic>
      <p:pic>
        <p:nvPicPr>
          <p:cNvPr id="7" name="Picture 6">
            <a:extLst>
              <a:ext uri="{FF2B5EF4-FFF2-40B4-BE49-F238E27FC236}">
                <a16:creationId xmlns:a16="http://schemas.microsoft.com/office/drawing/2014/main" id="{A4C96CEA-871E-4E1B-9B29-5AD21D4942C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8340" y="3806611"/>
            <a:ext cx="7188199" cy="1715135"/>
          </a:xfrm>
          <a:prstGeom prst="rect">
            <a:avLst/>
          </a:prstGeom>
          <a:noFill/>
          <a:ln>
            <a:noFill/>
          </a:ln>
        </p:spPr>
      </p:pic>
    </p:spTree>
    <p:extLst>
      <p:ext uri="{BB962C8B-B14F-4D97-AF65-F5344CB8AC3E}">
        <p14:creationId xmlns:p14="http://schemas.microsoft.com/office/powerpoint/2010/main" val="452695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468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55F5CC-7486-4948-9631-25ABB1341FD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Security</a:t>
            </a:r>
          </a:p>
        </p:txBody>
      </p:sp>
      <p:pic>
        <p:nvPicPr>
          <p:cNvPr id="4" name="Content Placeholder 3">
            <a:extLst>
              <a:ext uri="{FF2B5EF4-FFF2-40B4-BE49-F238E27FC236}">
                <a16:creationId xmlns:a16="http://schemas.microsoft.com/office/drawing/2014/main" id="{CFB64302-576A-4EB4-8116-784ABF801F6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649133" y="1506157"/>
            <a:ext cx="7188199" cy="3845686"/>
          </a:xfrm>
          <a:prstGeom prst="rect">
            <a:avLst/>
          </a:prstGeom>
          <a:noFill/>
        </p:spPr>
      </p:pic>
    </p:spTree>
    <p:extLst>
      <p:ext uri="{BB962C8B-B14F-4D97-AF65-F5344CB8AC3E}">
        <p14:creationId xmlns:p14="http://schemas.microsoft.com/office/powerpoint/2010/main" val="45756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290E-5E3E-4FD3-BBF3-2B65854A17C7}"/>
              </a:ext>
            </a:extLst>
          </p:cNvPr>
          <p:cNvSpPr>
            <a:spLocks noGrp="1"/>
          </p:cNvSpPr>
          <p:nvPr>
            <p:ph type="title"/>
          </p:nvPr>
        </p:nvSpPr>
        <p:spPr/>
        <p:txBody>
          <a:bodyPr/>
          <a:lstStyle/>
          <a:p>
            <a:r>
              <a:rPr lang="en-US" b="1" dirty="0"/>
              <a:t>What is Technical Debt?</a:t>
            </a:r>
          </a:p>
        </p:txBody>
      </p:sp>
      <p:sp>
        <p:nvSpPr>
          <p:cNvPr id="3" name="Content Placeholder 2">
            <a:extLst>
              <a:ext uri="{FF2B5EF4-FFF2-40B4-BE49-F238E27FC236}">
                <a16:creationId xmlns:a16="http://schemas.microsoft.com/office/drawing/2014/main" id="{29626FA5-3ED0-4F99-B403-13B111E87850}"/>
              </a:ext>
            </a:extLst>
          </p:cNvPr>
          <p:cNvSpPr>
            <a:spLocks noGrp="1"/>
          </p:cNvSpPr>
          <p:nvPr>
            <p:ph idx="1"/>
          </p:nvPr>
        </p:nvSpPr>
        <p:spPr/>
        <p:txBody>
          <a:bodyPr>
            <a:normAutofit/>
          </a:bodyPr>
          <a:lstStyle/>
          <a:p>
            <a:r>
              <a:rPr lang="en-US" dirty="0"/>
              <a:t>A process results in</a:t>
            </a:r>
            <a:r>
              <a:rPr lang="en-US" i="1" dirty="0"/>
              <a:t> immature, incomplete, or insufficient artifacts </a:t>
            </a:r>
            <a:r>
              <a:rPr lang="en-US" dirty="0"/>
              <a:t>in the software development lifecycle process that needs more maintenance costs in future and not suitable for longer run.</a:t>
            </a:r>
          </a:p>
          <a:p>
            <a:endParaRPr lang="en-US" dirty="0"/>
          </a:p>
          <a:p>
            <a:r>
              <a:rPr lang="en-US" dirty="0"/>
              <a:t>It is like a financial debt.</a:t>
            </a:r>
          </a:p>
          <a:p>
            <a:pPr lvl="1"/>
            <a:r>
              <a:rPr lang="en-US" dirty="0"/>
              <a:t>Principal amount – initial code with quality issue</a:t>
            </a:r>
          </a:p>
          <a:p>
            <a:pPr lvl="1"/>
            <a:r>
              <a:rPr lang="en-US" dirty="0"/>
              <a:t>Interest – constant refactor of code/program</a:t>
            </a:r>
          </a:p>
          <a:p>
            <a:pPr lvl="1"/>
            <a:r>
              <a:rPr lang="en-US" dirty="0"/>
              <a:t>Total amount with compound interest – Code accumulated with many quality issues and causes performance to degrade</a:t>
            </a:r>
          </a:p>
          <a:p>
            <a:pPr marL="457200" lvl="1" indent="0">
              <a:buNone/>
            </a:pPr>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775140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658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561E2-DF3E-4C85-B130-823BEEFF7D59}"/>
              </a:ext>
            </a:extLst>
          </p:cNvPr>
          <p:cNvSpPr>
            <a:spLocks noGrp="1"/>
          </p:cNvSpPr>
          <p:nvPr>
            <p:ph type="title"/>
          </p:nvPr>
        </p:nvSpPr>
        <p:spPr>
          <a:xfrm>
            <a:off x="160867" y="1947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File - issue</a:t>
            </a:r>
          </a:p>
        </p:txBody>
      </p:sp>
      <p:pic>
        <p:nvPicPr>
          <p:cNvPr id="4" name="Content Placeholder 3">
            <a:extLst>
              <a:ext uri="{FF2B5EF4-FFF2-40B4-BE49-F238E27FC236}">
                <a16:creationId xmlns:a16="http://schemas.microsoft.com/office/drawing/2014/main" id="{8F42A3A4-2C16-4EDA-B150-E53E4B4966F1}"/>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058847" y="2036286"/>
            <a:ext cx="7188199" cy="2785427"/>
          </a:xfrm>
          <a:prstGeom prst="rect">
            <a:avLst/>
          </a:prstGeom>
          <a:noFill/>
        </p:spPr>
      </p:pic>
    </p:spTree>
    <p:extLst>
      <p:ext uri="{BB962C8B-B14F-4D97-AF65-F5344CB8AC3E}">
        <p14:creationId xmlns:p14="http://schemas.microsoft.com/office/powerpoint/2010/main" val="1350738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79943-640E-418B-AF6C-A2010A7DF458}"/>
              </a:ext>
            </a:extLst>
          </p:cNvPr>
          <p:cNvSpPr>
            <a:spLocks noGrp="1"/>
          </p:cNvSpPr>
          <p:nvPr>
            <p:ph type="title"/>
          </p:nvPr>
        </p:nvSpPr>
        <p:spPr>
          <a:xfrm>
            <a:off x="64346" y="2072667"/>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Complexity</a:t>
            </a:r>
          </a:p>
        </p:txBody>
      </p:sp>
      <p:pic>
        <p:nvPicPr>
          <p:cNvPr id="4" name="Content Placeholder 3">
            <a:extLst>
              <a:ext uri="{FF2B5EF4-FFF2-40B4-BE49-F238E27FC236}">
                <a16:creationId xmlns:a16="http://schemas.microsoft.com/office/drawing/2014/main" id="{54CC85DE-F516-4535-9C98-C6B3F6C991B1}"/>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107107" y="2349075"/>
            <a:ext cx="7188199" cy="3027258"/>
          </a:xfrm>
          <a:prstGeom prst="rect">
            <a:avLst/>
          </a:prstGeom>
          <a:noFill/>
        </p:spPr>
      </p:pic>
    </p:spTree>
    <p:extLst>
      <p:ext uri="{BB962C8B-B14F-4D97-AF65-F5344CB8AC3E}">
        <p14:creationId xmlns:p14="http://schemas.microsoft.com/office/powerpoint/2010/main" val="3178015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79943-640E-418B-AF6C-A2010A7DF458}"/>
              </a:ext>
            </a:extLst>
          </p:cNvPr>
          <p:cNvSpPr>
            <a:spLocks noGrp="1"/>
          </p:cNvSpPr>
          <p:nvPr>
            <p:ph type="title"/>
          </p:nvPr>
        </p:nvSpPr>
        <p:spPr>
          <a:xfrm>
            <a:off x="132080" y="19727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No Technical Debt</a:t>
            </a:r>
          </a:p>
        </p:txBody>
      </p:sp>
      <p:pic>
        <p:nvPicPr>
          <p:cNvPr id="8" name="Content Placeholder 7">
            <a:extLst>
              <a:ext uri="{FF2B5EF4-FFF2-40B4-BE49-F238E27FC236}">
                <a16:creationId xmlns:a16="http://schemas.microsoft.com/office/drawing/2014/main" id="{17A71A99-6B45-4B93-93B4-9B46FCADAC8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6869" y="1575877"/>
            <a:ext cx="6931819" cy="3503044"/>
          </a:xfrm>
          <a:prstGeom prst="rect">
            <a:avLst/>
          </a:prstGeom>
          <a:noFill/>
          <a:ln>
            <a:noFill/>
          </a:ln>
        </p:spPr>
      </p:pic>
    </p:spTree>
    <p:extLst>
      <p:ext uri="{BB962C8B-B14F-4D97-AF65-F5344CB8AC3E}">
        <p14:creationId xmlns:p14="http://schemas.microsoft.com/office/powerpoint/2010/main" val="1973091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79943-640E-418B-AF6C-A2010A7DF458}"/>
              </a:ext>
            </a:extLst>
          </p:cNvPr>
          <p:cNvSpPr>
            <a:spLocks noGrp="1"/>
          </p:cNvSpPr>
          <p:nvPr>
            <p:ph type="title"/>
          </p:nvPr>
        </p:nvSpPr>
        <p:spPr>
          <a:xfrm>
            <a:off x="132080" y="19727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Technical Debt</a:t>
            </a:r>
            <a:endParaRPr lang="en-US" sz="2600" kern="1200" dirty="0">
              <a:solidFill>
                <a:srgbClr val="FFFFFF"/>
              </a:solidFill>
              <a:latin typeface="+mj-lt"/>
              <a:ea typeface="+mj-ea"/>
              <a:cs typeface="+mj-cs"/>
            </a:endParaRPr>
          </a:p>
        </p:txBody>
      </p:sp>
      <p:pic>
        <p:nvPicPr>
          <p:cNvPr id="6" name="Content Placeholder 3">
            <a:extLst>
              <a:ext uri="{FF2B5EF4-FFF2-40B4-BE49-F238E27FC236}">
                <a16:creationId xmlns:a16="http://schemas.microsoft.com/office/drawing/2014/main" id="{C853085E-2629-4059-9FF5-81D0C6CF487E}"/>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1266" y="1323871"/>
            <a:ext cx="7901774" cy="4007056"/>
          </a:xfrm>
          <a:prstGeom prst="rect">
            <a:avLst/>
          </a:prstGeom>
          <a:noFill/>
          <a:ln>
            <a:noFill/>
          </a:ln>
        </p:spPr>
      </p:pic>
    </p:spTree>
    <p:extLst>
      <p:ext uri="{BB962C8B-B14F-4D97-AF65-F5344CB8AC3E}">
        <p14:creationId xmlns:p14="http://schemas.microsoft.com/office/powerpoint/2010/main" val="2730568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13828-8EB7-40D6-A999-089B4D9C0B9D}"/>
              </a:ext>
            </a:extLst>
          </p:cNvPr>
          <p:cNvSpPr>
            <a:spLocks noGrp="1"/>
          </p:cNvSpPr>
          <p:nvPr>
            <p:ph type="title"/>
          </p:nvPr>
        </p:nvSpPr>
        <p:spPr>
          <a:xfrm>
            <a:off x="982133" y="602192"/>
            <a:ext cx="10515600" cy="1325563"/>
          </a:xfrm>
        </p:spPr>
        <p:txBody>
          <a:bodyPr/>
          <a:lstStyle/>
          <a:p>
            <a:r>
              <a:rPr lang="en-US" b="1" dirty="0"/>
              <a:t>Technical Debt Detector - </a:t>
            </a:r>
            <a:r>
              <a:rPr lang="en-US" b="1" dirty="0" err="1"/>
              <a:t>SonarLint</a:t>
            </a:r>
            <a:endParaRPr lang="en-US" dirty="0"/>
          </a:p>
        </p:txBody>
      </p:sp>
      <p:sp>
        <p:nvSpPr>
          <p:cNvPr id="5" name="Content Placeholder 4">
            <a:extLst>
              <a:ext uri="{FF2B5EF4-FFF2-40B4-BE49-F238E27FC236}">
                <a16:creationId xmlns:a16="http://schemas.microsoft.com/office/drawing/2014/main" id="{509595E9-A4A6-42D4-BC58-4F80F7FFB5DE}"/>
              </a:ext>
            </a:extLst>
          </p:cNvPr>
          <p:cNvSpPr>
            <a:spLocks noGrp="1"/>
          </p:cNvSpPr>
          <p:nvPr>
            <p:ph idx="1"/>
          </p:nvPr>
        </p:nvSpPr>
        <p:spPr/>
        <p:txBody>
          <a:bodyPr>
            <a:normAutofit lnSpcReduction="10000"/>
          </a:bodyPr>
          <a:lstStyle/>
          <a:p>
            <a:r>
              <a:rPr lang="en-US" dirty="0" err="1"/>
              <a:t>SonarLint</a:t>
            </a:r>
            <a:r>
              <a:rPr lang="en-US" dirty="0"/>
              <a:t> is an IDE plugin</a:t>
            </a:r>
          </a:p>
          <a:p>
            <a:r>
              <a:rPr lang="en-US" dirty="0"/>
              <a:t>Helps to detect and fix quality issues as we write code in IDE</a:t>
            </a:r>
          </a:p>
          <a:p>
            <a:r>
              <a:rPr lang="en-US" dirty="0"/>
              <a:t>Works as a spell checker</a:t>
            </a:r>
          </a:p>
          <a:p>
            <a:r>
              <a:rPr lang="en-US" dirty="0"/>
              <a:t>Open source plugin</a:t>
            </a:r>
          </a:p>
          <a:p>
            <a:endParaRPr lang="en-US" dirty="0"/>
          </a:p>
          <a:p>
            <a:pPr marL="0" indent="0" fontAlgn="base">
              <a:buNone/>
            </a:pPr>
            <a:r>
              <a:rPr lang="en-US" b="1" dirty="0"/>
              <a:t>Case Study</a:t>
            </a:r>
            <a:endParaRPr lang="en-US" dirty="0"/>
          </a:p>
          <a:p>
            <a:pPr fontAlgn="base"/>
            <a:r>
              <a:rPr lang="en-US" dirty="0"/>
              <a:t>Java Project - spring-</a:t>
            </a:r>
            <a:r>
              <a:rPr lang="en-US" dirty="0" err="1"/>
              <a:t>mvc</a:t>
            </a:r>
            <a:r>
              <a:rPr lang="en-US" dirty="0"/>
              <a:t>-showcase</a:t>
            </a:r>
          </a:p>
          <a:p>
            <a:pPr fontAlgn="base"/>
            <a:r>
              <a:rPr lang="en-US" dirty="0"/>
              <a:t>Project Link </a:t>
            </a:r>
            <a:r>
              <a:rPr lang="en-US" b="1" dirty="0"/>
              <a:t>- </a:t>
            </a:r>
            <a:r>
              <a:rPr lang="en-US" u="sng" dirty="0">
                <a:hlinkClick r:id="rId2"/>
              </a:rPr>
              <a:t>https://github.com/spring-projects/spring-mvc-showcase.git</a:t>
            </a:r>
            <a:endParaRPr lang="en-US" dirty="0"/>
          </a:p>
          <a:p>
            <a:endParaRPr lang="en-US" dirty="0"/>
          </a:p>
          <a:p>
            <a:endParaRPr lang="en-US" dirty="0"/>
          </a:p>
        </p:txBody>
      </p:sp>
    </p:spTree>
    <p:extLst>
      <p:ext uri="{BB962C8B-B14F-4D97-AF65-F5344CB8AC3E}">
        <p14:creationId xmlns:p14="http://schemas.microsoft.com/office/powerpoint/2010/main" val="3272202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32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F1394-B151-4DBF-BD29-E75FBD7F2B6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Project overview</a:t>
            </a:r>
            <a:br>
              <a:rPr lang="en-US" sz="2600" kern="1200">
                <a:solidFill>
                  <a:srgbClr val="FFFFFF"/>
                </a:solidFill>
                <a:latin typeface="+mj-lt"/>
                <a:ea typeface="+mj-ea"/>
                <a:cs typeface="+mj-cs"/>
              </a:rPr>
            </a:br>
            <a:endParaRPr lang="en-US" sz="26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8455109B-3F42-41AB-AE2D-B59A5E1BA32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038600" y="1522433"/>
            <a:ext cx="7188199" cy="3809744"/>
          </a:xfrm>
          <a:prstGeom prst="rect">
            <a:avLst/>
          </a:prstGeom>
          <a:noFill/>
        </p:spPr>
      </p:pic>
    </p:spTree>
    <p:extLst>
      <p:ext uri="{BB962C8B-B14F-4D97-AF65-F5344CB8AC3E}">
        <p14:creationId xmlns:p14="http://schemas.microsoft.com/office/powerpoint/2010/main" val="3260907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3A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FD0E6-7DFA-4872-A742-DCC0B2920E7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File- Issue</a:t>
            </a:r>
          </a:p>
        </p:txBody>
      </p:sp>
      <p:pic>
        <p:nvPicPr>
          <p:cNvPr id="4" name="Content Placeholder 3">
            <a:extLst>
              <a:ext uri="{FF2B5EF4-FFF2-40B4-BE49-F238E27FC236}">
                <a16:creationId xmlns:a16="http://schemas.microsoft.com/office/drawing/2014/main" id="{91FB477F-829D-4083-941C-DA6023E33B7A}"/>
              </a:ext>
            </a:extLst>
          </p:cNvPr>
          <p:cNvPicPr>
            <a:picLocks noGrp="1"/>
          </p:cNvPicPr>
          <p:nvPr>
            <p:ph idx="1"/>
          </p:nvPr>
        </p:nvPicPr>
        <p:blipFill>
          <a:blip r:embed="rId2"/>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2286140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FA21-D953-450C-931F-FDBBCBF1C033}"/>
              </a:ext>
            </a:extLst>
          </p:cNvPr>
          <p:cNvSpPr>
            <a:spLocks noGrp="1"/>
          </p:cNvSpPr>
          <p:nvPr>
            <p:ph type="title"/>
          </p:nvPr>
        </p:nvSpPr>
        <p:spPr/>
        <p:txBody>
          <a:bodyPr/>
          <a:lstStyle/>
          <a:p>
            <a:r>
              <a:rPr lang="en-US" b="1" dirty="0"/>
              <a:t>Technical Debt Detector - </a:t>
            </a:r>
            <a:r>
              <a:rPr lang="en-US" b="1" dirty="0" err="1"/>
              <a:t>Teamscale</a:t>
            </a:r>
            <a:endParaRPr lang="en-US" dirty="0"/>
          </a:p>
        </p:txBody>
      </p:sp>
      <p:sp>
        <p:nvSpPr>
          <p:cNvPr id="3" name="Content Placeholder 2">
            <a:extLst>
              <a:ext uri="{FF2B5EF4-FFF2-40B4-BE49-F238E27FC236}">
                <a16:creationId xmlns:a16="http://schemas.microsoft.com/office/drawing/2014/main" id="{1CDB7FE5-17F5-4CCF-AF79-C7038BB42C63}"/>
              </a:ext>
            </a:extLst>
          </p:cNvPr>
          <p:cNvSpPr>
            <a:spLocks noGrp="1"/>
          </p:cNvSpPr>
          <p:nvPr>
            <p:ph idx="1"/>
          </p:nvPr>
        </p:nvSpPr>
        <p:spPr/>
        <p:txBody>
          <a:bodyPr/>
          <a:lstStyle/>
          <a:p>
            <a:r>
              <a:rPr lang="en-US" dirty="0" err="1"/>
              <a:t>Teamscale</a:t>
            </a:r>
            <a:r>
              <a:rPr lang="en-US" dirty="0"/>
              <a:t> works as plugin in IDE as well as, can configure project in </a:t>
            </a:r>
            <a:r>
              <a:rPr lang="en-US" dirty="0" err="1"/>
              <a:t>Teamscale</a:t>
            </a:r>
            <a:r>
              <a:rPr lang="en-US" dirty="0"/>
              <a:t> server.</a:t>
            </a:r>
          </a:p>
          <a:p>
            <a:r>
              <a:rPr lang="en-US" dirty="0"/>
              <a:t>Supports many languages including java</a:t>
            </a:r>
          </a:p>
          <a:p>
            <a:r>
              <a:rPr lang="en-US" dirty="0"/>
              <a:t>Need to obtain license to run. Free license available.</a:t>
            </a:r>
          </a:p>
          <a:p>
            <a:r>
              <a:rPr lang="en-US" dirty="0"/>
              <a:t>Students can also get free license for a specific time period.</a:t>
            </a:r>
          </a:p>
          <a:p>
            <a:pPr marL="0" indent="0" fontAlgn="base">
              <a:buNone/>
            </a:pPr>
            <a:r>
              <a:rPr lang="en-US" b="1" dirty="0"/>
              <a:t>Case Study</a:t>
            </a:r>
            <a:endParaRPr lang="en-US" dirty="0"/>
          </a:p>
          <a:p>
            <a:pPr fontAlgn="base"/>
            <a:r>
              <a:rPr lang="en-US" dirty="0"/>
              <a:t>Java Project - spring-</a:t>
            </a:r>
            <a:r>
              <a:rPr lang="en-US" dirty="0" err="1"/>
              <a:t>mvc</a:t>
            </a:r>
            <a:r>
              <a:rPr lang="en-US" dirty="0"/>
              <a:t>-showcase</a:t>
            </a:r>
          </a:p>
          <a:p>
            <a:pPr fontAlgn="base"/>
            <a:r>
              <a:rPr lang="en-US" dirty="0"/>
              <a:t>Project Link </a:t>
            </a:r>
            <a:r>
              <a:rPr lang="en-US" b="1" dirty="0"/>
              <a:t>- </a:t>
            </a:r>
            <a:r>
              <a:rPr lang="en-US" u="sng" dirty="0">
                <a:hlinkClick r:id="rId2"/>
              </a:rPr>
              <a:t>https://github.com/spring-projects/spring-mvc-showcase.git</a:t>
            </a:r>
            <a:endParaRPr lang="en-US" dirty="0"/>
          </a:p>
          <a:p>
            <a:pPr marL="0" indent="0">
              <a:buNone/>
            </a:pPr>
            <a:endParaRPr lang="en-US" dirty="0"/>
          </a:p>
        </p:txBody>
      </p:sp>
    </p:spTree>
    <p:extLst>
      <p:ext uri="{BB962C8B-B14F-4D97-AF65-F5344CB8AC3E}">
        <p14:creationId xmlns:p14="http://schemas.microsoft.com/office/powerpoint/2010/main" val="2108162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75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1FB53-E74E-4A99-A071-26D19416CF3B}"/>
              </a:ext>
            </a:extLst>
          </p:cNvPr>
          <p:cNvSpPr>
            <a:spLocks noGrp="1"/>
          </p:cNvSpPr>
          <p:nvPr>
            <p:ph type="title"/>
          </p:nvPr>
        </p:nvSpPr>
        <p:spPr>
          <a:xfrm>
            <a:off x="191347"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Overview</a:t>
            </a:r>
          </a:p>
        </p:txBody>
      </p:sp>
      <p:pic>
        <p:nvPicPr>
          <p:cNvPr id="4" name="Content Placeholder 3">
            <a:extLst>
              <a:ext uri="{FF2B5EF4-FFF2-40B4-BE49-F238E27FC236}">
                <a16:creationId xmlns:a16="http://schemas.microsoft.com/office/drawing/2014/main" id="{5EFC7A01-F368-4208-979A-05FBE0C16224}"/>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203879" y="1758980"/>
            <a:ext cx="7188199" cy="3827716"/>
          </a:xfrm>
          <a:prstGeom prst="rect">
            <a:avLst/>
          </a:prstGeom>
          <a:noFill/>
        </p:spPr>
      </p:pic>
    </p:spTree>
    <p:extLst>
      <p:ext uri="{BB962C8B-B14F-4D97-AF65-F5344CB8AC3E}">
        <p14:creationId xmlns:p14="http://schemas.microsoft.com/office/powerpoint/2010/main" val="1634280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83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0DE51-E175-48B6-B76F-2ED40921F5A1}"/>
              </a:ext>
            </a:extLst>
          </p:cNvPr>
          <p:cNvSpPr>
            <a:spLocks noGrp="1"/>
          </p:cNvSpPr>
          <p:nvPr>
            <p:ph type="title"/>
          </p:nvPr>
        </p:nvSpPr>
        <p:spPr>
          <a:xfrm>
            <a:off x="386080" y="2072667"/>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Metrics</a:t>
            </a:r>
          </a:p>
        </p:txBody>
      </p:sp>
      <p:pic>
        <p:nvPicPr>
          <p:cNvPr id="9" name="Content Placeholder 8">
            <a:extLst>
              <a:ext uri="{FF2B5EF4-FFF2-40B4-BE49-F238E27FC236}">
                <a16:creationId xmlns:a16="http://schemas.microsoft.com/office/drawing/2014/main" id="{DABA08EA-1A01-4474-919E-1ACC11D168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8679" y="1887199"/>
            <a:ext cx="7188199" cy="3198747"/>
          </a:xfrm>
          <a:prstGeom prst="rect">
            <a:avLst/>
          </a:prstGeom>
        </p:spPr>
      </p:pic>
    </p:spTree>
    <p:extLst>
      <p:ext uri="{BB962C8B-B14F-4D97-AF65-F5344CB8AC3E}">
        <p14:creationId xmlns:p14="http://schemas.microsoft.com/office/powerpoint/2010/main" val="32514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AC79-7C4B-475A-B33D-163456E30C0D}"/>
              </a:ext>
            </a:extLst>
          </p:cNvPr>
          <p:cNvSpPr>
            <a:spLocks noGrp="1"/>
          </p:cNvSpPr>
          <p:nvPr>
            <p:ph type="title"/>
          </p:nvPr>
        </p:nvSpPr>
        <p:spPr/>
        <p:txBody>
          <a:bodyPr/>
          <a:lstStyle/>
          <a:p>
            <a:r>
              <a:rPr lang="en-US" b="1" dirty="0"/>
              <a:t>What is Technical Debt?(continued..)</a:t>
            </a:r>
          </a:p>
        </p:txBody>
      </p:sp>
      <p:sp>
        <p:nvSpPr>
          <p:cNvPr id="3" name="Content Placeholder 2">
            <a:extLst>
              <a:ext uri="{FF2B5EF4-FFF2-40B4-BE49-F238E27FC236}">
                <a16:creationId xmlns:a16="http://schemas.microsoft.com/office/drawing/2014/main" id="{C51A9DE5-C48A-47DD-A600-23C5179812A2}"/>
              </a:ext>
            </a:extLst>
          </p:cNvPr>
          <p:cNvSpPr>
            <a:spLocks noGrp="1"/>
          </p:cNvSpPr>
          <p:nvPr>
            <p:ph idx="1"/>
          </p:nvPr>
        </p:nvSpPr>
        <p:spPr/>
        <p:txBody>
          <a:bodyPr/>
          <a:lstStyle/>
          <a:p>
            <a:r>
              <a:rPr lang="en-US" dirty="0"/>
              <a:t>First introduced by Ward Cunningham in 1993 as</a:t>
            </a:r>
          </a:p>
          <a:p>
            <a:pPr marL="0" indent="0">
              <a:buNone/>
            </a:pPr>
            <a:r>
              <a:rPr lang="en-US" dirty="0"/>
              <a:t>	“Phenomena of taking a shortcut to achieve short term development gain at the cost of increased maintenance effort in the future</a:t>
            </a:r>
          </a:p>
          <a:p>
            <a:endParaRPr lang="en-US" dirty="0"/>
          </a:p>
          <a:p>
            <a:r>
              <a:rPr lang="en-US" dirty="0"/>
              <a:t>Technical debt is anything that creates friction between the developer and delivering their work</a:t>
            </a:r>
          </a:p>
          <a:p>
            <a:pPr marL="3200400" lvl="7" indent="0">
              <a:buNone/>
            </a:pPr>
            <a:r>
              <a:rPr lang="en-US" sz="2800" dirty="0"/>
              <a:t>- Andrea Goulet, CEO at </a:t>
            </a:r>
            <a:r>
              <a:rPr lang="en-US" sz="2800" dirty="0" err="1"/>
              <a:t>Corgibytes</a:t>
            </a:r>
            <a:endParaRPr lang="en-US" sz="2800" dirty="0"/>
          </a:p>
        </p:txBody>
      </p:sp>
    </p:spTree>
    <p:extLst>
      <p:ext uri="{BB962C8B-B14F-4D97-AF65-F5344CB8AC3E}">
        <p14:creationId xmlns:p14="http://schemas.microsoft.com/office/powerpoint/2010/main" val="2992201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9CAF-280D-4309-86F2-3DC9A3D9CE3E}"/>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DECE500C-4C61-491E-A149-229181D5EFC9}"/>
              </a:ext>
            </a:extLst>
          </p:cNvPr>
          <p:cNvSpPr>
            <a:spLocks noGrp="1"/>
          </p:cNvSpPr>
          <p:nvPr>
            <p:ph idx="1"/>
          </p:nvPr>
        </p:nvSpPr>
        <p:spPr/>
        <p:txBody>
          <a:bodyPr/>
          <a:lstStyle/>
          <a:p>
            <a:pPr marL="0" indent="0">
              <a:buNone/>
            </a:pPr>
            <a:r>
              <a:rPr lang="en-US" dirty="0"/>
              <a:t>Based on the above case studies, If you would like to validate your project with an open source tool, can go for “SonarQube”, as it gives clear picture of the issues and more reliable report.</a:t>
            </a:r>
          </a:p>
        </p:txBody>
      </p:sp>
    </p:spTree>
    <p:extLst>
      <p:ext uri="{BB962C8B-B14F-4D97-AF65-F5344CB8AC3E}">
        <p14:creationId xmlns:p14="http://schemas.microsoft.com/office/powerpoint/2010/main" val="829918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9CAF-280D-4309-86F2-3DC9A3D9CE3E}"/>
              </a:ext>
            </a:extLst>
          </p:cNvPr>
          <p:cNvSpPr>
            <a:spLocks noGrp="1"/>
          </p:cNvSpPr>
          <p:nvPr>
            <p:ph type="title"/>
          </p:nvPr>
        </p:nvSpPr>
        <p:spPr>
          <a:xfrm>
            <a:off x="838200" y="2468245"/>
            <a:ext cx="10515600" cy="1325563"/>
          </a:xfrm>
        </p:spPr>
        <p:txBody>
          <a:bodyPr>
            <a:normAutofit/>
          </a:bodyPr>
          <a:lstStyle/>
          <a:p>
            <a:pPr algn="ctr"/>
            <a:r>
              <a:rPr lang="en-US" sz="8000" b="1" dirty="0"/>
              <a:t>Thank You </a:t>
            </a:r>
            <a:r>
              <a:rPr lang="en-US" sz="8000" b="1" dirty="0">
                <a:sym typeface="Wingdings" panose="05000000000000000000" pitchFamily="2" charset="2"/>
              </a:rPr>
              <a:t></a:t>
            </a:r>
            <a:endParaRPr lang="en-US" sz="8000" b="1" dirty="0"/>
          </a:p>
        </p:txBody>
      </p:sp>
    </p:spTree>
    <p:extLst>
      <p:ext uri="{BB962C8B-B14F-4D97-AF65-F5344CB8AC3E}">
        <p14:creationId xmlns:p14="http://schemas.microsoft.com/office/powerpoint/2010/main" val="385192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A205-5EA3-4E8C-9DD2-6682B0297877}"/>
              </a:ext>
            </a:extLst>
          </p:cNvPr>
          <p:cNvSpPr>
            <a:spLocks noGrp="1"/>
          </p:cNvSpPr>
          <p:nvPr>
            <p:ph type="title"/>
          </p:nvPr>
        </p:nvSpPr>
        <p:spPr/>
        <p:txBody>
          <a:bodyPr/>
          <a:lstStyle/>
          <a:p>
            <a:r>
              <a:rPr lang="en-US" b="1" dirty="0"/>
              <a:t>Causes of Technical Debt</a:t>
            </a:r>
            <a:endParaRPr lang="en-US" dirty="0"/>
          </a:p>
        </p:txBody>
      </p:sp>
      <p:sp>
        <p:nvSpPr>
          <p:cNvPr id="3" name="Content Placeholder 2">
            <a:extLst>
              <a:ext uri="{FF2B5EF4-FFF2-40B4-BE49-F238E27FC236}">
                <a16:creationId xmlns:a16="http://schemas.microsoft.com/office/drawing/2014/main" id="{FB1BC9BA-F3E5-4664-9607-2A24DB4A65E7}"/>
              </a:ext>
            </a:extLst>
          </p:cNvPr>
          <p:cNvSpPr>
            <a:spLocks noGrp="1"/>
          </p:cNvSpPr>
          <p:nvPr>
            <p:ph idx="1"/>
          </p:nvPr>
        </p:nvSpPr>
        <p:spPr/>
        <p:txBody>
          <a:bodyPr>
            <a:normAutofit lnSpcReduction="10000"/>
          </a:bodyPr>
          <a:lstStyle/>
          <a:p>
            <a:r>
              <a:rPr lang="en-US" b="1" dirty="0"/>
              <a:t>Time constraint</a:t>
            </a:r>
          </a:p>
          <a:p>
            <a:pPr lvl="1"/>
            <a:r>
              <a:rPr lang="en-US" dirty="0"/>
              <a:t>To deliver the software product or features in a short period, developers accept technical dept </a:t>
            </a:r>
          </a:p>
          <a:p>
            <a:pPr lvl="1"/>
            <a:r>
              <a:rPr lang="en-US" dirty="0"/>
              <a:t>The team mainly focus on the functionalities of the software and ignore the performance or quality of the code being developed</a:t>
            </a:r>
          </a:p>
          <a:p>
            <a:pPr lvl="1"/>
            <a:r>
              <a:rPr lang="en-US" dirty="0"/>
              <a:t>Product owners and the development team agrees to launch the first features faster and allocate time to correct the code later to reduce the time to market</a:t>
            </a:r>
          </a:p>
          <a:p>
            <a:endParaRPr lang="en-US" dirty="0"/>
          </a:p>
          <a:p>
            <a:r>
              <a:rPr lang="en-US" b="1" dirty="0"/>
              <a:t>Code complexity:</a:t>
            </a:r>
            <a:endParaRPr lang="en-US" dirty="0"/>
          </a:p>
          <a:p>
            <a:pPr lvl="1"/>
            <a:r>
              <a:rPr lang="en-US" dirty="0"/>
              <a:t>Application is more complex and team is not enough capable to develop complex functionalities, then the team will try hard to bring the functionalities alone and won’t care the software quality/performance.</a:t>
            </a:r>
          </a:p>
        </p:txBody>
      </p:sp>
    </p:spTree>
    <p:extLst>
      <p:ext uri="{BB962C8B-B14F-4D97-AF65-F5344CB8AC3E}">
        <p14:creationId xmlns:p14="http://schemas.microsoft.com/office/powerpoint/2010/main" val="372198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9DE6-CCE7-4C11-875C-4891EFB49EB7}"/>
              </a:ext>
            </a:extLst>
          </p:cNvPr>
          <p:cNvSpPr>
            <a:spLocks noGrp="1"/>
          </p:cNvSpPr>
          <p:nvPr>
            <p:ph type="title"/>
          </p:nvPr>
        </p:nvSpPr>
        <p:spPr/>
        <p:txBody>
          <a:bodyPr/>
          <a:lstStyle/>
          <a:p>
            <a:r>
              <a:rPr lang="en-US" b="1" dirty="0"/>
              <a:t>Causes of Technical Debt( continued..)</a:t>
            </a:r>
            <a:endParaRPr lang="en-US" dirty="0"/>
          </a:p>
        </p:txBody>
      </p:sp>
      <p:sp>
        <p:nvSpPr>
          <p:cNvPr id="3" name="Content Placeholder 2">
            <a:extLst>
              <a:ext uri="{FF2B5EF4-FFF2-40B4-BE49-F238E27FC236}">
                <a16:creationId xmlns:a16="http://schemas.microsoft.com/office/drawing/2014/main" id="{D7C796DB-C491-415A-9C68-E9CE21CA9EA3}"/>
              </a:ext>
            </a:extLst>
          </p:cNvPr>
          <p:cNvSpPr>
            <a:spLocks noGrp="1"/>
          </p:cNvSpPr>
          <p:nvPr>
            <p:ph idx="1"/>
          </p:nvPr>
        </p:nvSpPr>
        <p:spPr/>
        <p:txBody>
          <a:bodyPr>
            <a:normAutofit fontScale="92500" lnSpcReduction="10000"/>
          </a:bodyPr>
          <a:lstStyle/>
          <a:p>
            <a:r>
              <a:rPr lang="en-US" b="1" dirty="0"/>
              <a:t>Lack of coding standards and guide</a:t>
            </a:r>
          </a:p>
          <a:p>
            <a:pPr lvl="1"/>
            <a:r>
              <a:rPr lang="en-US" dirty="0"/>
              <a:t>Developers implement their own design</a:t>
            </a:r>
          </a:p>
          <a:p>
            <a:pPr lvl="1"/>
            <a:r>
              <a:rPr lang="en-US" dirty="0"/>
              <a:t>Rebuild the same logic over and over which leads to duplication</a:t>
            </a:r>
          </a:p>
          <a:p>
            <a:pPr lvl="1"/>
            <a:r>
              <a:rPr lang="en-US" dirty="0"/>
              <a:t>Format or structure the project, the way they want rather than following the standard one</a:t>
            </a:r>
          </a:p>
          <a:p>
            <a:r>
              <a:rPr lang="en-US" sz="2800" b="1" dirty="0"/>
              <a:t>Programmer with less experience and poor skills</a:t>
            </a:r>
          </a:p>
          <a:p>
            <a:pPr lvl="1"/>
            <a:r>
              <a:rPr lang="en-US" dirty="0"/>
              <a:t>When the team is not having enough experience and good technical skills, there are more chances to not to follow the guidelines and not having more information on latest technologies, they don’t know the best/efficient way to implement a project, then team will face technical debt.</a:t>
            </a:r>
          </a:p>
          <a:p>
            <a:r>
              <a:rPr lang="en-US" b="1" dirty="0"/>
              <a:t>Outdated Technology</a:t>
            </a:r>
          </a:p>
          <a:p>
            <a:pPr lvl="1"/>
            <a:r>
              <a:rPr lang="en-US" dirty="0"/>
              <a:t>As technology evolves, software standards become higher every day. Team is expected to evolve along with new technologies to avoid technical debt.</a:t>
            </a:r>
          </a:p>
          <a:p>
            <a:pPr marL="457200" lvl="1" indent="0">
              <a:buNone/>
            </a:pPr>
            <a:endParaRPr lang="en-US" dirty="0"/>
          </a:p>
          <a:p>
            <a:endParaRPr lang="en-US" dirty="0"/>
          </a:p>
        </p:txBody>
      </p:sp>
    </p:spTree>
    <p:extLst>
      <p:ext uri="{BB962C8B-B14F-4D97-AF65-F5344CB8AC3E}">
        <p14:creationId xmlns:p14="http://schemas.microsoft.com/office/powerpoint/2010/main" val="110707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2E4A-5955-46C7-A2E6-DC383D17BB1F}"/>
              </a:ext>
            </a:extLst>
          </p:cNvPr>
          <p:cNvSpPr>
            <a:spLocks noGrp="1"/>
          </p:cNvSpPr>
          <p:nvPr>
            <p:ph type="title"/>
          </p:nvPr>
        </p:nvSpPr>
        <p:spPr/>
        <p:txBody>
          <a:bodyPr/>
          <a:lstStyle/>
          <a:p>
            <a:r>
              <a:rPr lang="en-US" b="1" dirty="0"/>
              <a:t>Impacts of Technical Debt( continued..)</a:t>
            </a:r>
            <a:endParaRPr lang="en-US" dirty="0"/>
          </a:p>
        </p:txBody>
      </p:sp>
      <p:sp>
        <p:nvSpPr>
          <p:cNvPr id="3" name="Content Placeholder 2">
            <a:extLst>
              <a:ext uri="{FF2B5EF4-FFF2-40B4-BE49-F238E27FC236}">
                <a16:creationId xmlns:a16="http://schemas.microsoft.com/office/drawing/2014/main" id="{9A1AE756-D015-4475-8027-F57027C3E5F0}"/>
              </a:ext>
            </a:extLst>
          </p:cNvPr>
          <p:cNvSpPr>
            <a:spLocks noGrp="1"/>
          </p:cNvSpPr>
          <p:nvPr>
            <p:ph idx="1"/>
          </p:nvPr>
        </p:nvSpPr>
        <p:spPr/>
        <p:txBody>
          <a:bodyPr>
            <a:normAutofit fontScale="77500" lnSpcReduction="20000"/>
          </a:bodyPr>
          <a:lstStyle/>
          <a:p>
            <a:pPr lvl="1"/>
            <a:r>
              <a:rPr lang="en-US" sz="3700" b="1" dirty="0"/>
              <a:t>Three kinds of impacts</a:t>
            </a:r>
          </a:p>
          <a:p>
            <a:pPr lvl="2"/>
            <a:r>
              <a:rPr lang="en-US" sz="3500" dirty="0"/>
              <a:t>On individual engineers</a:t>
            </a:r>
          </a:p>
          <a:p>
            <a:pPr lvl="2"/>
            <a:r>
              <a:rPr lang="en-US" sz="3500" dirty="0"/>
              <a:t>On Team</a:t>
            </a:r>
          </a:p>
          <a:p>
            <a:pPr lvl="2"/>
            <a:r>
              <a:rPr lang="en-US" sz="3500" dirty="0"/>
              <a:t>On organization</a:t>
            </a:r>
          </a:p>
          <a:p>
            <a:pPr lvl="2"/>
            <a:r>
              <a:rPr lang="en-US" sz="3500" dirty="0"/>
              <a:t>On customers</a:t>
            </a:r>
          </a:p>
          <a:p>
            <a:pPr lvl="2"/>
            <a:endParaRPr lang="en-US" b="1" dirty="0"/>
          </a:p>
          <a:p>
            <a:pPr lvl="1"/>
            <a:r>
              <a:rPr lang="en-US" sz="3700" b="1" dirty="0"/>
              <a:t>On individual engineers</a:t>
            </a:r>
          </a:p>
          <a:p>
            <a:pPr lvl="2"/>
            <a:r>
              <a:rPr lang="en-US" sz="3500" dirty="0"/>
              <a:t>More difficult to add new software </a:t>
            </a:r>
          </a:p>
          <a:p>
            <a:pPr lvl="2"/>
            <a:r>
              <a:rPr lang="en-US" sz="3500" dirty="0"/>
              <a:t>fixing issues become more challenging</a:t>
            </a:r>
          </a:p>
          <a:p>
            <a:pPr lvl="2"/>
            <a:r>
              <a:rPr lang="en-US" sz="3500" dirty="0"/>
              <a:t>Interest on getting motivated about working in the code gets decreased</a:t>
            </a:r>
          </a:p>
          <a:p>
            <a:pPr lvl="2"/>
            <a:r>
              <a:rPr lang="en-US" sz="3500" dirty="0"/>
              <a:t>At extreme situation, engineer will look for career change.</a:t>
            </a:r>
          </a:p>
          <a:p>
            <a:pPr lvl="2"/>
            <a:endParaRPr lang="en-US" b="1" dirty="0"/>
          </a:p>
          <a:p>
            <a:pPr lvl="1"/>
            <a:endParaRPr lang="en-US" dirty="0"/>
          </a:p>
          <a:p>
            <a:pPr lvl="1"/>
            <a:endParaRPr lang="en-US" dirty="0"/>
          </a:p>
          <a:p>
            <a:pPr lvl="1"/>
            <a:endParaRPr lang="en-US" b="1" dirty="0"/>
          </a:p>
          <a:p>
            <a:pPr lvl="1"/>
            <a:endParaRPr lang="en-US" b="1" dirty="0"/>
          </a:p>
          <a:p>
            <a:pPr lvl="2"/>
            <a:endParaRPr lang="en-US" dirty="0"/>
          </a:p>
        </p:txBody>
      </p:sp>
    </p:spTree>
    <p:extLst>
      <p:ext uri="{BB962C8B-B14F-4D97-AF65-F5344CB8AC3E}">
        <p14:creationId xmlns:p14="http://schemas.microsoft.com/office/powerpoint/2010/main" val="630090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9DC7-26E9-4CE9-B554-537BEFD3D6B5}"/>
              </a:ext>
            </a:extLst>
          </p:cNvPr>
          <p:cNvSpPr>
            <a:spLocks noGrp="1"/>
          </p:cNvSpPr>
          <p:nvPr>
            <p:ph type="title"/>
          </p:nvPr>
        </p:nvSpPr>
        <p:spPr/>
        <p:txBody>
          <a:bodyPr/>
          <a:lstStyle/>
          <a:p>
            <a:r>
              <a:rPr lang="en-US" b="1" dirty="0"/>
              <a:t>Impacts of Technical Debt( continued..)</a:t>
            </a:r>
            <a:endParaRPr lang="en-US" dirty="0"/>
          </a:p>
        </p:txBody>
      </p:sp>
      <p:sp>
        <p:nvSpPr>
          <p:cNvPr id="3" name="Content Placeholder 2">
            <a:extLst>
              <a:ext uri="{FF2B5EF4-FFF2-40B4-BE49-F238E27FC236}">
                <a16:creationId xmlns:a16="http://schemas.microsoft.com/office/drawing/2014/main" id="{CB98485C-DB51-49CF-8EA0-8B2A6A61E4E2}"/>
              </a:ext>
            </a:extLst>
          </p:cNvPr>
          <p:cNvSpPr>
            <a:spLocks noGrp="1"/>
          </p:cNvSpPr>
          <p:nvPr>
            <p:ph idx="1"/>
          </p:nvPr>
        </p:nvSpPr>
        <p:spPr/>
        <p:txBody>
          <a:bodyPr/>
          <a:lstStyle/>
          <a:p>
            <a:pPr lvl="1"/>
            <a:r>
              <a:rPr lang="en-US" b="1" dirty="0"/>
              <a:t>On Team</a:t>
            </a:r>
          </a:p>
          <a:p>
            <a:pPr lvl="2"/>
            <a:r>
              <a:rPr lang="en-US" sz="2200" dirty="0"/>
              <a:t>Lower velocity, and greater variance in velocity. Team deliverables get delayed</a:t>
            </a:r>
          </a:p>
          <a:p>
            <a:pPr lvl="2"/>
            <a:r>
              <a:rPr lang="en-US" sz="2200" dirty="0"/>
              <a:t>More rigidity in task assignment</a:t>
            </a:r>
          </a:p>
          <a:p>
            <a:pPr lvl="2"/>
            <a:r>
              <a:rPr lang="en-US" sz="2200" dirty="0"/>
              <a:t>Cannot make any reliable plans or deliverables, as team is not performing well.</a:t>
            </a:r>
          </a:p>
          <a:p>
            <a:pPr lvl="1"/>
            <a:r>
              <a:rPr lang="en-US" b="1" dirty="0"/>
              <a:t>On organization</a:t>
            </a:r>
          </a:p>
          <a:p>
            <a:pPr lvl="2"/>
            <a:r>
              <a:rPr lang="en-US" sz="2200" dirty="0"/>
              <a:t>Software assets value get reduced</a:t>
            </a:r>
          </a:p>
          <a:p>
            <a:pPr lvl="2"/>
            <a:r>
              <a:rPr lang="en-US" sz="2200" dirty="0"/>
              <a:t>It will be very difficult to manage the portfolio which runs those assets</a:t>
            </a:r>
          </a:p>
          <a:p>
            <a:pPr lvl="2"/>
            <a:r>
              <a:rPr lang="en-US" sz="2200" dirty="0"/>
              <a:t>Slower and less reliable responsiveness to both customer and team problems</a:t>
            </a:r>
          </a:p>
          <a:p>
            <a:pPr lvl="1"/>
            <a:r>
              <a:rPr lang="en-US" b="1" dirty="0"/>
              <a:t>On customers</a:t>
            </a:r>
          </a:p>
          <a:p>
            <a:pPr lvl="2"/>
            <a:r>
              <a:rPr lang="en-US" sz="2200" dirty="0"/>
              <a:t>Dissatisfied customers as they didn’t get expected product</a:t>
            </a:r>
          </a:p>
          <a:p>
            <a:pPr lvl="2"/>
            <a:r>
              <a:rPr lang="en-US" sz="2200" dirty="0"/>
              <a:t>Spending more money to refactor codebase</a:t>
            </a:r>
          </a:p>
          <a:p>
            <a:pPr lvl="2"/>
            <a:endParaRPr lang="en-US" dirty="0"/>
          </a:p>
          <a:p>
            <a:endParaRPr lang="en-US" dirty="0"/>
          </a:p>
        </p:txBody>
      </p:sp>
    </p:spTree>
    <p:extLst>
      <p:ext uri="{BB962C8B-B14F-4D97-AF65-F5344CB8AC3E}">
        <p14:creationId xmlns:p14="http://schemas.microsoft.com/office/powerpoint/2010/main" val="305119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FF95-AA5F-44B3-B00A-DBA85C94AFCD}"/>
              </a:ext>
            </a:extLst>
          </p:cNvPr>
          <p:cNvSpPr>
            <a:spLocks noGrp="1"/>
          </p:cNvSpPr>
          <p:nvPr>
            <p:ph type="title"/>
          </p:nvPr>
        </p:nvSpPr>
        <p:spPr/>
        <p:txBody>
          <a:bodyPr/>
          <a:lstStyle/>
          <a:p>
            <a:r>
              <a:rPr lang="en-US" dirty="0"/>
              <a:t>Technical debt types</a:t>
            </a:r>
          </a:p>
        </p:txBody>
      </p:sp>
      <p:sp>
        <p:nvSpPr>
          <p:cNvPr id="3" name="Content Placeholder 2">
            <a:extLst>
              <a:ext uri="{FF2B5EF4-FFF2-40B4-BE49-F238E27FC236}">
                <a16:creationId xmlns:a16="http://schemas.microsoft.com/office/drawing/2014/main" id="{941BFF38-1358-424B-8769-8ED94F066FE2}"/>
              </a:ext>
            </a:extLst>
          </p:cNvPr>
          <p:cNvSpPr>
            <a:spLocks noGrp="1"/>
          </p:cNvSpPr>
          <p:nvPr>
            <p:ph idx="1"/>
          </p:nvPr>
        </p:nvSpPr>
        <p:spPr/>
        <p:txBody>
          <a:bodyPr>
            <a:normAutofit fontScale="92500"/>
          </a:bodyPr>
          <a:lstStyle/>
          <a:p>
            <a:pPr marL="0" indent="0">
              <a:buNone/>
            </a:pPr>
            <a:r>
              <a:rPr lang="en-US" b="1" dirty="0"/>
              <a:t>Planned Technical Debt</a:t>
            </a:r>
          </a:p>
          <a:p>
            <a:r>
              <a:rPr lang="en-US" dirty="0"/>
              <a:t>Organization permits to generate some technical debt with the full understanding of the consequences with respect to costs and risks.</a:t>
            </a:r>
          </a:p>
          <a:p>
            <a:r>
              <a:rPr lang="en-US" dirty="0"/>
              <a:t>Example:</a:t>
            </a:r>
          </a:p>
          <a:p>
            <a:pPr lvl="1"/>
            <a:r>
              <a:rPr lang="en-US" dirty="0"/>
              <a:t>To meet the deadline of the product, the organization made agreement with the client to write the unit test cases after releasing the product instead of writing before releasing the product.</a:t>
            </a:r>
          </a:p>
          <a:p>
            <a:pPr marL="0" indent="0">
              <a:buNone/>
            </a:pPr>
            <a:r>
              <a:rPr lang="en-US" b="1" dirty="0"/>
              <a:t>Accidental Technical Debt</a:t>
            </a:r>
          </a:p>
          <a:p>
            <a:pPr lvl="1"/>
            <a:r>
              <a:rPr lang="en-US" dirty="0"/>
              <a:t>It is because of incorrect design and poor practices</a:t>
            </a:r>
          </a:p>
          <a:p>
            <a:pPr lvl="1"/>
            <a:r>
              <a:rPr lang="en-US" dirty="0"/>
              <a:t>When a design is developed without considering future evolution and sustainability, it will be difficult to apply new technology and implement new features</a:t>
            </a:r>
          </a:p>
          <a:p>
            <a:endParaRPr lang="en-US" dirty="0"/>
          </a:p>
          <a:p>
            <a:pPr marL="0" indent="0">
              <a:buNone/>
            </a:pPr>
            <a:endParaRPr lang="en-US" b="1" dirty="0"/>
          </a:p>
          <a:p>
            <a:pPr marL="457200" lvl="1" indent="0">
              <a:buNone/>
            </a:pPr>
            <a:endParaRPr lang="en-US" dirty="0"/>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211969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ABC81F-CDF9-447E-B6DC-08DE276A43B2}"/>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b="1">
                <a:solidFill>
                  <a:srgbClr val="FFFFFF"/>
                </a:solidFill>
              </a:rPr>
              <a:t>3 common behavior of Technical debt</a:t>
            </a:r>
            <a:br>
              <a:rPr lang="en-US" sz="2600">
                <a:solidFill>
                  <a:srgbClr val="FFFFFF"/>
                </a:solidFill>
              </a:rPr>
            </a:br>
            <a:endParaRPr lang="en-US" sz="2600">
              <a:solidFill>
                <a:srgbClr val="FFFFFF"/>
              </a:solidFill>
            </a:endParaRPr>
          </a:p>
        </p:txBody>
      </p:sp>
      <p:pic>
        <p:nvPicPr>
          <p:cNvPr id="7" name="Picture 6" descr="https://lh4.googleusercontent.com/9hv4oUtGl-joV7t3Fy-5wQaOzzw_OBps9uZI8WmOe8u-_tW4L2vAtQi8qAf43AR9b8NVfAEQt4Gv-kDj6glBNvqkfKco89TysuRfqXzJz7TvftO5Lsq09fchZOTF3kb3kisvp30P">
            <a:extLst>
              <a:ext uri="{FF2B5EF4-FFF2-40B4-BE49-F238E27FC236}">
                <a16:creationId xmlns:a16="http://schemas.microsoft.com/office/drawing/2014/main" id="{EA6BA91D-1347-492C-B213-A7691C7AA50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640665" y="1617133"/>
            <a:ext cx="7603067" cy="4081327"/>
          </a:xfrm>
          <a:prstGeom prst="rect">
            <a:avLst/>
          </a:prstGeom>
          <a:noFill/>
        </p:spPr>
      </p:pic>
      <p:sp>
        <p:nvSpPr>
          <p:cNvPr id="3" name="Content Placeholder 2">
            <a:extLst>
              <a:ext uri="{FF2B5EF4-FFF2-40B4-BE49-F238E27FC236}">
                <a16:creationId xmlns:a16="http://schemas.microsoft.com/office/drawing/2014/main" id="{663B77DE-2270-417A-A835-9CF7C573BD26}"/>
              </a:ext>
            </a:extLst>
          </p:cNvPr>
          <p:cNvSpPr>
            <a:spLocks noGrp="1"/>
          </p:cNvSpPr>
          <p:nvPr>
            <p:ph idx="1"/>
          </p:nvPr>
        </p:nvSpPr>
        <p:spPr>
          <a:xfrm>
            <a:off x="3920066" y="1159540"/>
            <a:ext cx="7188199" cy="1292090"/>
          </a:xfrm>
        </p:spPr>
        <p:txBody>
          <a:bodyPr>
            <a:normAutofit/>
          </a:bodyPr>
          <a:lstStyle/>
          <a:p>
            <a:pPr marL="0" indent="0">
              <a:buNone/>
            </a:pPr>
            <a:r>
              <a:rPr lang="en-US" sz="1800" b="1" dirty="0"/>
              <a:t>Eventually Repaid</a:t>
            </a:r>
          </a:p>
          <a:p>
            <a:pPr marL="0" indent="0">
              <a:buNone/>
            </a:pPr>
            <a:endParaRPr lang="en-US" sz="1800" dirty="0"/>
          </a:p>
          <a:p>
            <a:endParaRPr lang="en-US" sz="1800" dirty="0"/>
          </a:p>
        </p:txBody>
      </p:sp>
    </p:spTree>
    <p:extLst>
      <p:ext uri="{BB962C8B-B14F-4D97-AF65-F5344CB8AC3E}">
        <p14:creationId xmlns:p14="http://schemas.microsoft.com/office/powerpoint/2010/main" val="952837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955</Words>
  <Application>Microsoft Office PowerPoint</Application>
  <PresentationFormat>Widescreen</PresentationFormat>
  <Paragraphs>154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Technical Debt Detection</vt:lpstr>
      <vt:lpstr>What is Technical Debt?</vt:lpstr>
      <vt:lpstr>What is Technical Debt?(continued..)</vt:lpstr>
      <vt:lpstr>Causes of Technical Debt</vt:lpstr>
      <vt:lpstr>Causes of Technical Debt( continued..)</vt:lpstr>
      <vt:lpstr>Impacts of Technical Debt( continued..)</vt:lpstr>
      <vt:lpstr>Impacts of Technical Debt( continued..)</vt:lpstr>
      <vt:lpstr>Technical debt types</vt:lpstr>
      <vt:lpstr>3 common behavior of Technical debt </vt:lpstr>
      <vt:lpstr>3 common behavior of Technical debt </vt:lpstr>
      <vt:lpstr>3 common behavior of Technical debt </vt:lpstr>
      <vt:lpstr>PowerPoint Presentation</vt:lpstr>
      <vt:lpstr>Forms of Code -Technical Debt </vt:lpstr>
      <vt:lpstr>Technical Debt Detector - CAST Application Intelligence Platform</vt:lpstr>
      <vt:lpstr>Technical Debt Detector - CAST Application Intelligence Platform</vt:lpstr>
      <vt:lpstr>Technical Debt Detector - CAST Application Intelligence Platform</vt:lpstr>
      <vt:lpstr>Technical Debt Detector - SonarQube</vt:lpstr>
      <vt:lpstr>Project Overview</vt:lpstr>
      <vt:lpstr>Security</vt:lpstr>
      <vt:lpstr>File - issue</vt:lpstr>
      <vt:lpstr>Complexity</vt:lpstr>
      <vt:lpstr>No Technical Debt</vt:lpstr>
      <vt:lpstr>Technical Debt</vt:lpstr>
      <vt:lpstr>Technical Debt Detector - SonarLint</vt:lpstr>
      <vt:lpstr>Project overview </vt:lpstr>
      <vt:lpstr>File- Issue</vt:lpstr>
      <vt:lpstr>Technical Debt Detector - Teamscale</vt:lpstr>
      <vt:lpstr>Overview</vt:lpstr>
      <vt:lpstr>Metrics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Debt Detection</dc:title>
  <dc:creator>Elumalai, Rajalakshmi</dc:creator>
  <cp:lastModifiedBy>Rajalakshmi Elumalai</cp:lastModifiedBy>
  <cp:revision>12</cp:revision>
  <dcterms:created xsi:type="dcterms:W3CDTF">2019-04-29T23:19:33Z</dcterms:created>
  <dcterms:modified xsi:type="dcterms:W3CDTF">2019-04-30T00:21:47Z</dcterms:modified>
</cp:coreProperties>
</file>