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9" r:id="rId7"/>
    <p:sldId id="272" r:id="rId8"/>
    <p:sldId id="275" r:id="rId9"/>
    <p:sldId id="276" r:id="rId10"/>
    <p:sldId id="273" r:id="rId11"/>
    <p:sldId id="274" r:id="rId12"/>
    <p:sldId id="278" r:id="rId13"/>
    <p:sldId id="266" r:id="rId14"/>
    <p:sldId id="277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8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4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3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0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1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3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603A-94A0-49BF-9059-B4755840D0F0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87A87-DF8E-4130-BB33-D2FF782C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4536504" cy="20882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dobe Kaiti Std R" pitchFamily="18" charset="-128"/>
                <a:ea typeface="Adobe Kaiti Std R" pitchFamily="18" charset="-128"/>
              </a:rPr>
              <a:t>Wine Quality Analysis using ML Algorithm</a:t>
            </a:r>
            <a:endParaRPr lang="en-IN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4968552" cy="1368152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Rajalakshmi</a:t>
            </a:r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 B – </a:t>
            </a:r>
          </a:p>
          <a:p>
            <a:pPr algn="just"/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13</a:t>
            </a:r>
            <a:r>
              <a:rPr lang="en-US" sz="1800" b="1" baseline="300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th</a:t>
            </a:r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 May Weekday Batch</a:t>
            </a:r>
            <a:endParaRPr lang="en-US" sz="1800" b="1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474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Correlation of physiochemical attributes on Wine Quality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412776"/>
            <a:ext cx="8003232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Adobe Caslon Pro" pitchFamily="18" charset="0"/>
              </a:rPr>
              <a:t>Since </a:t>
            </a:r>
            <a:r>
              <a:rPr lang="en-US" sz="1800" b="1" dirty="0" smtClean="0">
                <a:latin typeface="Adobe Caslon Pro" pitchFamily="18" charset="0"/>
              </a:rPr>
              <a:t>understanding the correlation </a:t>
            </a:r>
            <a:r>
              <a:rPr lang="en-US" sz="1800" dirty="0" smtClean="0">
                <a:latin typeface="Adobe Caslon Pro" pitchFamily="18" charset="0"/>
              </a:rPr>
              <a:t>is the main objective of wine quality prediction models , the </a:t>
            </a:r>
            <a:r>
              <a:rPr lang="en-US" sz="1800" dirty="0">
                <a:latin typeface="Adobe Caslon Pro" pitchFamily="18" charset="0"/>
              </a:rPr>
              <a:t> </a:t>
            </a:r>
            <a:r>
              <a:rPr lang="en-US" sz="1800" dirty="0" smtClean="0">
                <a:latin typeface="Adobe Caslon Pro" pitchFamily="18" charset="0"/>
              </a:rPr>
              <a:t>results of understanding have been jotted below.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Adobe Caslon Pro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Adobe Caslon Pro" pitchFamily="18" charset="0"/>
              </a:rPr>
              <a:t>In </a:t>
            </a:r>
            <a:r>
              <a:rPr lang="en-US" sz="1800" dirty="0">
                <a:latin typeface="Adobe Caslon Pro" pitchFamily="18" charset="0"/>
              </a:rPr>
              <a:t>order of highest to lowest correlation with quality, these variables are: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Adobe Caslon Pro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u="sng" dirty="0">
                <a:latin typeface="Adobe Caslon Pro" pitchFamily="18" charset="0"/>
              </a:rPr>
              <a:t>Positively  Correlated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>
                <a:latin typeface="Adobe Caslon Pro" pitchFamily="18" charset="0"/>
              </a:rPr>
              <a:t>Alcohol</a:t>
            </a:r>
            <a:r>
              <a:rPr lang="en-US" sz="1800" dirty="0">
                <a:latin typeface="Adobe Caslon Pro" pitchFamily="18" charset="0"/>
              </a:rPr>
              <a:t>: the amount of alcohol in wine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latin typeface="Adobe Caslon Pro" pitchFamily="18" charset="0"/>
              </a:rPr>
              <a:t>Sulphates</a:t>
            </a:r>
            <a:r>
              <a:rPr lang="en-US" sz="1800" dirty="0">
                <a:latin typeface="Adobe Caslon Pro" pitchFamily="18" charset="0"/>
              </a:rPr>
              <a:t>: a wine additive that contributes to SO2 levels and acts as an antimicrobial and antioxidant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Adobe Caslon Pro" pitchFamily="18" charset="0"/>
              </a:rPr>
              <a:t>Citric Acid: acts as a preservative to increase acidity (small quantities add freshness and flavor to wines)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Adobe Caslon Pro" pitchFamily="18" charset="0"/>
              </a:rPr>
              <a:t>Fixed acidity: are non-volatile acids that do not evaporate readily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Adobe Caslon Pro" pitchFamily="18" charset="0"/>
              </a:rPr>
              <a:t>Residual sugar: is the amount of sugar remaining after fermentation stops. The key is to have a perfect balance between — sweetness and sourness (wines &gt; 45g/</a:t>
            </a:r>
            <a:r>
              <a:rPr lang="en-US" sz="1800" dirty="0" err="1">
                <a:latin typeface="Adobe Caslon Pro" pitchFamily="18" charset="0"/>
              </a:rPr>
              <a:t>ltrs</a:t>
            </a:r>
            <a:r>
              <a:rPr lang="en-US" sz="1800" dirty="0">
                <a:latin typeface="Adobe Caslon Pro" pitchFamily="18" charset="0"/>
              </a:rPr>
              <a:t> are sweet)</a:t>
            </a:r>
          </a:p>
        </p:txBody>
      </p:sp>
    </p:spTree>
    <p:extLst>
      <p:ext uri="{BB962C8B-B14F-4D97-AF65-F5344CB8AC3E}">
        <p14:creationId xmlns:p14="http://schemas.microsoft.com/office/powerpoint/2010/main" val="206169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Correlation of physiochemical attributes on Wine Quality (Contd..)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latin typeface="Adobe Caslon Pro" pitchFamily="18" charset="0"/>
              </a:rPr>
              <a:t>In order of highest to lowest correlation with quality, these variables are: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 dirty="0">
              <a:latin typeface="Adobe Caslon Pro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u="sng" dirty="0">
                <a:latin typeface="Adobe Caslon Pro" pitchFamily="18" charset="0"/>
              </a:rPr>
              <a:t>Negatively  Correlated</a:t>
            </a:r>
          </a:p>
          <a:p>
            <a:pPr marL="514350" indent="-51435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Adobe Caslon Pro" pitchFamily="18" charset="0"/>
              </a:rPr>
              <a:t>Volatile acidity: are high acetic acid in wine which leads to an unpleasant vinegar taste</a:t>
            </a:r>
          </a:p>
          <a:p>
            <a:pPr marL="514350" indent="-51435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Adobe Caslon Pro" pitchFamily="18" charset="0"/>
              </a:rPr>
              <a:t>Total Sulfur Dioxide: is the amount of free + bound forms of SO2</a:t>
            </a:r>
          </a:p>
          <a:p>
            <a:pPr marL="514350" indent="-51435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Adobe Caslon Pro" pitchFamily="18" charset="0"/>
              </a:rPr>
              <a:t>Density: sweeter wines have a higher density</a:t>
            </a:r>
          </a:p>
          <a:p>
            <a:pPr marL="514350" indent="-51435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Adobe Caslon Pro" pitchFamily="18" charset="0"/>
              </a:rPr>
              <a:t>Chlorides: the amount of salt in the wine</a:t>
            </a:r>
          </a:p>
          <a:p>
            <a:pPr marL="514350" indent="-51435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Adobe Caslon Pro" pitchFamily="18" charset="0"/>
              </a:rPr>
              <a:t>pH: the level of acidity</a:t>
            </a:r>
          </a:p>
          <a:p>
            <a:pPr marL="514350" indent="-51435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Adobe Caslon Pro" pitchFamily="18" charset="0"/>
              </a:rPr>
              <a:t> Free Sulfur Dioxide: it prevents microbial growth and the oxidation of wine</a:t>
            </a:r>
          </a:p>
        </p:txBody>
      </p:sp>
    </p:spTree>
    <p:extLst>
      <p:ext uri="{BB962C8B-B14F-4D97-AF65-F5344CB8AC3E}">
        <p14:creationId xmlns:p14="http://schemas.microsoft.com/office/powerpoint/2010/main" val="203920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6693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Impact on business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577431" y="1556792"/>
            <a:ext cx="7931224" cy="504056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>
                <a:latin typeface="Adobe Fangsong Std R" pitchFamily="18" charset="-128"/>
                <a:ea typeface="Adobe Fangsong Std R" pitchFamily="18" charset="-128"/>
                <a:cs typeface="Adobe Hebrew" pitchFamily="18" charset="-79"/>
              </a:rPr>
              <a:t>The interdependency of the three concepts of price, company’s reputation and quality cannot be denied.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  <a:cs typeface="Adobe Hebrew" pitchFamily="18" charset="-79"/>
              </a:rPr>
              <a:t>The </a:t>
            </a:r>
            <a:r>
              <a:rPr lang="en-US" sz="2000" dirty="0">
                <a:latin typeface="Adobe Fangsong Std R" pitchFamily="18" charset="-128"/>
                <a:ea typeface="Adobe Fangsong Std R" pitchFamily="18" charset="-128"/>
                <a:cs typeface="Adobe Hebrew" pitchFamily="18" charset="-79"/>
              </a:rPr>
              <a:t>price of red wine  depends on red wine certification and quality assessment is physicochemical tests, which are laboratory-based and consider factors like acidity, pH level, sugar, and other chemical properties.  So quality checks with ML algorithms are of great importance 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  <a:cs typeface="Adobe Hebrew" pitchFamily="18" charset="-79"/>
              </a:rPr>
              <a:t>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  <a:cs typeface="Adobe Hebrew" pitchFamily="18" charset="-79"/>
              </a:rPr>
              <a:t>The wine quality rating magazines and experts can generate quite a huge amount of revenue with these models. </a:t>
            </a:r>
          </a:p>
        </p:txBody>
      </p:sp>
    </p:spTree>
    <p:extLst>
      <p:ext uri="{BB962C8B-B14F-4D97-AF65-F5344CB8AC3E}">
        <p14:creationId xmlns:p14="http://schemas.microsoft.com/office/powerpoint/2010/main" val="146086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uy Life is too Short to Drink Bad Wine Sign Kitchen Plaque in Cheap Price  on Alibaba.co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24" y="3744537"/>
            <a:ext cx="3528392" cy="30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418131" y="1484784"/>
            <a:ext cx="5038685" cy="2304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From the models we understand that the </a:t>
            </a:r>
            <a:r>
              <a:rPr lang="en-US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high-quality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wines 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seem to have lower volatile acidity, higher alcohol, and medium-high </a:t>
            </a:r>
            <a:r>
              <a:rPr lang="en-US" sz="2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sulphate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 values. Meanwhile,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lower-quality wines 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tend to have low values for citric acid.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01541" y="557033"/>
            <a:ext cx="5178571" cy="56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Conclusion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56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56693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References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541427" y="1556792"/>
            <a:ext cx="7931224" cy="439248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4800" i="1" dirty="0" smtClean="0"/>
              <a:t>How </a:t>
            </a:r>
            <a:r>
              <a:rPr lang="en-US" sz="4800" i="1" dirty="0"/>
              <a:t>to choose the best red wine</a:t>
            </a:r>
            <a:r>
              <a:rPr lang="en-US" sz="4800" dirty="0"/>
              <a:t>. (</a:t>
            </a:r>
            <a:r>
              <a:rPr lang="en-US" sz="4800" dirty="0" err="1"/>
              <a:t>n.d.</a:t>
            </a:r>
            <a:r>
              <a:rPr lang="en-US" sz="4800" dirty="0"/>
              <a:t>). Retrieved from </a:t>
            </a:r>
            <a:r>
              <a:rPr lang="en-US" sz="4800" dirty="0" err="1"/>
              <a:t>Vincarta</a:t>
            </a:r>
            <a:r>
              <a:rPr lang="en-US" sz="4800" dirty="0"/>
              <a:t>: https://vincarta.com/blog/choose-best-red-wine/</a:t>
            </a:r>
            <a:endParaRPr lang="en-IN" sz="4800" dirty="0"/>
          </a:p>
          <a:p>
            <a:pPr>
              <a:lnSpc>
                <a:spcPct val="170000"/>
              </a:lnSpc>
            </a:pPr>
            <a:r>
              <a:rPr lang="en-US" sz="4800" dirty="0"/>
              <a:t>Angus, D. (</a:t>
            </a:r>
            <a:r>
              <a:rPr lang="en-US" sz="4800" dirty="0" err="1"/>
              <a:t>n.d.</a:t>
            </a:r>
            <a:r>
              <a:rPr lang="en-US" sz="4800" dirty="0"/>
              <a:t>). </a:t>
            </a:r>
            <a:r>
              <a:rPr lang="en-US" sz="4800" i="1" dirty="0"/>
              <a:t>Modeling Wine Quality from Physicochemical Properties.</a:t>
            </a:r>
            <a:r>
              <a:rPr lang="en-US" sz="4800" dirty="0"/>
              <a:t> Retrieved from http://cs229.stanford.edu/proj2019aut/data/assignment_308875_raw/25892857.pdf</a:t>
            </a:r>
            <a:endParaRPr lang="en-IN" sz="4800" dirty="0"/>
          </a:p>
          <a:p>
            <a:pPr>
              <a:lnSpc>
                <a:spcPct val="170000"/>
              </a:lnSpc>
            </a:pPr>
            <a:r>
              <a:rPr lang="en-US" sz="4800" i="1" dirty="0"/>
              <a:t>How to Choose a Good Wine</a:t>
            </a:r>
            <a:r>
              <a:rPr lang="en-US" sz="4800" dirty="0"/>
              <a:t>. (</a:t>
            </a:r>
            <a:r>
              <a:rPr lang="en-US" sz="4800" dirty="0" err="1"/>
              <a:t>n.d.</a:t>
            </a:r>
            <a:r>
              <a:rPr lang="en-US" sz="4800" dirty="0"/>
              <a:t>). Retrieved from </a:t>
            </a:r>
            <a:r>
              <a:rPr lang="en-US" sz="4800" dirty="0" err="1"/>
              <a:t>Marketview</a:t>
            </a:r>
            <a:r>
              <a:rPr lang="en-US" sz="4800" dirty="0"/>
              <a:t> Liquor Blog: https://www.marketviewliquor.com/blog/2018/08/how-to-choose-a-good-wine/</a:t>
            </a:r>
            <a:endParaRPr lang="en-IN" sz="4800" dirty="0"/>
          </a:p>
          <a:p>
            <a:pPr marL="400050" lvl="1" indent="0" algn="just">
              <a:buNone/>
            </a:pPr>
            <a:endParaRPr lang="en-US" sz="22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18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References (Contd...)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78112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800" i="1" dirty="0" smtClean="0"/>
              <a:t>Red </a:t>
            </a:r>
            <a:r>
              <a:rPr lang="en-US" sz="3800" i="1" dirty="0"/>
              <a:t>Wine (Varietals, Prices, Best Wines to Buy in 2021)</a:t>
            </a:r>
            <a:r>
              <a:rPr lang="en-US" sz="3800" dirty="0"/>
              <a:t>. (</a:t>
            </a:r>
            <a:r>
              <a:rPr lang="en-US" sz="3800" dirty="0" err="1"/>
              <a:t>n.d.</a:t>
            </a:r>
            <a:r>
              <a:rPr lang="en-US" sz="3800" dirty="0"/>
              <a:t>). Retrieved from </a:t>
            </a:r>
            <a:r>
              <a:rPr lang="en-US" sz="3800" dirty="0" err="1"/>
              <a:t>vinovest</a:t>
            </a:r>
            <a:r>
              <a:rPr lang="en-US" sz="3800" dirty="0"/>
              <a:t>: https://www.vinovest.co/blog/red-wine#link-1</a:t>
            </a:r>
            <a:endParaRPr lang="en-IN" sz="3800" dirty="0"/>
          </a:p>
          <a:p>
            <a:pPr>
              <a:lnSpc>
                <a:spcPct val="170000"/>
              </a:lnSpc>
            </a:pPr>
            <a:r>
              <a:rPr lang="en-US" sz="3800" i="1" dirty="0"/>
              <a:t>Scoring-Wine.</a:t>
            </a:r>
            <a:r>
              <a:rPr lang="en-US" sz="3800" dirty="0"/>
              <a:t> (</a:t>
            </a:r>
            <a:r>
              <a:rPr lang="en-US" sz="3800" dirty="0" err="1"/>
              <a:t>n.d.</a:t>
            </a:r>
            <a:r>
              <a:rPr lang="en-US" sz="3800" dirty="0"/>
              <a:t>). Retrieved from https://www.mauricescru.com/wp-content/uploads/2013/07/Scoring-Wine.pdf</a:t>
            </a:r>
            <a:endParaRPr lang="en-IN" sz="3800" dirty="0"/>
          </a:p>
          <a:p>
            <a:pPr>
              <a:lnSpc>
                <a:spcPct val="170000"/>
              </a:lnSpc>
            </a:pPr>
            <a:r>
              <a:rPr lang="en-US" sz="3800" i="1" dirty="0"/>
              <a:t>UCI Machine Learning Repository</a:t>
            </a:r>
            <a:r>
              <a:rPr lang="en-US" sz="3800" dirty="0"/>
              <a:t>. (</a:t>
            </a:r>
            <a:r>
              <a:rPr lang="en-US" sz="3800" dirty="0" err="1"/>
              <a:t>n.d.</a:t>
            </a:r>
            <a:r>
              <a:rPr lang="en-US" sz="3800" dirty="0"/>
              <a:t>). Retrieved from https://archive.ics.uci.edu/ml/datasets/Wine+Quality</a:t>
            </a:r>
            <a:endParaRPr lang="en-IN" sz="3800" dirty="0"/>
          </a:p>
          <a:p>
            <a:pPr>
              <a:lnSpc>
                <a:spcPct val="170000"/>
              </a:lnSpc>
            </a:pPr>
            <a:r>
              <a:rPr lang="en-US" sz="3800" dirty="0" err="1"/>
              <a:t>Zenebe</a:t>
            </a:r>
            <a:r>
              <a:rPr lang="en-US" sz="3800" dirty="0"/>
              <a:t> </a:t>
            </a:r>
            <a:r>
              <a:rPr lang="en-US" sz="3800" dirty="0" err="1"/>
              <a:t>Tadesse</a:t>
            </a:r>
            <a:r>
              <a:rPr lang="en-US" sz="3800" dirty="0"/>
              <a:t> </a:t>
            </a:r>
            <a:r>
              <a:rPr lang="en-US" sz="3800" dirty="0" err="1"/>
              <a:t>Tsegay</a:t>
            </a:r>
            <a:r>
              <a:rPr lang="en-US" sz="3800" dirty="0"/>
              <a:t>, K. M. (</a:t>
            </a:r>
            <a:r>
              <a:rPr lang="en-US" sz="3800" dirty="0" err="1"/>
              <a:t>n.d.</a:t>
            </a:r>
            <a:r>
              <a:rPr lang="en-US" sz="3800" dirty="0"/>
              <a:t>). Physicochemical and Sensory Properties of Wine Produced from Blended Cactus Pear (</a:t>
            </a:r>
            <a:r>
              <a:rPr lang="en-US" sz="3800" dirty="0" err="1"/>
              <a:t>Opuntia</a:t>
            </a:r>
            <a:r>
              <a:rPr lang="en-US" sz="3800" dirty="0"/>
              <a:t> </a:t>
            </a:r>
            <a:r>
              <a:rPr lang="en-US" sz="3800" dirty="0" err="1"/>
              <a:t>ficus-indica</a:t>
            </a:r>
            <a:r>
              <a:rPr lang="en-US" sz="3800" dirty="0"/>
              <a:t>) and Lantana </a:t>
            </a:r>
            <a:r>
              <a:rPr lang="en-US" sz="3800" dirty="0" err="1"/>
              <a:t>camara</a:t>
            </a:r>
            <a:r>
              <a:rPr lang="en-US" sz="3800" dirty="0"/>
              <a:t> (L. </a:t>
            </a:r>
            <a:r>
              <a:rPr lang="en-US" sz="3800" dirty="0" err="1"/>
              <a:t>camara</a:t>
            </a:r>
            <a:r>
              <a:rPr lang="en-US" sz="3800" dirty="0"/>
              <a:t>) Fruits. </a:t>
            </a:r>
            <a:r>
              <a:rPr lang="en-US" sz="3800" i="1" dirty="0"/>
              <a:t>Journal on Food Quality</a:t>
            </a:r>
            <a:r>
              <a:rPr lang="en-US" sz="3800" dirty="0" smtClean="0"/>
              <a:t>.</a:t>
            </a:r>
            <a:r>
              <a:rPr lang="en-IN" dirty="0"/>
              <a:t> </a:t>
            </a:r>
          </a:p>
          <a:p>
            <a:pPr marL="400050" lvl="1" indent="0" algn="just">
              <a:buNone/>
            </a:pPr>
            <a:endParaRPr lang="en-US" sz="22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450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dobe Kaiti Std R" pitchFamily="18" charset="-128"/>
                <a:ea typeface="Adobe Kaiti Std R" pitchFamily="18" charset="-128"/>
              </a:rPr>
              <a:t>Why wine quality assessment is important?</a:t>
            </a:r>
            <a:endParaRPr lang="en-IN" sz="28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4709120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Wine sales is a million dollar business as social drinking is on rise. 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Wine quality ratings are important to build trust in customers, brand reputation and profitable sales. 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Hence, industry players are using product quality certifications to promote their products. 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But it is a time-consuming process and requires the assessment given by human experts, which makes this process very expensive. </a:t>
            </a:r>
          </a:p>
          <a:p>
            <a:pPr algn="just">
              <a:spcAft>
                <a:spcPts val="600"/>
              </a:spcAft>
            </a:pPr>
            <a:r>
              <a:rPr lang="en-US" sz="2000" b="1" i="1" dirty="0" smtClean="0">
                <a:latin typeface="Adobe Fangsong Std R" pitchFamily="18" charset="-128"/>
                <a:ea typeface="Adobe Fangsong Std R" pitchFamily="18" charset="-128"/>
              </a:rPr>
              <a:t>Machine learning model can be of great help in this complex assessment. </a:t>
            </a:r>
            <a:endParaRPr lang="en-US" sz="2000" b="1" i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>
              <a:spcAft>
                <a:spcPts val="600"/>
              </a:spcAft>
            </a:pPr>
            <a:endParaRPr lang="en-US" sz="2000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endParaRPr lang="en-US" sz="2000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772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Objective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664778" y="3779912"/>
            <a:ext cx="8147248" cy="211683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The red </a:t>
            </a:r>
            <a:r>
              <a:rPr lang="en-US" sz="2000" dirty="0">
                <a:latin typeface="Adobe Fangsong Std R" pitchFamily="18" charset="-128"/>
                <a:ea typeface="Adobe Fangsong Std R" pitchFamily="18" charset="-128"/>
              </a:rPr>
              <a:t>wine samples from the north of Portugal 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have been used to </a:t>
            </a:r>
            <a:r>
              <a:rPr lang="en-US" sz="2000" dirty="0">
                <a:latin typeface="Adobe Fangsong Std R" pitchFamily="18" charset="-128"/>
                <a:ea typeface="Adobe Fangsong Std R" pitchFamily="18" charset="-128"/>
              </a:rPr>
              <a:t>model red wine quality based on physicochemical tests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sz="2000" dirty="0">
                <a:latin typeface="Adobe Fangsong Std R" pitchFamily="18" charset="-128"/>
                <a:ea typeface="Adobe Fangsong Std R" pitchFamily="18" charset="-128"/>
              </a:rPr>
              <a:t>The dataset contains a total of 12 variables, which were recorded for 1,599 observations. 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Out of the 12 variables eleven are based on physicochemical test (inputs</a:t>
            </a:r>
            <a:r>
              <a:rPr lang="en-US" sz="2000" dirty="0">
                <a:latin typeface="Adobe Fangsong Std R" pitchFamily="18" charset="-128"/>
                <a:ea typeface="Adobe Fangsong Std R" pitchFamily="18" charset="-128"/>
              </a:rPr>
              <a:t>) and 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one sensory variable(the </a:t>
            </a:r>
            <a:r>
              <a:rPr lang="en-US" sz="2000" dirty="0">
                <a:latin typeface="Adobe Fangsong Std R" pitchFamily="18" charset="-128"/>
                <a:ea typeface="Adobe Fangsong Std R" pitchFamily="18" charset="-128"/>
              </a:rPr>
              <a:t>output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).</a:t>
            </a:r>
            <a:endParaRPr lang="en-US" sz="20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9956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Data Description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645631" y="1340768"/>
            <a:ext cx="8147248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The model aims to determine the </a:t>
            </a:r>
            <a:r>
              <a:rPr lang="en-US" sz="2000" dirty="0">
                <a:latin typeface="Adobe Fangsong Std R" pitchFamily="18" charset="-128"/>
                <a:ea typeface="Adobe Fangsong Std R" pitchFamily="18" charset="-128"/>
              </a:rPr>
              <a:t>features 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that are of the </a:t>
            </a:r>
            <a:r>
              <a:rPr lang="en-US" sz="2000" dirty="0">
                <a:latin typeface="Adobe Fangsong Std R" pitchFamily="18" charset="-128"/>
                <a:ea typeface="Adobe Fangsong Std R" pitchFamily="18" charset="-128"/>
              </a:rPr>
              <a:t>best quality 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for red </a:t>
            </a:r>
            <a:r>
              <a:rPr lang="en-US" sz="2000" dirty="0">
                <a:latin typeface="Adobe Fangsong Std R" pitchFamily="18" charset="-128"/>
                <a:ea typeface="Adobe Fangsong Std R" pitchFamily="18" charset="-128"/>
              </a:rPr>
              <a:t>wine indicators and generate insights into each of these factors to our model’s red wine quality.</a:t>
            </a:r>
          </a:p>
        </p:txBody>
      </p:sp>
    </p:spTree>
    <p:extLst>
      <p:ext uri="{BB962C8B-B14F-4D97-AF65-F5344CB8AC3E}">
        <p14:creationId xmlns:p14="http://schemas.microsoft.com/office/powerpoint/2010/main" val="33946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Regression </a:t>
            </a:r>
            <a:r>
              <a:rPr lang="en-US" sz="3600" b="1" dirty="0" err="1" smtClean="0">
                <a:latin typeface="Adobe Kaiti Std R" pitchFamily="18" charset="-128"/>
                <a:ea typeface="Adobe Kaiti Std R" pitchFamily="18" charset="-128"/>
              </a:rPr>
              <a:t>vs</a:t>
            </a:r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 Classification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78112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n-US" sz="2000" dirty="0">
                <a:latin typeface="Adobe Garamond Pro" pitchFamily="18" charset="0"/>
              </a:rPr>
              <a:t>Balance is probably the most defining characteristic exhibited by great </a:t>
            </a:r>
            <a:r>
              <a:rPr lang="en-US" sz="2000" dirty="0" smtClean="0">
                <a:latin typeface="Adobe Garamond Pro" pitchFamily="18" charset="0"/>
              </a:rPr>
              <a:t>wine.</a:t>
            </a:r>
          </a:p>
          <a:p>
            <a:pPr marL="0" indent="0" algn="just">
              <a:buNone/>
            </a:pPr>
            <a:endParaRPr lang="en-US" sz="2000" dirty="0" smtClean="0">
              <a:latin typeface="Adobe Garamond Pro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n-US" sz="2000" dirty="0" smtClean="0">
                <a:latin typeface="Adobe Garamond Pro" pitchFamily="18" charset="0"/>
              </a:rPr>
              <a:t>High </a:t>
            </a:r>
            <a:r>
              <a:rPr lang="en-US" sz="2000" dirty="0">
                <a:latin typeface="Adobe Garamond Pro" pitchFamily="18" charset="0"/>
              </a:rPr>
              <a:t>quality wines always have a harmonious balance among its </a:t>
            </a:r>
            <a:r>
              <a:rPr lang="en-US" sz="2000" dirty="0" smtClean="0">
                <a:latin typeface="Adobe Garamond Pro" pitchFamily="18" charset="0"/>
              </a:rPr>
              <a:t>complex components</a:t>
            </a:r>
            <a:r>
              <a:rPr lang="en-US" sz="2000" dirty="0">
                <a:latin typeface="Adobe Garamond Pro" pitchFamily="18" charset="0"/>
              </a:rPr>
              <a:t>. </a:t>
            </a:r>
            <a:endParaRPr lang="en-US" sz="2000" dirty="0" smtClean="0">
              <a:latin typeface="Adobe Garamond Pro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endParaRPr lang="en-US" sz="2000" b="1" dirty="0">
              <a:latin typeface="Adobe Garamond Pro" pitchFamily="18" charset="0"/>
              <a:ea typeface="Adobe Fangsong Std R" pitchFamily="18" charset="-128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n-US" sz="2000" dirty="0" smtClean="0">
                <a:latin typeface="Adobe Garamond Pro" pitchFamily="18" charset="0"/>
              </a:rPr>
              <a:t>Components of wine and its impact in wine can be studied by the machine learning algorithm so that Quality wines came be predicted.</a:t>
            </a:r>
          </a:p>
          <a:p>
            <a:pPr marL="514350" indent="-514350" algn="just">
              <a:buFont typeface="+mj-lt"/>
              <a:buAutoNum type="romanUcPeriod" startAt="2"/>
            </a:pPr>
            <a:endParaRPr lang="en-US" sz="2000" dirty="0" smtClean="0">
              <a:latin typeface="Adobe Garamond Pro" pitchFamily="18" charset="0"/>
            </a:endParaRPr>
          </a:p>
          <a:p>
            <a:pPr marL="514350" indent="-514350" algn="just">
              <a:buFont typeface="+mj-lt"/>
              <a:buAutoNum type="romanUcPeriod" startAt="2"/>
            </a:pPr>
            <a:r>
              <a:rPr lang="en-US" sz="2000" b="1" dirty="0" smtClean="0">
                <a:latin typeface="Adobe Garamond Pro" pitchFamily="18" charset="0"/>
              </a:rPr>
              <a:t>Regression</a:t>
            </a:r>
            <a:r>
              <a:rPr lang="en-US" sz="2000" dirty="0" smtClean="0">
                <a:latin typeface="Adobe Garamond Pro" pitchFamily="18" charset="0"/>
              </a:rPr>
              <a:t> </a:t>
            </a:r>
            <a:r>
              <a:rPr lang="en-US" sz="2000" b="1" dirty="0" smtClean="0">
                <a:latin typeface="Adobe Garamond Pro" pitchFamily="18" charset="0"/>
              </a:rPr>
              <a:t>algorithm</a:t>
            </a:r>
            <a:r>
              <a:rPr lang="en-US" sz="2000" dirty="0" smtClean="0">
                <a:latin typeface="Adobe Garamond Pro" pitchFamily="18" charset="0"/>
              </a:rPr>
              <a:t> understands the importance of each parameter to its target variables  and trains its model. So regression would serve the wine industry better.</a:t>
            </a:r>
            <a:endParaRPr lang="en-US" sz="2000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3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Overview of Analysis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7811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Adobe Garamond Pro Bold" pitchFamily="18" charset="0"/>
              </a:rPr>
              <a:t>Data Analysis includes three main process namely 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1800" i="1" dirty="0" smtClean="0">
                <a:latin typeface="Adobe Garamond Pro Bold" pitchFamily="18" charset="0"/>
              </a:rPr>
              <a:t>Data Exploration, 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1800" i="1" dirty="0" smtClean="0">
                <a:latin typeface="Adobe Garamond Pro Bold" pitchFamily="18" charset="0"/>
              </a:rPr>
              <a:t>Data Preparation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1800" i="1" dirty="0" smtClean="0">
                <a:latin typeface="Adobe Garamond Pro Bold" pitchFamily="18" charset="0"/>
              </a:rPr>
              <a:t>Machine Learning model creation</a:t>
            </a:r>
          </a:p>
          <a:p>
            <a:pPr marL="914400" lvl="1" indent="-514350" algn="just">
              <a:buFont typeface="+mj-lt"/>
              <a:buAutoNum type="romanLcPeriod"/>
            </a:pPr>
            <a:endParaRPr lang="en-US" sz="1800" i="1" dirty="0">
              <a:latin typeface="Adobe Garamond Pro Bold" pitchFamily="18" charset="0"/>
            </a:endParaRPr>
          </a:p>
          <a:p>
            <a:pPr marL="400050" lvl="1" indent="0" algn="just">
              <a:buNone/>
            </a:pPr>
            <a:r>
              <a:rPr lang="en-US" sz="2200" b="1" dirty="0" smtClean="0">
                <a:latin typeface="Adobe Garamond Pro Bold" pitchFamily="18" charset="0"/>
              </a:rPr>
              <a:t>Data Exploration:</a:t>
            </a:r>
          </a:p>
          <a:p>
            <a:pPr marL="400050" lvl="1" indent="0" algn="just">
              <a:buNone/>
            </a:pPr>
            <a:r>
              <a:rPr lang="en-US" sz="2200" b="1" dirty="0">
                <a:latin typeface="Adobe Garamond Pro Bold" pitchFamily="18" charset="0"/>
              </a:rPr>
              <a:t>	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First step to data analysis is data exploration and understanding the relationships in the data and among the variables. </a:t>
            </a:r>
          </a:p>
          <a:p>
            <a:pPr marL="400050" lvl="1" indent="0" algn="just">
              <a:buNone/>
            </a:pPr>
            <a:r>
              <a:rPr lang="en-US" sz="18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1800" b="1" dirty="0" err="1" smtClean="0">
                <a:latin typeface="Adobe Fangsong Std R" pitchFamily="18" charset="-128"/>
                <a:ea typeface="Adobe Fangsong Std R" pitchFamily="18" charset="-128"/>
              </a:rPr>
              <a:t>Pairplot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 , </a:t>
            </a:r>
            <a:r>
              <a:rPr lang="en-US" sz="1800" b="1" dirty="0" err="1" smtClean="0">
                <a:latin typeface="Adobe Fangsong Std R" pitchFamily="18" charset="-128"/>
                <a:ea typeface="Adobe Fangsong Std R" pitchFamily="18" charset="-128"/>
              </a:rPr>
              <a:t>countplot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followed by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correlation 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has been used for this purpose.  To visualize this correlation coefficient , the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correlation matrix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 has been used.</a:t>
            </a:r>
          </a:p>
          <a:p>
            <a:pPr marL="400050" lvl="1" indent="0" algn="just">
              <a:buNone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None/>
            </a:pPr>
            <a:endParaRPr lang="en-US" sz="22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96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Overview of Analysis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4781128"/>
          </a:xfrm>
        </p:spPr>
        <p:txBody>
          <a:bodyPr>
            <a:noAutofit/>
          </a:bodyPr>
          <a:lstStyle/>
          <a:p>
            <a:pPr marL="400050" lvl="1" indent="0" algn="just">
              <a:buNone/>
            </a:pPr>
            <a:r>
              <a:rPr lang="en-US" sz="2200" b="1" dirty="0" smtClean="0">
                <a:latin typeface="Adobe Garamond Pro Bold" pitchFamily="18" charset="0"/>
              </a:rPr>
              <a:t>Data Preparation:</a:t>
            </a:r>
          </a:p>
          <a:p>
            <a:pPr marL="400050" lvl="1" indent="0" algn="just">
              <a:buNone/>
            </a:pPr>
            <a:r>
              <a:rPr lang="en-US" sz="2400" dirty="0" smtClean="0">
                <a:latin typeface="Adobe Garamond Pro Bold" pitchFamily="18" charset="0"/>
              </a:rPr>
              <a:t>	</a:t>
            </a:r>
            <a:r>
              <a:rPr lang="en-US" sz="1800" dirty="0">
                <a:latin typeface="Adobe Fangsong Std R" pitchFamily="18" charset="-128"/>
                <a:ea typeface="Adobe Fangsong Std R" pitchFamily="18" charset="-128"/>
              </a:rPr>
              <a:t>Data preparation that have been performed include </a:t>
            </a:r>
            <a:r>
              <a:rPr lang="en-US" sz="1800" b="1" dirty="0">
                <a:latin typeface="Adobe Fangsong Std R" pitchFamily="18" charset="-128"/>
                <a:ea typeface="Adobe Fangsong Std R" pitchFamily="18" charset="-128"/>
              </a:rPr>
              <a:t>checking for null values </a:t>
            </a:r>
            <a:r>
              <a:rPr lang="en-US" sz="1800" dirty="0">
                <a:latin typeface="Adobe Fangsong Std R" pitchFamily="18" charset="-128"/>
                <a:ea typeface="Adobe Fangsong Std R" pitchFamily="18" charset="-128"/>
              </a:rPr>
              <a:t>in the 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data,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outlier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 detection and removal. Outliers have been visualized using the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box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plot. 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It has been followed by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standardization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 of data. </a:t>
            </a:r>
            <a:endParaRPr lang="en-US" sz="1800" dirty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None/>
            </a:pPr>
            <a:endParaRPr lang="en-US" sz="22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None/>
            </a:pP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Machine Learning Model:</a:t>
            </a:r>
          </a:p>
          <a:p>
            <a:pPr marL="400050" lvl="1" indent="0" algn="just">
              <a:buNone/>
            </a:pPr>
            <a:r>
              <a:rPr lang="en-US" sz="22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Machine learning models used for predicting the wine quality are:</a:t>
            </a:r>
          </a:p>
          <a:p>
            <a:pPr lvl="1" indent="-342900" algn="just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Linear Regression</a:t>
            </a:r>
          </a:p>
          <a:p>
            <a:pPr lvl="1" indent="-342900" algn="just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Decision Tree Regression</a:t>
            </a:r>
          </a:p>
          <a:p>
            <a:pPr lvl="1" indent="-342900" algn="just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Random Forest Regression</a:t>
            </a:r>
          </a:p>
          <a:p>
            <a:pPr marL="400050" lvl="1" indent="0" algn="just">
              <a:buNone/>
            </a:pPr>
            <a:endParaRPr lang="en-US" sz="22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62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Overview of Analysis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4781128"/>
          </a:xfrm>
        </p:spPr>
        <p:txBody>
          <a:bodyPr>
            <a:noAutofit/>
          </a:bodyPr>
          <a:lstStyle/>
          <a:p>
            <a:pPr marL="400050" lvl="1" indent="0" algn="just">
              <a:buNone/>
            </a:pPr>
            <a:r>
              <a:rPr lang="en-US" sz="2200" b="1" dirty="0" smtClean="0">
                <a:latin typeface="Adobe Garamond Pro Bold" pitchFamily="18" charset="0"/>
              </a:rPr>
              <a:t>Data Preparation:</a:t>
            </a:r>
          </a:p>
          <a:p>
            <a:pPr marL="400050" lvl="1" indent="0" algn="just">
              <a:buNone/>
            </a:pPr>
            <a:r>
              <a:rPr lang="en-US" sz="2400" dirty="0" smtClean="0">
                <a:latin typeface="Adobe Garamond Pro Bold" pitchFamily="18" charset="0"/>
              </a:rPr>
              <a:t>	</a:t>
            </a:r>
            <a:r>
              <a:rPr lang="en-US" sz="1800" dirty="0">
                <a:latin typeface="Adobe Fangsong Std R" pitchFamily="18" charset="-128"/>
                <a:ea typeface="Adobe Fangsong Std R" pitchFamily="18" charset="-128"/>
              </a:rPr>
              <a:t>Data preparation that have been performed include </a:t>
            </a:r>
            <a:r>
              <a:rPr lang="en-US" sz="1800" b="1" dirty="0">
                <a:latin typeface="Adobe Fangsong Std R" pitchFamily="18" charset="-128"/>
                <a:ea typeface="Adobe Fangsong Std R" pitchFamily="18" charset="-128"/>
              </a:rPr>
              <a:t>checking for null values </a:t>
            </a:r>
            <a:r>
              <a:rPr lang="en-US" sz="1800" dirty="0">
                <a:latin typeface="Adobe Fangsong Std R" pitchFamily="18" charset="-128"/>
                <a:ea typeface="Adobe Fangsong Std R" pitchFamily="18" charset="-128"/>
              </a:rPr>
              <a:t>in the 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data,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outlier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 detection and removal. Outliers have been visualized using the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box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plot. 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It has been followed by </a:t>
            </a:r>
            <a:r>
              <a:rPr lang="en-US" sz="1800" b="1" dirty="0" smtClean="0">
                <a:latin typeface="Adobe Fangsong Std R" pitchFamily="18" charset="-128"/>
                <a:ea typeface="Adobe Fangsong Std R" pitchFamily="18" charset="-128"/>
              </a:rPr>
              <a:t>standardization</a:t>
            </a:r>
            <a:r>
              <a:rPr lang="en-US" sz="1800" dirty="0" smtClean="0">
                <a:latin typeface="Adobe Fangsong Std R" pitchFamily="18" charset="-128"/>
                <a:ea typeface="Adobe Fangsong Std R" pitchFamily="18" charset="-128"/>
              </a:rPr>
              <a:t> of data. </a:t>
            </a:r>
            <a:endParaRPr lang="en-US" sz="1800" dirty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None/>
            </a:pPr>
            <a:endParaRPr lang="en-US" sz="22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None/>
            </a:pP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Machine Learning Model:</a:t>
            </a:r>
          </a:p>
          <a:p>
            <a:pPr marL="400050" lvl="1" indent="0" algn="just">
              <a:buNone/>
            </a:pPr>
            <a:r>
              <a:rPr lang="en-US" sz="22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Machine learning models used for predicting the wine quality are:</a:t>
            </a:r>
          </a:p>
          <a:p>
            <a:pPr lvl="1" indent="-342900" algn="just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Linear Regression</a:t>
            </a:r>
          </a:p>
          <a:p>
            <a:pPr lvl="1" indent="-342900" algn="just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Decision Tree Regression</a:t>
            </a:r>
          </a:p>
          <a:p>
            <a:pPr lvl="1" indent="-342900" algn="just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Random Forest Regression</a:t>
            </a:r>
          </a:p>
          <a:p>
            <a:pPr marL="400050" lvl="1" indent="0" algn="just">
              <a:buNone/>
            </a:pPr>
            <a:endParaRPr lang="en-US" sz="22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933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Model on quality prediction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81128"/>
          </a:xfrm>
        </p:spPr>
        <p:txBody>
          <a:bodyPr>
            <a:noAutofit/>
          </a:bodyPr>
          <a:lstStyle/>
          <a:p>
            <a:pPr marL="400050" lvl="1" indent="0" algn="just">
              <a:buNone/>
            </a:pPr>
            <a:r>
              <a:rPr lang="en-US" sz="2200" b="1" u="sng" dirty="0" smtClean="0">
                <a:latin typeface="Adobe Fangsong Std R" pitchFamily="18" charset="-128"/>
                <a:ea typeface="Adobe Fangsong Std R" pitchFamily="18" charset="-128"/>
              </a:rPr>
              <a:t>Linear Regression Model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Step 1: </a:t>
            </a: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 the model on the training data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Step 2:  </a:t>
            </a: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Predict</a:t>
            </a: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 the test data 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Step 3: Check the </a:t>
            </a: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R2 score 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Step 4: Apply the </a:t>
            </a: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cross validation </a:t>
            </a: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to improve the score</a:t>
            </a:r>
          </a:p>
          <a:p>
            <a:pPr marL="400050" lvl="1" indent="0" algn="just">
              <a:buNone/>
            </a:pPr>
            <a:endParaRPr lang="en-US" sz="2200" dirty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None/>
            </a:pPr>
            <a:r>
              <a:rPr lang="en-US" sz="2200" b="1" u="sng" dirty="0" smtClean="0">
                <a:latin typeface="Adobe Fangsong Std R" pitchFamily="18" charset="-128"/>
                <a:ea typeface="Adobe Fangsong Std R" pitchFamily="18" charset="-128"/>
              </a:rPr>
              <a:t>Decision Tree </a:t>
            </a:r>
            <a:r>
              <a:rPr lang="en-US" sz="2200" b="1" u="sng" dirty="0" err="1" smtClean="0">
                <a:latin typeface="Adobe Fangsong Std R" pitchFamily="18" charset="-128"/>
                <a:ea typeface="Adobe Fangsong Std R" pitchFamily="18" charset="-128"/>
              </a:rPr>
              <a:t>Regressor</a:t>
            </a:r>
            <a:r>
              <a:rPr lang="en-US" sz="2200" b="1" u="sng" dirty="0" smtClean="0">
                <a:latin typeface="Adobe Fangsong Std R" pitchFamily="18" charset="-128"/>
                <a:ea typeface="Adobe Fangsong Std R" pitchFamily="18" charset="-128"/>
              </a:rPr>
              <a:t>: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Step 1: </a:t>
            </a: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 and </a:t>
            </a: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predict</a:t>
            </a: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 the model on the train and test data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Step 2: Check the </a:t>
            </a: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R2 score 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Step 3: Tune the </a:t>
            </a: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hyper parameters using </a:t>
            </a:r>
            <a:r>
              <a:rPr lang="en-US" sz="2200" b="1" dirty="0" err="1" smtClean="0">
                <a:latin typeface="Adobe Fangsong Std R" pitchFamily="18" charset="-128"/>
                <a:ea typeface="Adobe Fangsong Std R" pitchFamily="18" charset="-128"/>
              </a:rPr>
              <a:t>GridSearchCV</a:t>
            </a:r>
            <a:endParaRPr lang="en-US" sz="22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None/>
            </a:pP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Step 4: Apply the </a:t>
            </a:r>
            <a:r>
              <a:rPr lang="en-US" sz="2200" b="1" dirty="0" smtClean="0">
                <a:latin typeface="Adobe Fangsong Std R" pitchFamily="18" charset="-128"/>
                <a:ea typeface="Adobe Fangsong Std R" pitchFamily="18" charset="-128"/>
              </a:rPr>
              <a:t>cross validation </a:t>
            </a:r>
            <a:r>
              <a:rPr lang="en-US" sz="2200" dirty="0" smtClean="0">
                <a:latin typeface="Adobe Fangsong Std R" pitchFamily="18" charset="-128"/>
                <a:ea typeface="Adobe Fangsong Std R" pitchFamily="18" charset="-128"/>
              </a:rPr>
              <a:t>to improve the score</a:t>
            </a:r>
          </a:p>
          <a:p>
            <a:pPr marL="400050" lvl="1" indent="0" algn="just">
              <a:buNone/>
            </a:pPr>
            <a:endParaRPr lang="en-US" sz="2200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46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935" y="2924944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Results after applying model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624702" y="1196752"/>
            <a:ext cx="7776864" cy="1584176"/>
          </a:xfrm>
        </p:spPr>
        <p:txBody>
          <a:bodyPr>
            <a:normAutofit fontScale="92500" lnSpcReduction="20000"/>
          </a:bodyPr>
          <a:lstStyle/>
          <a:p>
            <a:pPr marL="400050" lvl="1" indent="0" algn="just">
              <a:buNone/>
            </a:pPr>
            <a:r>
              <a:rPr lang="en-US" sz="2000" b="1" u="sng" dirty="0" smtClean="0">
                <a:latin typeface="Adobe Fangsong Std R" pitchFamily="18" charset="-128"/>
                <a:ea typeface="Adobe Fangsong Std R" pitchFamily="18" charset="-128"/>
              </a:rPr>
              <a:t>Random Forest </a:t>
            </a:r>
            <a:r>
              <a:rPr lang="en-US" sz="2000" b="1" u="sng" dirty="0" err="1" smtClean="0">
                <a:latin typeface="Adobe Fangsong Std R" pitchFamily="18" charset="-128"/>
                <a:ea typeface="Adobe Fangsong Std R" pitchFamily="18" charset="-128"/>
              </a:rPr>
              <a:t>Regressor</a:t>
            </a:r>
            <a:r>
              <a:rPr lang="en-US" sz="2000" b="1" u="sng" dirty="0" smtClean="0">
                <a:latin typeface="Adobe Fangsong Std R" pitchFamily="18" charset="-128"/>
                <a:ea typeface="Adobe Fangsong Std R" pitchFamily="18" charset="-128"/>
              </a:rPr>
              <a:t>: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Step 1: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 and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predict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 the model on the train and test data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Step 2: Check the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R2 score 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Step 3: Tune the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hyper parameters using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GridSearchCV</a:t>
            </a:r>
            <a:endParaRPr lang="en-US" sz="20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None/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Step 4: Apply the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cross validation 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to improve the score</a:t>
            </a:r>
          </a:p>
          <a:p>
            <a:pPr marL="400050" lvl="1" indent="0" algn="just">
              <a:buNone/>
            </a:pPr>
            <a:endParaRPr lang="en-US" sz="2200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None/>
            </a:pPr>
            <a:endParaRPr lang="en-US" sz="2200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43608" y="427038"/>
            <a:ext cx="7795592" cy="553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Adobe Kaiti Std R" pitchFamily="18" charset="-128"/>
                <a:ea typeface="Adobe Kaiti Std R" pitchFamily="18" charset="-128"/>
              </a:rPr>
              <a:t>Model on quality prediction (Contd...)</a:t>
            </a:r>
            <a:endParaRPr lang="en-IN" sz="3600" b="1" dirty="0"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597527" y="3645024"/>
            <a:ext cx="7891505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algn="just">
              <a:buFont typeface="Arial" pitchFamily="34" charset="0"/>
              <a:buNone/>
            </a:pP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Each of these models learn how the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input 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variables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( physiochemical ) impact the wine quality. 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With this learning they try to predict unseen data and thereby provide prediction results complex correlations among data. </a:t>
            </a:r>
          </a:p>
          <a:p>
            <a:pPr marL="400050" lvl="1" indent="0" algn="just">
              <a:buFont typeface="Arial" pitchFamily="34" charset="0"/>
              <a:buNone/>
            </a:pPr>
            <a:endParaRPr lang="en-US" sz="20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400050" lvl="1" indent="0" algn="just">
              <a:buFont typeface="Arial" pitchFamily="34" charset="0"/>
              <a:buNone/>
            </a:pP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Random Forest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Regressor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model 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has </a:t>
            </a:r>
            <a:r>
              <a:rPr lang="en-US" sz="2000" b="1" i="1" dirty="0" smtClean="0">
                <a:latin typeface="Adobe Fangsong Std R" pitchFamily="18" charset="-128"/>
                <a:ea typeface="Adobe Fangsong Std R" pitchFamily="18" charset="-128"/>
              </a:rPr>
              <a:t>understood the correlation of data better</a:t>
            </a:r>
            <a:r>
              <a:rPr lang="en-US" sz="2000" dirty="0" smtClean="0">
                <a:latin typeface="Adobe Fangsong Std R" pitchFamily="18" charset="-128"/>
                <a:ea typeface="Adobe Fangsong Std R" pitchFamily="18" charset="-128"/>
              </a:rPr>
              <a:t> than the other two models, and has predicted the unseen wine data better. </a:t>
            </a:r>
            <a:endParaRPr lang="en-US" sz="2000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363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896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Wine Quality Analysis using ML Algorithm</vt:lpstr>
      <vt:lpstr>Why wine quality assessment is important?</vt:lpstr>
      <vt:lpstr>Objective</vt:lpstr>
      <vt:lpstr>Regression vs Classification</vt:lpstr>
      <vt:lpstr>Overview of Analysis</vt:lpstr>
      <vt:lpstr>Overview of Analysis</vt:lpstr>
      <vt:lpstr>Overview of Analysis</vt:lpstr>
      <vt:lpstr>Model on quality prediction</vt:lpstr>
      <vt:lpstr>Results after applying model</vt:lpstr>
      <vt:lpstr>Correlation of physiochemical attributes on Wine Quality</vt:lpstr>
      <vt:lpstr>Correlation of physiochemical attributes on Wine Quality (Contd..)</vt:lpstr>
      <vt:lpstr>Impact on business</vt:lpstr>
      <vt:lpstr>PowerPoint Presentation</vt:lpstr>
      <vt:lpstr>References</vt:lpstr>
      <vt:lpstr>References (Contd...)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 using ML Algorithm</dc:title>
  <dc:creator>Rajalakshmi</dc:creator>
  <cp:lastModifiedBy>Rajalakshmi</cp:lastModifiedBy>
  <cp:revision>21</cp:revision>
  <dcterms:created xsi:type="dcterms:W3CDTF">2021-08-08T05:36:02Z</dcterms:created>
  <dcterms:modified xsi:type="dcterms:W3CDTF">2021-08-08T12:36:38Z</dcterms:modified>
</cp:coreProperties>
</file>