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x="9144000" cy="6858000"/>
  <p:notesSz cx="6858000" cy="9144000"/>
  <p:embeddedFontLst>
    <p:embeddedFont>
      <p:font typeface="Calibri (MS) Bold" charset="1" panose="020F0702030404030204"/>
      <p:regular r:id="rId29"/>
    </p:embeddedFont>
    <p:embeddedFont>
      <p:font typeface="Calibri (MS)" charset="1" panose="020F0502020204030204"/>
      <p:regular r:id="rId30"/>
    </p:embeddedFont>
    <p:embeddedFont>
      <p:font typeface="IBM Plex Sans" charset="1" panose="020B0503050203000203"/>
      <p:regular r:id="rId3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jpeg" Type="http://schemas.openxmlformats.org/officeDocument/2006/relationships/image"/><Relationship Id="rId13" Target="../media/image12.png" Type="http://schemas.openxmlformats.org/officeDocument/2006/relationships/image"/><Relationship Id="rId14" Target="../media/image13.png" Type="http://schemas.openxmlformats.org/officeDocument/2006/relationships/image"/><Relationship Id="rId15" Target="../media/image14.pn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jpe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 Id="rId3" Target="../media/image21.svg" Type="http://schemas.openxmlformats.org/officeDocument/2006/relationships/image"/><Relationship Id="rId4" Target="../media/image22.png" Type="http://schemas.openxmlformats.org/officeDocument/2006/relationships/image"/><Relationship Id="rId5" Target="../media/image23.svg" Type="http://schemas.openxmlformats.org/officeDocument/2006/relationships/image"/><Relationship Id="rId6" Target="../media/image24.png" Type="http://schemas.openxmlformats.org/officeDocument/2006/relationships/image"/><Relationship Id="rId7" Target="../media/image25.png" Type="http://schemas.openxmlformats.org/officeDocument/2006/relationships/image"/><Relationship Id="rId8" Target="../media/image26.svg" Type="http://schemas.openxmlformats.org/officeDocument/2006/relationships/image"/><Relationship Id="rId9" Target="../media/image27.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 Id="rId3" Target="../media/image21.svg" Type="http://schemas.openxmlformats.org/officeDocument/2006/relationships/image"/><Relationship Id="rId4" Target="../media/image22.png" Type="http://schemas.openxmlformats.org/officeDocument/2006/relationships/image"/><Relationship Id="rId5" Target="../media/image23.svg" Type="http://schemas.openxmlformats.org/officeDocument/2006/relationships/image"/><Relationship Id="rId6" Target="../media/image24.png" Type="http://schemas.openxmlformats.org/officeDocument/2006/relationships/image"/><Relationship Id="rId7" Target="../media/image25.png" Type="http://schemas.openxmlformats.org/officeDocument/2006/relationships/image"/><Relationship Id="rId8" Target="../media/image26.svg" Type="http://schemas.openxmlformats.org/officeDocument/2006/relationships/image"/><Relationship Id="rId9" Target="../media/image27.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8.png" Type="http://schemas.openxmlformats.org/officeDocument/2006/relationships/image"/><Relationship Id="rId2" Target="../media/image20.png" Type="http://schemas.openxmlformats.org/officeDocument/2006/relationships/image"/><Relationship Id="rId3" Target="../media/image21.svg" Type="http://schemas.openxmlformats.org/officeDocument/2006/relationships/image"/><Relationship Id="rId4" Target="../media/image22.png" Type="http://schemas.openxmlformats.org/officeDocument/2006/relationships/image"/><Relationship Id="rId5" Target="../media/image23.svg" Type="http://schemas.openxmlformats.org/officeDocument/2006/relationships/image"/><Relationship Id="rId6" Target="../media/image24.png" Type="http://schemas.openxmlformats.org/officeDocument/2006/relationships/image"/><Relationship Id="rId7" Target="../media/image25.png" Type="http://schemas.openxmlformats.org/officeDocument/2006/relationships/image"/><Relationship Id="rId8" Target="../media/image26.svg" Type="http://schemas.openxmlformats.org/officeDocument/2006/relationships/image"/><Relationship Id="rId9" Target="../media/image27.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 Id="rId3" Target="../media/image21.svg" Type="http://schemas.openxmlformats.org/officeDocument/2006/relationships/image"/><Relationship Id="rId4" Target="../media/image22.png" Type="http://schemas.openxmlformats.org/officeDocument/2006/relationships/image"/><Relationship Id="rId5" Target="../media/image23.svg" Type="http://schemas.openxmlformats.org/officeDocument/2006/relationships/image"/><Relationship Id="rId6" Target="../media/image24.png" Type="http://schemas.openxmlformats.org/officeDocument/2006/relationships/image"/><Relationship Id="rId7" Target="../media/image25.png" Type="http://schemas.openxmlformats.org/officeDocument/2006/relationships/image"/><Relationship Id="rId8" Target="../media/image26.svg" Type="http://schemas.openxmlformats.org/officeDocument/2006/relationships/image"/><Relationship Id="rId9" Target="../media/image27.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 Id="rId3" Target="../media/image21.svg" Type="http://schemas.openxmlformats.org/officeDocument/2006/relationships/image"/><Relationship Id="rId4" Target="../media/image22.png" Type="http://schemas.openxmlformats.org/officeDocument/2006/relationships/image"/><Relationship Id="rId5" Target="../media/image23.svg" Type="http://schemas.openxmlformats.org/officeDocument/2006/relationships/image"/><Relationship Id="rId6" Target="../media/image24.png" Type="http://schemas.openxmlformats.org/officeDocument/2006/relationships/image"/><Relationship Id="rId7" Target="../media/image25.png" Type="http://schemas.openxmlformats.org/officeDocument/2006/relationships/image"/><Relationship Id="rId8" Target="../media/image26.svg" Type="http://schemas.openxmlformats.org/officeDocument/2006/relationships/image"/><Relationship Id="rId9" Target="../media/image27.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9.png" Type="http://schemas.openxmlformats.org/officeDocument/2006/relationships/image"/><Relationship Id="rId2" Target="../media/image20.png" Type="http://schemas.openxmlformats.org/officeDocument/2006/relationships/image"/><Relationship Id="rId3" Target="../media/image21.svg" Type="http://schemas.openxmlformats.org/officeDocument/2006/relationships/image"/><Relationship Id="rId4" Target="../media/image22.png" Type="http://schemas.openxmlformats.org/officeDocument/2006/relationships/image"/><Relationship Id="rId5" Target="../media/image23.svg" Type="http://schemas.openxmlformats.org/officeDocument/2006/relationships/image"/><Relationship Id="rId6" Target="../media/image24.png" Type="http://schemas.openxmlformats.org/officeDocument/2006/relationships/image"/><Relationship Id="rId7" Target="../media/image25.png" Type="http://schemas.openxmlformats.org/officeDocument/2006/relationships/image"/><Relationship Id="rId8" Target="../media/image26.svg" Type="http://schemas.openxmlformats.org/officeDocument/2006/relationships/image"/><Relationship Id="rId9" Target="../media/image27.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0.png" Type="http://schemas.openxmlformats.org/officeDocument/2006/relationships/image"/><Relationship Id="rId2" Target="../media/image20.png" Type="http://schemas.openxmlformats.org/officeDocument/2006/relationships/image"/><Relationship Id="rId3" Target="../media/image21.svg" Type="http://schemas.openxmlformats.org/officeDocument/2006/relationships/image"/><Relationship Id="rId4" Target="../media/image22.png" Type="http://schemas.openxmlformats.org/officeDocument/2006/relationships/image"/><Relationship Id="rId5" Target="../media/image23.svg" Type="http://schemas.openxmlformats.org/officeDocument/2006/relationships/image"/><Relationship Id="rId6" Target="../media/image24.png" Type="http://schemas.openxmlformats.org/officeDocument/2006/relationships/image"/><Relationship Id="rId7" Target="../media/image25.png" Type="http://schemas.openxmlformats.org/officeDocument/2006/relationships/image"/><Relationship Id="rId8" Target="../media/image26.svg" Type="http://schemas.openxmlformats.org/officeDocument/2006/relationships/image"/><Relationship Id="rId9" Target="../media/image27.sv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1.png" Type="http://schemas.openxmlformats.org/officeDocument/2006/relationships/image"/><Relationship Id="rId11" Target="../media/image32.png" Type="http://schemas.openxmlformats.org/officeDocument/2006/relationships/image"/><Relationship Id="rId2" Target="../media/image20.png" Type="http://schemas.openxmlformats.org/officeDocument/2006/relationships/image"/><Relationship Id="rId3" Target="../media/image21.svg" Type="http://schemas.openxmlformats.org/officeDocument/2006/relationships/image"/><Relationship Id="rId4" Target="../media/image22.png" Type="http://schemas.openxmlformats.org/officeDocument/2006/relationships/image"/><Relationship Id="rId5" Target="../media/image23.svg" Type="http://schemas.openxmlformats.org/officeDocument/2006/relationships/image"/><Relationship Id="rId6" Target="../media/image24.png" Type="http://schemas.openxmlformats.org/officeDocument/2006/relationships/image"/><Relationship Id="rId7" Target="../media/image25.png" Type="http://schemas.openxmlformats.org/officeDocument/2006/relationships/image"/><Relationship Id="rId8" Target="../media/image26.svg" Type="http://schemas.openxmlformats.org/officeDocument/2006/relationships/image"/><Relationship Id="rId9" Target="../media/image27.sv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3.png" Type="http://schemas.openxmlformats.org/officeDocument/2006/relationships/image"/><Relationship Id="rId2" Target="../media/image20.png" Type="http://schemas.openxmlformats.org/officeDocument/2006/relationships/image"/><Relationship Id="rId3" Target="../media/image21.svg" Type="http://schemas.openxmlformats.org/officeDocument/2006/relationships/image"/><Relationship Id="rId4" Target="../media/image22.png" Type="http://schemas.openxmlformats.org/officeDocument/2006/relationships/image"/><Relationship Id="rId5" Target="../media/image23.svg" Type="http://schemas.openxmlformats.org/officeDocument/2006/relationships/image"/><Relationship Id="rId6" Target="../media/image24.png" Type="http://schemas.openxmlformats.org/officeDocument/2006/relationships/image"/><Relationship Id="rId7" Target="../media/image25.png" Type="http://schemas.openxmlformats.org/officeDocument/2006/relationships/image"/><Relationship Id="rId8" Target="../media/image26.svg" Type="http://schemas.openxmlformats.org/officeDocument/2006/relationships/image"/><Relationship Id="rId9" Target="../media/image27.sv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 Id="rId3" Target="../media/image21.svg" Type="http://schemas.openxmlformats.org/officeDocument/2006/relationships/image"/><Relationship Id="rId4" Target="../media/image22.png" Type="http://schemas.openxmlformats.org/officeDocument/2006/relationships/image"/><Relationship Id="rId5" Target="../media/image23.svg" Type="http://schemas.openxmlformats.org/officeDocument/2006/relationships/image"/><Relationship Id="rId6" Target="../media/image24.png" Type="http://schemas.openxmlformats.org/officeDocument/2006/relationships/image"/><Relationship Id="rId7" Target="../media/image25.png" Type="http://schemas.openxmlformats.org/officeDocument/2006/relationships/image"/><Relationship Id="rId8" Target="../media/image26.svg" Type="http://schemas.openxmlformats.org/officeDocument/2006/relationships/image"/><Relationship Id="rId9" Target="../media/image27.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 Id="rId3" Target="../media/image21.svg" Type="http://schemas.openxmlformats.org/officeDocument/2006/relationships/image"/><Relationship Id="rId4" Target="../media/image22.png" Type="http://schemas.openxmlformats.org/officeDocument/2006/relationships/image"/><Relationship Id="rId5" Target="../media/image23.svg" Type="http://schemas.openxmlformats.org/officeDocument/2006/relationships/image"/><Relationship Id="rId6" Target="../media/image24.png" Type="http://schemas.openxmlformats.org/officeDocument/2006/relationships/image"/><Relationship Id="rId7" Target="../media/image25.png" Type="http://schemas.openxmlformats.org/officeDocument/2006/relationships/image"/><Relationship Id="rId8" Target="../media/image26.svg" Type="http://schemas.openxmlformats.org/officeDocument/2006/relationships/image"/><Relationship Id="rId9" Target="../media/image27.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 Id="rId3" Target="../media/image21.svg" Type="http://schemas.openxmlformats.org/officeDocument/2006/relationships/image"/><Relationship Id="rId4" Target="../media/image22.png" Type="http://schemas.openxmlformats.org/officeDocument/2006/relationships/image"/><Relationship Id="rId5" Target="../media/image23.svg" Type="http://schemas.openxmlformats.org/officeDocument/2006/relationships/image"/><Relationship Id="rId6" Target="../media/image24.png" Type="http://schemas.openxmlformats.org/officeDocument/2006/relationships/image"/><Relationship Id="rId7" Target="../media/image27.sv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 Id="rId3" Target="../media/image21.svg" Type="http://schemas.openxmlformats.org/officeDocument/2006/relationships/image"/><Relationship Id="rId4" Target="../media/image22.png" Type="http://schemas.openxmlformats.org/officeDocument/2006/relationships/image"/><Relationship Id="rId5" Target="../media/image23.svg" Type="http://schemas.openxmlformats.org/officeDocument/2006/relationships/image"/><Relationship Id="rId6" Target="../media/image24.png" Type="http://schemas.openxmlformats.org/officeDocument/2006/relationships/image"/><Relationship Id="rId7" Target="../media/image25.png" Type="http://schemas.openxmlformats.org/officeDocument/2006/relationships/image"/><Relationship Id="rId8" Target="../media/image26.svg" Type="http://schemas.openxmlformats.org/officeDocument/2006/relationships/image"/><Relationship Id="rId9" Target="../media/image27.sv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 Id="rId3" Target="../media/image21.svg" Type="http://schemas.openxmlformats.org/officeDocument/2006/relationships/image"/><Relationship Id="rId4" Target="../media/image22.png" Type="http://schemas.openxmlformats.org/officeDocument/2006/relationships/image"/><Relationship Id="rId5" Target="../media/image23.svg" Type="http://schemas.openxmlformats.org/officeDocument/2006/relationships/image"/><Relationship Id="rId6" Target="../media/image24.png" Type="http://schemas.openxmlformats.org/officeDocument/2006/relationships/image"/><Relationship Id="rId7" Target="../media/image25.png" Type="http://schemas.openxmlformats.org/officeDocument/2006/relationships/image"/><Relationship Id="rId8" Target="../media/image26.svg" Type="http://schemas.openxmlformats.org/officeDocument/2006/relationships/image"/><Relationship Id="rId9" Target="../media/image27.sv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4.png" Type="http://schemas.openxmlformats.org/officeDocument/2006/relationships/image"/><Relationship Id="rId3" Target="../media/image35.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 Id="rId3" Target="../media/image21.svg" Type="http://schemas.openxmlformats.org/officeDocument/2006/relationships/image"/><Relationship Id="rId4" Target="../media/image22.png" Type="http://schemas.openxmlformats.org/officeDocument/2006/relationships/image"/><Relationship Id="rId5" Target="../media/image23.svg" Type="http://schemas.openxmlformats.org/officeDocument/2006/relationships/image"/><Relationship Id="rId6" Target="../media/image24.png" Type="http://schemas.openxmlformats.org/officeDocument/2006/relationships/image"/><Relationship Id="rId7" Target="../media/image25.png" Type="http://schemas.openxmlformats.org/officeDocument/2006/relationships/image"/><Relationship Id="rId8" Target="../media/image26.svg" Type="http://schemas.openxmlformats.org/officeDocument/2006/relationships/image"/><Relationship Id="rId9" Target="../media/image27.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 Id="rId3" Target="../media/image21.svg" Type="http://schemas.openxmlformats.org/officeDocument/2006/relationships/image"/><Relationship Id="rId4" Target="../media/image22.png" Type="http://schemas.openxmlformats.org/officeDocument/2006/relationships/image"/><Relationship Id="rId5" Target="../media/image23.svg" Type="http://schemas.openxmlformats.org/officeDocument/2006/relationships/image"/><Relationship Id="rId6" Target="../media/image24.png" Type="http://schemas.openxmlformats.org/officeDocument/2006/relationships/image"/><Relationship Id="rId7" Target="../media/image25.png" Type="http://schemas.openxmlformats.org/officeDocument/2006/relationships/image"/><Relationship Id="rId8" Target="../media/image26.svg" Type="http://schemas.openxmlformats.org/officeDocument/2006/relationships/image"/><Relationship Id="rId9" Target="../media/image27.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 Id="rId3" Target="../media/image21.svg" Type="http://schemas.openxmlformats.org/officeDocument/2006/relationships/image"/><Relationship Id="rId4" Target="../media/image22.png" Type="http://schemas.openxmlformats.org/officeDocument/2006/relationships/image"/><Relationship Id="rId5" Target="../media/image23.svg" Type="http://schemas.openxmlformats.org/officeDocument/2006/relationships/image"/><Relationship Id="rId6" Target="../media/image24.png" Type="http://schemas.openxmlformats.org/officeDocument/2006/relationships/image"/><Relationship Id="rId7" Target="../media/image25.png" Type="http://schemas.openxmlformats.org/officeDocument/2006/relationships/image"/><Relationship Id="rId8" Target="../media/image26.svg" Type="http://schemas.openxmlformats.org/officeDocument/2006/relationships/image"/><Relationship Id="rId9" Target="../media/image27.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 Id="rId3" Target="../media/image21.svg" Type="http://schemas.openxmlformats.org/officeDocument/2006/relationships/image"/><Relationship Id="rId4" Target="../media/image22.png" Type="http://schemas.openxmlformats.org/officeDocument/2006/relationships/image"/><Relationship Id="rId5" Target="../media/image23.svg" Type="http://schemas.openxmlformats.org/officeDocument/2006/relationships/image"/><Relationship Id="rId6" Target="../media/image24.png" Type="http://schemas.openxmlformats.org/officeDocument/2006/relationships/image"/><Relationship Id="rId7" Target="../media/image25.png" Type="http://schemas.openxmlformats.org/officeDocument/2006/relationships/image"/><Relationship Id="rId8" Target="../media/image26.svg" Type="http://schemas.openxmlformats.org/officeDocument/2006/relationships/image"/><Relationship Id="rId9" Target="../media/image27.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 Id="rId3" Target="../media/image21.svg" Type="http://schemas.openxmlformats.org/officeDocument/2006/relationships/image"/><Relationship Id="rId4" Target="../media/image22.png" Type="http://schemas.openxmlformats.org/officeDocument/2006/relationships/image"/><Relationship Id="rId5" Target="../media/image23.svg" Type="http://schemas.openxmlformats.org/officeDocument/2006/relationships/image"/><Relationship Id="rId6" Target="../media/image24.png" Type="http://schemas.openxmlformats.org/officeDocument/2006/relationships/image"/><Relationship Id="rId7" Target="../media/image25.png" Type="http://schemas.openxmlformats.org/officeDocument/2006/relationships/image"/><Relationship Id="rId8" Target="../media/image26.svg" Type="http://schemas.openxmlformats.org/officeDocument/2006/relationships/image"/><Relationship Id="rId9" Target="../media/image27.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 Id="rId3" Target="../media/image21.svg" Type="http://schemas.openxmlformats.org/officeDocument/2006/relationships/image"/><Relationship Id="rId4" Target="../media/image22.png" Type="http://schemas.openxmlformats.org/officeDocument/2006/relationships/image"/><Relationship Id="rId5" Target="../media/image23.svg" Type="http://schemas.openxmlformats.org/officeDocument/2006/relationships/image"/><Relationship Id="rId6" Target="../media/image24.png" Type="http://schemas.openxmlformats.org/officeDocument/2006/relationships/image"/><Relationship Id="rId7" Target="../media/image25.png" Type="http://schemas.openxmlformats.org/officeDocument/2006/relationships/image"/><Relationship Id="rId8" Target="../media/image26.svg" Type="http://schemas.openxmlformats.org/officeDocument/2006/relationships/image"/><Relationship Id="rId9" Target="../media/image27.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 Id="rId3" Target="../media/image21.svg" Type="http://schemas.openxmlformats.org/officeDocument/2006/relationships/image"/><Relationship Id="rId4" Target="../media/image22.png" Type="http://schemas.openxmlformats.org/officeDocument/2006/relationships/image"/><Relationship Id="rId5" Target="../media/image23.svg" Type="http://schemas.openxmlformats.org/officeDocument/2006/relationships/image"/><Relationship Id="rId6" Target="../media/image24.png" Type="http://schemas.openxmlformats.org/officeDocument/2006/relationships/image"/><Relationship Id="rId7" Target="../media/image25.png" Type="http://schemas.openxmlformats.org/officeDocument/2006/relationships/image"/><Relationship Id="rId8" Target="../media/image26.svg" Type="http://schemas.openxmlformats.org/officeDocument/2006/relationships/image"/><Relationship Id="rId9" Target="../media/image27.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9144000" cy="3229280"/>
          </a:xfrm>
          <a:custGeom>
            <a:avLst/>
            <a:gdLst/>
            <a:ahLst/>
            <a:cxnLst/>
            <a:rect r="r" b="b" t="t" l="l"/>
            <a:pathLst>
              <a:path h="3229280" w="9144000">
                <a:moveTo>
                  <a:pt x="0" y="0"/>
                </a:moveTo>
                <a:lnTo>
                  <a:pt x="9144000" y="0"/>
                </a:lnTo>
                <a:lnTo>
                  <a:pt x="9144000" y="3229280"/>
                </a:lnTo>
                <a:lnTo>
                  <a:pt x="0" y="322928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77784" y="4812106"/>
            <a:ext cx="4322207" cy="1323442"/>
          </a:xfrm>
          <a:custGeom>
            <a:avLst/>
            <a:gdLst/>
            <a:ahLst/>
            <a:cxnLst/>
            <a:rect r="r" b="b" t="t" l="l"/>
            <a:pathLst>
              <a:path h="1323442" w="4322207">
                <a:moveTo>
                  <a:pt x="0" y="0"/>
                </a:moveTo>
                <a:lnTo>
                  <a:pt x="4322207" y="0"/>
                </a:lnTo>
                <a:lnTo>
                  <a:pt x="4322207" y="1323442"/>
                </a:lnTo>
                <a:lnTo>
                  <a:pt x="0" y="132344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5003206" y="1761201"/>
            <a:ext cx="4140794" cy="2622442"/>
          </a:xfrm>
          <a:custGeom>
            <a:avLst/>
            <a:gdLst/>
            <a:ahLst/>
            <a:cxnLst/>
            <a:rect r="r" b="b" t="t" l="l"/>
            <a:pathLst>
              <a:path h="2622442" w="4140794">
                <a:moveTo>
                  <a:pt x="0" y="0"/>
                </a:moveTo>
                <a:lnTo>
                  <a:pt x="4140794" y="0"/>
                </a:lnTo>
                <a:lnTo>
                  <a:pt x="4140794" y="2622442"/>
                </a:lnTo>
                <a:lnTo>
                  <a:pt x="0" y="262244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76200" y="1453172"/>
            <a:ext cx="5897613" cy="3238500"/>
          </a:xfrm>
          <a:custGeom>
            <a:avLst/>
            <a:gdLst/>
            <a:ahLst/>
            <a:cxnLst/>
            <a:rect r="r" b="b" t="t" l="l"/>
            <a:pathLst>
              <a:path h="3238500" w="5897613">
                <a:moveTo>
                  <a:pt x="0" y="0"/>
                </a:moveTo>
                <a:lnTo>
                  <a:pt x="5897613" y="0"/>
                </a:lnTo>
                <a:lnTo>
                  <a:pt x="5897613" y="3238500"/>
                </a:lnTo>
                <a:lnTo>
                  <a:pt x="0" y="32385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78248" y="923068"/>
            <a:ext cx="4507687" cy="2995670"/>
          </a:xfrm>
          <a:custGeom>
            <a:avLst/>
            <a:gdLst/>
            <a:ahLst/>
            <a:cxnLst/>
            <a:rect r="r" b="b" t="t" l="l"/>
            <a:pathLst>
              <a:path h="2995670" w="4507687">
                <a:moveTo>
                  <a:pt x="0" y="0"/>
                </a:moveTo>
                <a:lnTo>
                  <a:pt x="4507687" y="0"/>
                </a:lnTo>
                <a:lnTo>
                  <a:pt x="4507687" y="2995669"/>
                </a:lnTo>
                <a:lnTo>
                  <a:pt x="0" y="2995669"/>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0" y="0"/>
            <a:ext cx="9144000" cy="1752552"/>
          </a:xfrm>
          <a:custGeom>
            <a:avLst/>
            <a:gdLst/>
            <a:ahLst/>
            <a:cxnLst/>
            <a:rect r="r" b="b" t="t" l="l"/>
            <a:pathLst>
              <a:path h="1752552" w="9144000">
                <a:moveTo>
                  <a:pt x="0" y="0"/>
                </a:moveTo>
                <a:lnTo>
                  <a:pt x="9144000" y="0"/>
                </a:lnTo>
                <a:lnTo>
                  <a:pt x="9144000" y="1752552"/>
                </a:lnTo>
                <a:lnTo>
                  <a:pt x="0" y="1752552"/>
                </a:lnTo>
                <a:lnTo>
                  <a:pt x="0" y="0"/>
                </a:lnTo>
                <a:close/>
              </a:path>
            </a:pathLst>
          </a:custGeom>
          <a:blipFill>
            <a:blip r:embed="rId12"/>
            <a:stretch>
              <a:fillRect l="-5" t="-172709" r="-782" b="0"/>
            </a:stretch>
          </a:blipFill>
        </p:spPr>
      </p:sp>
      <p:sp>
        <p:nvSpPr>
          <p:cNvPr name="Freeform 8" id="8"/>
          <p:cNvSpPr/>
          <p:nvPr/>
        </p:nvSpPr>
        <p:spPr>
          <a:xfrm flipH="false" flipV="false" rot="0">
            <a:off x="0" y="1465869"/>
            <a:ext cx="5845578" cy="3213097"/>
          </a:xfrm>
          <a:custGeom>
            <a:avLst/>
            <a:gdLst/>
            <a:ahLst/>
            <a:cxnLst/>
            <a:rect r="r" b="b" t="t" l="l"/>
            <a:pathLst>
              <a:path h="3213097" w="5845578">
                <a:moveTo>
                  <a:pt x="0" y="0"/>
                </a:moveTo>
                <a:lnTo>
                  <a:pt x="5845578" y="0"/>
                </a:lnTo>
                <a:lnTo>
                  <a:pt x="5845578" y="3213097"/>
                </a:lnTo>
                <a:lnTo>
                  <a:pt x="0" y="3213097"/>
                </a:lnTo>
                <a:lnTo>
                  <a:pt x="0" y="0"/>
                </a:lnTo>
                <a:close/>
              </a:path>
            </a:pathLst>
          </a:custGeom>
          <a:blipFill>
            <a:blip r:embed="rId13"/>
            <a:stretch>
              <a:fillRect l="-434" t="0" r="0" b="0"/>
            </a:stretch>
          </a:blipFill>
        </p:spPr>
      </p:sp>
      <p:sp>
        <p:nvSpPr>
          <p:cNvPr name="Freeform 9" id="9"/>
          <p:cNvSpPr/>
          <p:nvPr/>
        </p:nvSpPr>
        <p:spPr>
          <a:xfrm flipH="false" flipV="false" rot="0">
            <a:off x="0" y="935765"/>
            <a:ext cx="4089121" cy="1177528"/>
          </a:xfrm>
          <a:custGeom>
            <a:avLst/>
            <a:gdLst/>
            <a:ahLst/>
            <a:cxnLst/>
            <a:rect r="r" b="b" t="t" l="l"/>
            <a:pathLst>
              <a:path h="1177528" w="4089121">
                <a:moveTo>
                  <a:pt x="0" y="0"/>
                </a:moveTo>
                <a:lnTo>
                  <a:pt x="4089121" y="0"/>
                </a:lnTo>
                <a:lnTo>
                  <a:pt x="4089121" y="1177528"/>
                </a:lnTo>
                <a:lnTo>
                  <a:pt x="0" y="1177528"/>
                </a:lnTo>
                <a:lnTo>
                  <a:pt x="0" y="0"/>
                </a:lnTo>
                <a:close/>
              </a:path>
            </a:pathLst>
          </a:custGeom>
          <a:blipFill>
            <a:blip r:embed="rId14"/>
            <a:stretch>
              <a:fillRect l="-671" t="0" r="0" b="0"/>
            </a:stretch>
          </a:blipFill>
        </p:spPr>
      </p:sp>
      <p:sp>
        <p:nvSpPr>
          <p:cNvPr name="Freeform 10" id="10"/>
          <p:cNvSpPr/>
          <p:nvPr/>
        </p:nvSpPr>
        <p:spPr>
          <a:xfrm flipH="false" flipV="false" rot="0">
            <a:off x="4639532" y="1478575"/>
            <a:ext cx="1773965" cy="3187703"/>
          </a:xfrm>
          <a:custGeom>
            <a:avLst/>
            <a:gdLst/>
            <a:ahLst/>
            <a:cxnLst/>
            <a:rect r="r" b="b" t="t" l="l"/>
            <a:pathLst>
              <a:path h="3187703" w="1773965">
                <a:moveTo>
                  <a:pt x="0" y="0"/>
                </a:moveTo>
                <a:lnTo>
                  <a:pt x="1773965" y="0"/>
                </a:lnTo>
                <a:lnTo>
                  <a:pt x="1773965" y="3187703"/>
                </a:lnTo>
                <a:lnTo>
                  <a:pt x="0" y="3187703"/>
                </a:lnTo>
                <a:lnTo>
                  <a:pt x="0" y="0"/>
                </a:lnTo>
                <a:close/>
              </a:path>
            </a:pathLst>
          </a:custGeom>
          <a:blipFill>
            <a:blip r:embed="rId15"/>
            <a:stretch>
              <a:fillRect l="0" t="0" r="0" b="0"/>
            </a:stretch>
          </a:blipFill>
        </p:spPr>
      </p:sp>
      <p:sp>
        <p:nvSpPr>
          <p:cNvPr name="Freeform 11" id="11"/>
          <p:cNvSpPr/>
          <p:nvPr/>
        </p:nvSpPr>
        <p:spPr>
          <a:xfrm flipH="false" flipV="false" rot="0">
            <a:off x="4652239" y="1529372"/>
            <a:ext cx="1672361" cy="3086100"/>
          </a:xfrm>
          <a:custGeom>
            <a:avLst/>
            <a:gdLst/>
            <a:ahLst/>
            <a:cxnLst/>
            <a:rect r="r" b="b" t="t" l="l"/>
            <a:pathLst>
              <a:path h="3086100" w="1672361">
                <a:moveTo>
                  <a:pt x="0" y="0"/>
                </a:moveTo>
                <a:lnTo>
                  <a:pt x="1672361" y="0"/>
                </a:lnTo>
                <a:lnTo>
                  <a:pt x="1672361" y="3086100"/>
                </a:lnTo>
                <a:lnTo>
                  <a:pt x="0" y="30861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2" id="12"/>
          <p:cNvSpPr/>
          <p:nvPr/>
        </p:nvSpPr>
        <p:spPr>
          <a:xfrm flipH="false" flipV="false" rot="0">
            <a:off x="7128281" y="4441460"/>
            <a:ext cx="1813541" cy="1541507"/>
          </a:xfrm>
          <a:custGeom>
            <a:avLst/>
            <a:gdLst/>
            <a:ahLst/>
            <a:cxnLst/>
            <a:rect r="r" b="b" t="t" l="l"/>
            <a:pathLst>
              <a:path h="1541507" w="1813541">
                <a:moveTo>
                  <a:pt x="0" y="0"/>
                </a:moveTo>
                <a:lnTo>
                  <a:pt x="1813541" y="0"/>
                </a:lnTo>
                <a:lnTo>
                  <a:pt x="1813541" y="1541507"/>
                </a:lnTo>
                <a:lnTo>
                  <a:pt x="0" y="1541507"/>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3" id="13"/>
          <p:cNvSpPr/>
          <p:nvPr/>
        </p:nvSpPr>
        <p:spPr>
          <a:xfrm flipH="false" flipV="false" rot="0">
            <a:off x="7128281" y="4441460"/>
            <a:ext cx="1813541" cy="1541507"/>
          </a:xfrm>
          <a:custGeom>
            <a:avLst/>
            <a:gdLst/>
            <a:ahLst/>
            <a:cxnLst/>
            <a:rect r="r" b="b" t="t" l="l"/>
            <a:pathLst>
              <a:path h="1541507" w="1813541">
                <a:moveTo>
                  <a:pt x="0" y="0"/>
                </a:moveTo>
                <a:lnTo>
                  <a:pt x="1813541" y="0"/>
                </a:lnTo>
                <a:lnTo>
                  <a:pt x="1813541" y="1541507"/>
                </a:lnTo>
                <a:lnTo>
                  <a:pt x="0" y="1541507"/>
                </a:lnTo>
                <a:lnTo>
                  <a:pt x="0" y="0"/>
                </a:lnTo>
                <a:close/>
              </a:path>
            </a:pathLst>
          </a:custGeom>
          <a:blipFill>
            <a:blip r:embed="rId20"/>
            <a:stretch>
              <a:fillRect l="0" t="0" r="0" b="0"/>
            </a:stretch>
          </a:blipFill>
        </p:spPr>
      </p:sp>
      <p:sp>
        <p:nvSpPr>
          <p:cNvPr name="TextBox 14" id="14"/>
          <p:cNvSpPr txBox="true"/>
          <p:nvPr/>
        </p:nvSpPr>
        <p:spPr>
          <a:xfrm rot="0">
            <a:off x="263509" y="4860617"/>
            <a:ext cx="3114399" cy="1238250"/>
          </a:xfrm>
          <a:prstGeom prst="rect">
            <a:avLst/>
          </a:prstGeom>
        </p:spPr>
        <p:txBody>
          <a:bodyPr anchor="t" rtlCol="false" tIns="0" lIns="0" bIns="0" rIns="0">
            <a:spAutoFit/>
          </a:bodyPr>
          <a:lstStyle/>
          <a:p>
            <a:pPr algn="l">
              <a:lnSpc>
                <a:spcPts val="2400"/>
              </a:lnSpc>
            </a:pPr>
            <a:r>
              <a:rPr lang="en-US" b="true" sz="2000">
                <a:solidFill>
                  <a:srgbClr val="000000"/>
                </a:solidFill>
                <a:latin typeface="Calibri (MS) Bold"/>
                <a:ea typeface="Calibri (MS) Bold"/>
                <a:cs typeface="Calibri (MS) Bold"/>
                <a:sym typeface="Calibri (MS) Bold"/>
              </a:rPr>
              <a:t>Register No: 220701511</a:t>
            </a:r>
          </a:p>
          <a:p>
            <a:pPr algn="l">
              <a:lnSpc>
                <a:spcPts val="2400"/>
              </a:lnSpc>
            </a:pPr>
            <a:r>
              <a:rPr lang="en-US" b="true" sz="2000">
                <a:solidFill>
                  <a:srgbClr val="000000"/>
                </a:solidFill>
                <a:latin typeface="Calibri (MS) Bold"/>
                <a:ea typeface="Calibri (MS) Bold"/>
                <a:cs typeface="Calibri (MS) Bold"/>
                <a:sym typeface="Calibri (MS) Bold"/>
              </a:rPr>
              <a:t> Name :SARWASHRI C R</a:t>
            </a:r>
          </a:p>
          <a:p>
            <a:pPr algn="l">
              <a:lnSpc>
                <a:spcPts val="2400"/>
              </a:lnSpc>
            </a:pPr>
            <a:r>
              <a:rPr lang="en-US" b="true" sz="2000">
                <a:solidFill>
                  <a:srgbClr val="000000"/>
                </a:solidFill>
                <a:latin typeface="Calibri (MS) Bold"/>
                <a:ea typeface="Calibri (MS) Bold"/>
                <a:cs typeface="Calibri (MS) Bold"/>
                <a:sym typeface="Calibri (MS) Bold"/>
              </a:rPr>
              <a:t>Guide Name :</a:t>
            </a:r>
          </a:p>
          <a:p>
            <a:pPr algn="l">
              <a:lnSpc>
                <a:spcPts val="2400"/>
              </a:lnSpc>
            </a:pPr>
            <a:r>
              <a:rPr lang="en-US" b="true" sz="2000">
                <a:solidFill>
                  <a:srgbClr val="000000"/>
                </a:solidFill>
                <a:latin typeface="Calibri (MS) Bold"/>
                <a:ea typeface="Calibri (MS) Bold"/>
                <a:cs typeface="Calibri (MS) Bold"/>
                <a:sym typeface="Calibri (MS) Bold"/>
              </a:rPr>
              <a:t> Designation and Department</a:t>
            </a:r>
          </a:p>
        </p:txBody>
      </p:sp>
      <p:sp>
        <p:nvSpPr>
          <p:cNvPr name="TextBox 15" id="15"/>
          <p:cNvSpPr txBox="true"/>
          <p:nvPr/>
        </p:nvSpPr>
        <p:spPr>
          <a:xfrm rot="0">
            <a:off x="274701" y="1230144"/>
            <a:ext cx="3107407" cy="635003"/>
          </a:xfrm>
          <a:prstGeom prst="rect">
            <a:avLst/>
          </a:prstGeom>
        </p:spPr>
        <p:txBody>
          <a:bodyPr anchor="t" rtlCol="false" tIns="0" lIns="0" bIns="0" rIns="0">
            <a:spAutoFit/>
          </a:bodyPr>
          <a:lstStyle/>
          <a:p>
            <a:pPr algn="ctr">
              <a:lnSpc>
                <a:spcPts val="2400"/>
              </a:lnSpc>
            </a:pPr>
            <a:r>
              <a:rPr lang="en-US" b="true" sz="2000">
                <a:solidFill>
                  <a:srgbClr val="FFFFFF"/>
                </a:solidFill>
                <a:latin typeface="Calibri (MS) Bold"/>
                <a:ea typeface="Calibri (MS) Bold"/>
                <a:cs typeface="Calibri (MS) Bold"/>
                <a:sym typeface="Calibri (MS) Bold"/>
              </a:rPr>
              <a:t>Introduction to Robotic Process Automation </a:t>
            </a:r>
          </a:p>
        </p:txBody>
      </p:sp>
      <p:sp>
        <p:nvSpPr>
          <p:cNvPr name="TextBox 16" id="16"/>
          <p:cNvSpPr txBox="true"/>
          <p:nvPr/>
        </p:nvSpPr>
        <p:spPr>
          <a:xfrm rot="0">
            <a:off x="263509" y="2155688"/>
            <a:ext cx="3322701" cy="1725930"/>
          </a:xfrm>
          <a:prstGeom prst="rect">
            <a:avLst/>
          </a:prstGeom>
        </p:spPr>
        <p:txBody>
          <a:bodyPr anchor="t" rtlCol="false" tIns="0" lIns="0" bIns="0" rIns="0">
            <a:spAutoFit/>
          </a:bodyPr>
          <a:lstStyle/>
          <a:p>
            <a:pPr algn="l">
              <a:lnSpc>
                <a:spcPts val="6480"/>
              </a:lnSpc>
            </a:pPr>
            <a:r>
              <a:rPr lang="en-US" b="true" sz="5400">
                <a:solidFill>
                  <a:srgbClr val="FFFFFF"/>
                </a:solidFill>
                <a:latin typeface="Calibri (MS) Bold"/>
                <a:ea typeface="Calibri (MS) Bold"/>
                <a:cs typeface="Calibri (MS) Bold"/>
                <a:sym typeface="Calibri (MS) Bold"/>
              </a:rPr>
              <a:t>Title of the Project</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6477000"/>
            <a:ext cx="4572000" cy="381000"/>
          </a:xfrm>
          <a:custGeom>
            <a:avLst/>
            <a:gdLst/>
            <a:ahLst/>
            <a:cxnLst/>
            <a:rect r="r" b="b" t="t" l="l"/>
            <a:pathLst>
              <a:path h="381000" w="4572000">
                <a:moveTo>
                  <a:pt x="0" y="0"/>
                </a:moveTo>
                <a:lnTo>
                  <a:pt x="4572000" y="0"/>
                </a:lnTo>
                <a:lnTo>
                  <a:pt x="4572000" y="381000"/>
                </a:lnTo>
                <a:lnTo>
                  <a:pt x="0" y="381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90500" y="909638"/>
            <a:ext cx="8763000" cy="9525"/>
          </a:xfrm>
          <a:custGeom>
            <a:avLst/>
            <a:gdLst/>
            <a:ahLst/>
            <a:cxnLst/>
            <a:rect r="r" b="b" t="t" l="l"/>
            <a:pathLst>
              <a:path h="9525" w="8763000">
                <a:moveTo>
                  <a:pt x="0" y="0"/>
                </a:moveTo>
                <a:lnTo>
                  <a:pt x="8763000" y="0"/>
                </a:lnTo>
                <a:lnTo>
                  <a:pt x="8763000" y="9524"/>
                </a:lnTo>
                <a:lnTo>
                  <a:pt x="0" y="952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0" y="6453140"/>
            <a:ext cx="9144000" cy="404860"/>
          </a:xfrm>
          <a:custGeom>
            <a:avLst/>
            <a:gdLst/>
            <a:ahLst/>
            <a:cxnLst/>
            <a:rect r="r" b="b" t="t" l="l"/>
            <a:pathLst>
              <a:path h="404860" w="9144000">
                <a:moveTo>
                  <a:pt x="0" y="0"/>
                </a:moveTo>
                <a:lnTo>
                  <a:pt x="9144000" y="0"/>
                </a:lnTo>
                <a:lnTo>
                  <a:pt x="9144000" y="404860"/>
                </a:lnTo>
                <a:lnTo>
                  <a:pt x="0" y="404860"/>
                </a:lnTo>
                <a:lnTo>
                  <a:pt x="0" y="0"/>
                </a:lnTo>
                <a:close/>
              </a:path>
            </a:pathLst>
          </a:custGeom>
          <a:blipFill>
            <a:blip r:embed="rId6"/>
            <a:stretch>
              <a:fillRect l="0" t="0" r="0" b="0"/>
            </a:stretch>
          </a:blipFill>
        </p:spPr>
      </p:sp>
      <p:sp>
        <p:nvSpPr>
          <p:cNvPr name="Freeform 5" id="5"/>
          <p:cNvSpPr/>
          <p:nvPr/>
        </p:nvSpPr>
        <p:spPr>
          <a:xfrm flipH="false" flipV="false" rot="0">
            <a:off x="126997" y="42862"/>
            <a:ext cx="8889997" cy="6345241"/>
          </a:xfrm>
          <a:custGeom>
            <a:avLst/>
            <a:gdLst/>
            <a:ahLst/>
            <a:cxnLst/>
            <a:rect r="r" b="b" t="t" l="l"/>
            <a:pathLst>
              <a:path h="6345241" w="8889997">
                <a:moveTo>
                  <a:pt x="0" y="0"/>
                </a:moveTo>
                <a:lnTo>
                  <a:pt x="8889997" y="0"/>
                </a:lnTo>
                <a:lnTo>
                  <a:pt x="8889997" y="6345241"/>
                </a:lnTo>
                <a:lnTo>
                  <a:pt x="0" y="634524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0">
            <a:off x="4572000" y="6477486"/>
            <a:ext cx="4572000" cy="381000"/>
          </a:xfrm>
          <a:custGeom>
            <a:avLst/>
            <a:gdLst/>
            <a:ahLst/>
            <a:cxnLst/>
            <a:rect r="r" b="b" t="t" l="l"/>
            <a:pathLst>
              <a:path h="381000" w="4572000">
                <a:moveTo>
                  <a:pt x="0" y="0"/>
                </a:moveTo>
                <a:lnTo>
                  <a:pt x="4572000" y="0"/>
                </a:lnTo>
                <a:lnTo>
                  <a:pt x="4572000" y="381000"/>
                </a:lnTo>
                <a:lnTo>
                  <a:pt x="0" y="381000"/>
                </a:lnTo>
                <a:lnTo>
                  <a:pt x="0" y="0"/>
                </a:lnTo>
                <a:close/>
              </a:path>
            </a:pathLst>
          </a:custGeom>
          <a:blipFill>
            <a:blip r:embed="rId2">
              <a:extLst>
                <a:ext uri="{96DAC541-7B7A-43D3-8B79-37D633B846F1}">
                  <asvg:svgBlip xmlns:asvg="http://schemas.microsoft.com/office/drawing/2016/SVG/main" r:embed="rId9"/>
                </a:ext>
              </a:extLst>
            </a:blip>
            <a:stretch>
              <a:fillRect l="0" t="0" r="0" b="0"/>
            </a:stretch>
          </a:blipFill>
        </p:spPr>
      </p:sp>
      <p:sp>
        <p:nvSpPr>
          <p:cNvPr name="TextBox 7" id="7"/>
          <p:cNvSpPr txBox="true"/>
          <p:nvPr/>
        </p:nvSpPr>
        <p:spPr>
          <a:xfrm rot="0">
            <a:off x="213331" y="6527444"/>
            <a:ext cx="4224871" cy="290827"/>
          </a:xfrm>
          <a:prstGeom prst="rect">
            <a:avLst/>
          </a:prstGeom>
        </p:spPr>
        <p:txBody>
          <a:bodyPr anchor="t" rtlCol="false" tIns="0" lIns="0" bIns="0" rIns="0">
            <a:spAutoFit/>
          </a:bodyPr>
          <a:lstStyle/>
          <a:p>
            <a:pPr algn="l">
              <a:lnSpc>
                <a:spcPts val="2240"/>
              </a:lnSpc>
            </a:pPr>
            <a:r>
              <a:rPr lang="en-US" sz="1600">
                <a:solidFill>
                  <a:srgbClr val="FFFFFF"/>
                </a:solidFill>
                <a:latin typeface="Calibri (MS)"/>
                <a:ea typeface="Calibri (MS)"/>
                <a:cs typeface="Calibri (MS)"/>
                <a:sym typeface="Calibri (MS)"/>
              </a:rPr>
              <a:t>Department of Computer Science and Engineering</a:t>
            </a:r>
          </a:p>
        </p:txBody>
      </p:sp>
      <p:sp>
        <p:nvSpPr>
          <p:cNvPr name="TextBox 8" id="8"/>
          <p:cNvSpPr txBox="true"/>
          <p:nvPr/>
        </p:nvSpPr>
        <p:spPr>
          <a:xfrm rot="0">
            <a:off x="5206317" y="6527930"/>
            <a:ext cx="2758059" cy="290827"/>
          </a:xfrm>
          <a:prstGeom prst="rect">
            <a:avLst/>
          </a:prstGeom>
        </p:spPr>
        <p:txBody>
          <a:bodyPr anchor="t" rtlCol="false" tIns="0" lIns="0" bIns="0" rIns="0">
            <a:spAutoFit/>
          </a:bodyPr>
          <a:lstStyle/>
          <a:p>
            <a:pPr algn="l">
              <a:lnSpc>
                <a:spcPts val="2240"/>
              </a:lnSpc>
            </a:pPr>
            <a:r>
              <a:rPr lang="en-US" sz="1600">
                <a:solidFill>
                  <a:srgbClr val="FFFFFF"/>
                </a:solidFill>
                <a:latin typeface="Calibri (MS)"/>
                <a:ea typeface="Calibri (MS)"/>
                <a:cs typeface="Calibri (MS)"/>
                <a:sym typeface="Calibri (MS)"/>
              </a:rPr>
              <a:t>Rajalakshmi Engineering College </a:t>
            </a:r>
          </a:p>
        </p:txBody>
      </p:sp>
      <p:sp>
        <p:nvSpPr>
          <p:cNvPr name="TextBox 9" id="9"/>
          <p:cNvSpPr txBox="true"/>
          <p:nvPr/>
        </p:nvSpPr>
        <p:spPr>
          <a:xfrm rot="0">
            <a:off x="8406717" y="6527930"/>
            <a:ext cx="104880" cy="290827"/>
          </a:xfrm>
          <a:prstGeom prst="rect">
            <a:avLst/>
          </a:prstGeom>
        </p:spPr>
        <p:txBody>
          <a:bodyPr anchor="t" rtlCol="false" tIns="0" lIns="0" bIns="0" rIns="0">
            <a:spAutoFit/>
          </a:bodyPr>
          <a:lstStyle/>
          <a:p>
            <a:pPr algn="l">
              <a:lnSpc>
                <a:spcPts val="2240"/>
              </a:lnSpc>
            </a:pPr>
            <a:r>
              <a:rPr lang="en-US" sz="1600">
                <a:solidFill>
                  <a:srgbClr val="FFFFFF"/>
                </a:solidFill>
                <a:latin typeface="Calibri (MS)"/>
                <a:ea typeface="Calibri (MS)"/>
                <a:cs typeface="Calibri (MS)"/>
                <a:sym typeface="Calibri (MS)"/>
              </a:rPr>
              <a:t>9</a:t>
            </a:r>
          </a:p>
        </p:txBody>
      </p:sp>
      <p:sp>
        <p:nvSpPr>
          <p:cNvPr name="TextBox 10" id="10"/>
          <p:cNvSpPr txBox="true"/>
          <p:nvPr/>
        </p:nvSpPr>
        <p:spPr>
          <a:xfrm rot="0">
            <a:off x="276225" y="120463"/>
            <a:ext cx="5199316" cy="831215"/>
          </a:xfrm>
          <a:prstGeom prst="rect">
            <a:avLst/>
          </a:prstGeom>
        </p:spPr>
        <p:txBody>
          <a:bodyPr anchor="t" rtlCol="false" tIns="0" lIns="0" bIns="0" rIns="0">
            <a:spAutoFit/>
          </a:bodyPr>
          <a:lstStyle/>
          <a:p>
            <a:pPr algn="l">
              <a:lnSpc>
                <a:spcPts val="6159"/>
              </a:lnSpc>
            </a:pPr>
            <a:r>
              <a:rPr lang="en-US" sz="4400">
                <a:solidFill>
                  <a:srgbClr val="000000"/>
                </a:solidFill>
                <a:latin typeface="Calibri (MS)"/>
                <a:ea typeface="Calibri (MS)"/>
                <a:cs typeface="Calibri (MS)"/>
                <a:sym typeface="Calibri (MS)"/>
              </a:rPr>
              <a:t>Functional Description</a:t>
            </a:r>
          </a:p>
        </p:txBody>
      </p:sp>
      <p:sp>
        <p:nvSpPr>
          <p:cNvPr name="TextBox 11" id="11"/>
          <p:cNvSpPr txBox="true"/>
          <p:nvPr/>
        </p:nvSpPr>
        <p:spPr>
          <a:xfrm rot="0">
            <a:off x="276225" y="1018128"/>
            <a:ext cx="8953500" cy="3689357"/>
          </a:xfrm>
          <a:prstGeom prst="rect">
            <a:avLst/>
          </a:prstGeom>
        </p:spPr>
        <p:txBody>
          <a:bodyPr anchor="t" rtlCol="false" tIns="0" lIns="0" bIns="0" rIns="0">
            <a:spAutoFit/>
          </a:bodyPr>
          <a:lstStyle/>
          <a:p>
            <a:pPr algn="l">
              <a:lnSpc>
                <a:spcPts val="2449"/>
              </a:lnSpc>
            </a:pPr>
          </a:p>
          <a:p>
            <a:pPr algn="l">
              <a:lnSpc>
                <a:spcPts val="2449"/>
              </a:lnSpc>
            </a:pPr>
            <a:r>
              <a:rPr lang="en-US" sz="1749" b="true">
                <a:solidFill>
                  <a:srgbClr val="000000"/>
                </a:solidFill>
                <a:latin typeface="Calibri (MS) Bold"/>
                <a:ea typeface="Calibri (MS) Bold"/>
                <a:cs typeface="Calibri (MS) Bold"/>
                <a:sym typeface="Calibri (MS) Bold"/>
              </a:rPr>
              <a:t>Module 1</a:t>
            </a:r>
            <a:r>
              <a:rPr lang="en-US" sz="1749">
                <a:solidFill>
                  <a:srgbClr val="000000"/>
                </a:solidFill>
                <a:latin typeface="Calibri (MS)"/>
                <a:ea typeface="Calibri (MS)"/>
                <a:cs typeface="Calibri (MS)"/>
                <a:sym typeface="Calibri (MS)"/>
              </a:rPr>
              <a:t>: Weather Data Retrieval</a:t>
            </a:r>
          </a:p>
          <a:p>
            <a:pPr algn="l" marL="377766" indent="-188883" lvl="1">
              <a:lnSpc>
                <a:spcPts val="2449"/>
              </a:lnSpc>
              <a:buFont typeface="Arial"/>
              <a:buChar char="•"/>
            </a:pPr>
            <a:r>
              <a:rPr lang="en-US" b="true" sz="1749">
                <a:solidFill>
                  <a:srgbClr val="000000"/>
                </a:solidFill>
                <a:latin typeface="Calibri (MS) Bold"/>
                <a:ea typeface="Calibri (MS) Bold"/>
                <a:cs typeface="Calibri (MS) Bold"/>
                <a:sym typeface="Calibri (MS) Bold"/>
              </a:rPr>
              <a:t>Description:</a:t>
            </a:r>
          </a:p>
          <a:p>
            <a:pPr algn="l" marL="377766" indent="-188883" lvl="1">
              <a:lnSpc>
                <a:spcPts val="2449"/>
              </a:lnSpc>
              <a:buFont typeface="Arial"/>
              <a:buChar char="•"/>
            </a:pPr>
            <a:r>
              <a:rPr lang="en-US" sz="1749">
                <a:solidFill>
                  <a:srgbClr val="000000"/>
                </a:solidFill>
                <a:latin typeface="Calibri (MS)"/>
                <a:ea typeface="Calibri (MS)"/>
                <a:cs typeface="Calibri (MS)"/>
                <a:sym typeface="Calibri (MS)"/>
              </a:rPr>
              <a:t>This module is responsible for fetching real-time weather data from an online API. It takes the city name as input and retrieves detailed weather information such as temperature, humidity, and weather conditions.</a:t>
            </a:r>
          </a:p>
          <a:p>
            <a:pPr algn="l" marL="377766" indent="-188883" lvl="1">
              <a:lnSpc>
                <a:spcPts val="2449"/>
              </a:lnSpc>
              <a:buFont typeface="Arial"/>
              <a:buChar char="•"/>
            </a:pPr>
            <a:r>
              <a:rPr lang="en-US" b="true" sz="1749">
                <a:solidFill>
                  <a:srgbClr val="000000"/>
                </a:solidFill>
                <a:latin typeface="Calibri (MS) Bold"/>
                <a:ea typeface="Calibri (MS) Bold"/>
                <a:cs typeface="Calibri (MS) Bold"/>
                <a:sym typeface="Calibri (MS) Bold"/>
              </a:rPr>
              <a:t>Functions:</a:t>
            </a:r>
          </a:p>
          <a:p>
            <a:pPr algn="l" marL="755532" indent="-251844" lvl="2">
              <a:lnSpc>
                <a:spcPts val="2449"/>
              </a:lnSpc>
              <a:buFont typeface="Arial"/>
              <a:buChar char="⚬"/>
            </a:pPr>
            <a:r>
              <a:rPr lang="en-US" sz="1749">
                <a:solidFill>
                  <a:srgbClr val="000000"/>
                </a:solidFill>
                <a:latin typeface="Calibri (MS)"/>
                <a:ea typeface="Calibri (MS)"/>
                <a:cs typeface="Calibri (MS)"/>
                <a:sym typeface="Calibri (MS)"/>
              </a:rPr>
              <a:t>Accepts user input for the city name.</a:t>
            </a:r>
          </a:p>
          <a:p>
            <a:pPr algn="l" marL="755532" indent="-251844" lvl="2">
              <a:lnSpc>
                <a:spcPts val="2449"/>
              </a:lnSpc>
              <a:buFont typeface="Arial"/>
              <a:buChar char="⚬"/>
            </a:pPr>
            <a:r>
              <a:rPr lang="en-US" sz="1749">
                <a:solidFill>
                  <a:srgbClr val="000000"/>
                </a:solidFill>
                <a:latin typeface="Calibri (MS)"/>
                <a:ea typeface="Calibri (MS)"/>
                <a:cs typeface="Calibri (MS)"/>
                <a:sym typeface="Calibri (MS)"/>
              </a:rPr>
              <a:t>Sends a dynamic API request to fetch weather details.</a:t>
            </a:r>
          </a:p>
          <a:p>
            <a:pPr algn="l" marL="755532" indent="-251844" lvl="2">
              <a:lnSpc>
                <a:spcPts val="2449"/>
              </a:lnSpc>
              <a:buFont typeface="Arial"/>
              <a:buChar char="⚬"/>
            </a:pPr>
            <a:r>
              <a:rPr lang="en-US" sz="1749">
                <a:solidFill>
                  <a:srgbClr val="000000"/>
                </a:solidFill>
                <a:latin typeface="Calibri (MS)"/>
                <a:ea typeface="Calibri (MS)"/>
                <a:cs typeface="Calibri (MS)"/>
                <a:sym typeface="Calibri (MS)"/>
              </a:rPr>
              <a:t>Processes the JSON response to extract relevant weather parameters</a:t>
            </a:r>
          </a:p>
          <a:p>
            <a:pPr algn="l">
              <a:lnSpc>
                <a:spcPts val="2449"/>
              </a:lnSpc>
            </a:pPr>
          </a:p>
          <a:p>
            <a:pPr algn="l">
              <a:lnSpc>
                <a:spcPts val="2449"/>
              </a:lnSpc>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6477000"/>
            <a:ext cx="4572000" cy="381000"/>
          </a:xfrm>
          <a:custGeom>
            <a:avLst/>
            <a:gdLst/>
            <a:ahLst/>
            <a:cxnLst/>
            <a:rect r="r" b="b" t="t" l="l"/>
            <a:pathLst>
              <a:path h="381000" w="4572000">
                <a:moveTo>
                  <a:pt x="0" y="0"/>
                </a:moveTo>
                <a:lnTo>
                  <a:pt x="4572000" y="0"/>
                </a:lnTo>
                <a:lnTo>
                  <a:pt x="4572000" y="381000"/>
                </a:lnTo>
                <a:lnTo>
                  <a:pt x="0" y="381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90500" y="909638"/>
            <a:ext cx="8763000" cy="9525"/>
          </a:xfrm>
          <a:custGeom>
            <a:avLst/>
            <a:gdLst/>
            <a:ahLst/>
            <a:cxnLst/>
            <a:rect r="r" b="b" t="t" l="l"/>
            <a:pathLst>
              <a:path h="9525" w="8763000">
                <a:moveTo>
                  <a:pt x="0" y="0"/>
                </a:moveTo>
                <a:lnTo>
                  <a:pt x="8763000" y="0"/>
                </a:lnTo>
                <a:lnTo>
                  <a:pt x="8763000" y="9524"/>
                </a:lnTo>
                <a:lnTo>
                  <a:pt x="0" y="952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0" y="6453140"/>
            <a:ext cx="9144000" cy="404860"/>
          </a:xfrm>
          <a:custGeom>
            <a:avLst/>
            <a:gdLst/>
            <a:ahLst/>
            <a:cxnLst/>
            <a:rect r="r" b="b" t="t" l="l"/>
            <a:pathLst>
              <a:path h="404860" w="9144000">
                <a:moveTo>
                  <a:pt x="0" y="0"/>
                </a:moveTo>
                <a:lnTo>
                  <a:pt x="9144000" y="0"/>
                </a:lnTo>
                <a:lnTo>
                  <a:pt x="9144000" y="404860"/>
                </a:lnTo>
                <a:lnTo>
                  <a:pt x="0" y="404860"/>
                </a:lnTo>
                <a:lnTo>
                  <a:pt x="0" y="0"/>
                </a:lnTo>
                <a:close/>
              </a:path>
            </a:pathLst>
          </a:custGeom>
          <a:blipFill>
            <a:blip r:embed="rId6"/>
            <a:stretch>
              <a:fillRect l="0" t="0" r="0" b="0"/>
            </a:stretch>
          </a:blipFill>
        </p:spPr>
      </p:sp>
      <p:sp>
        <p:nvSpPr>
          <p:cNvPr name="Freeform 5" id="5"/>
          <p:cNvSpPr/>
          <p:nvPr/>
        </p:nvSpPr>
        <p:spPr>
          <a:xfrm flipH="false" flipV="false" rot="0">
            <a:off x="-105710" y="256380"/>
            <a:ext cx="8889997" cy="6345241"/>
          </a:xfrm>
          <a:custGeom>
            <a:avLst/>
            <a:gdLst/>
            <a:ahLst/>
            <a:cxnLst/>
            <a:rect r="r" b="b" t="t" l="l"/>
            <a:pathLst>
              <a:path h="6345241" w="8889997">
                <a:moveTo>
                  <a:pt x="0" y="0"/>
                </a:moveTo>
                <a:lnTo>
                  <a:pt x="8889997" y="0"/>
                </a:lnTo>
                <a:lnTo>
                  <a:pt x="8889997" y="6345240"/>
                </a:lnTo>
                <a:lnTo>
                  <a:pt x="0" y="634524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0">
            <a:off x="4572000" y="6477486"/>
            <a:ext cx="4572000" cy="381000"/>
          </a:xfrm>
          <a:custGeom>
            <a:avLst/>
            <a:gdLst/>
            <a:ahLst/>
            <a:cxnLst/>
            <a:rect r="r" b="b" t="t" l="l"/>
            <a:pathLst>
              <a:path h="381000" w="4572000">
                <a:moveTo>
                  <a:pt x="0" y="0"/>
                </a:moveTo>
                <a:lnTo>
                  <a:pt x="4572000" y="0"/>
                </a:lnTo>
                <a:lnTo>
                  <a:pt x="4572000" y="381000"/>
                </a:lnTo>
                <a:lnTo>
                  <a:pt x="0" y="381000"/>
                </a:lnTo>
                <a:lnTo>
                  <a:pt x="0" y="0"/>
                </a:lnTo>
                <a:close/>
              </a:path>
            </a:pathLst>
          </a:custGeom>
          <a:blipFill>
            <a:blip r:embed="rId2">
              <a:extLst>
                <a:ext uri="{96DAC541-7B7A-43D3-8B79-37D633B846F1}">
                  <asvg:svgBlip xmlns:asvg="http://schemas.microsoft.com/office/drawing/2016/SVG/main" r:embed="rId9"/>
                </a:ext>
              </a:extLst>
            </a:blip>
            <a:stretch>
              <a:fillRect l="0" t="0" r="0" b="0"/>
            </a:stretch>
          </a:blipFill>
        </p:spPr>
      </p:sp>
      <p:sp>
        <p:nvSpPr>
          <p:cNvPr name="TextBox 7" id="7"/>
          <p:cNvSpPr txBox="true"/>
          <p:nvPr/>
        </p:nvSpPr>
        <p:spPr>
          <a:xfrm rot="0">
            <a:off x="213331" y="6527444"/>
            <a:ext cx="4224871" cy="290827"/>
          </a:xfrm>
          <a:prstGeom prst="rect">
            <a:avLst/>
          </a:prstGeom>
        </p:spPr>
        <p:txBody>
          <a:bodyPr anchor="t" rtlCol="false" tIns="0" lIns="0" bIns="0" rIns="0">
            <a:spAutoFit/>
          </a:bodyPr>
          <a:lstStyle/>
          <a:p>
            <a:pPr algn="l">
              <a:lnSpc>
                <a:spcPts val="2240"/>
              </a:lnSpc>
            </a:pPr>
            <a:r>
              <a:rPr lang="en-US" sz="1600">
                <a:solidFill>
                  <a:srgbClr val="FFFFFF"/>
                </a:solidFill>
                <a:latin typeface="Calibri (MS)"/>
                <a:ea typeface="Calibri (MS)"/>
                <a:cs typeface="Calibri (MS)"/>
                <a:sym typeface="Calibri (MS)"/>
              </a:rPr>
              <a:t>Department of Computer Science and Engineering</a:t>
            </a:r>
          </a:p>
        </p:txBody>
      </p:sp>
      <p:sp>
        <p:nvSpPr>
          <p:cNvPr name="TextBox 8" id="8"/>
          <p:cNvSpPr txBox="true"/>
          <p:nvPr/>
        </p:nvSpPr>
        <p:spPr>
          <a:xfrm rot="0">
            <a:off x="5206317" y="6527930"/>
            <a:ext cx="2758059" cy="290827"/>
          </a:xfrm>
          <a:prstGeom prst="rect">
            <a:avLst/>
          </a:prstGeom>
        </p:spPr>
        <p:txBody>
          <a:bodyPr anchor="t" rtlCol="false" tIns="0" lIns="0" bIns="0" rIns="0">
            <a:spAutoFit/>
          </a:bodyPr>
          <a:lstStyle/>
          <a:p>
            <a:pPr algn="l">
              <a:lnSpc>
                <a:spcPts val="2240"/>
              </a:lnSpc>
            </a:pPr>
            <a:r>
              <a:rPr lang="en-US" sz="1600">
                <a:solidFill>
                  <a:srgbClr val="FFFFFF"/>
                </a:solidFill>
                <a:latin typeface="Calibri (MS)"/>
                <a:ea typeface="Calibri (MS)"/>
                <a:cs typeface="Calibri (MS)"/>
                <a:sym typeface="Calibri (MS)"/>
              </a:rPr>
              <a:t>Rajalakshmi Engineering College </a:t>
            </a:r>
          </a:p>
        </p:txBody>
      </p:sp>
      <p:sp>
        <p:nvSpPr>
          <p:cNvPr name="TextBox 9" id="9"/>
          <p:cNvSpPr txBox="true"/>
          <p:nvPr/>
        </p:nvSpPr>
        <p:spPr>
          <a:xfrm rot="0">
            <a:off x="8406717" y="6527930"/>
            <a:ext cx="104880" cy="290827"/>
          </a:xfrm>
          <a:prstGeom prst="rect">
            <a:avLst/>
          </a:prstGeom>
        </p:spPr>
        <p:txBody>
          <a:bodyPr anchor="t" rtlCol="false" tIns="0" lIns="0" bIns="0" rIns="0">
            <a:spAutoFit/>
          </a:bodyPr>
          <a:lstStyle/>
          <a:p>
            <a:pPr algn="l">
              <a:lnSpc>
                <a:spcPts val="2240"/>
              </a:lnSpc>
            </a:pPr>
            <a:r>
              <a:rPr lang="en-US" sz="1600">
                <a:solidFill>
                  <a:srgbClr val="FFFFFF"/>
                </a:solidFill>
                <a:latin typeface="Calibri (MS)"/>
                <a:ea typeface="Calibri (MS)"/>
                <a:cs typeface="Calibri (MS)"/>
                <a:sym typeface="Calibri (MS)"/>
              </a:rPr>
              <a:t>9</a:t>
            </a:r>
          </a:p>
        </p:txBody>
      </p:sp>
      <p:sp>
        <p:nvSpPr>
          <p:cNvPr name="TextBox 10" id="10"/>
          <p:cNvSpPr txBox="true"/>
          <p:nvPr/>
        </p:nvSpPr>
        <p:spPr>
          <a:xfrm rot="0">
            <a:off x="276225" y="120463"/>
            <a:ext cx="5199316" cy="831215"/>
          </a:xfrm>
          <a:prstGeom prst="rect">
            <a:avLst/>
          </a:prstGeom>
        </p:spPr>
        <p:txBody>
          <a:bodyPr anchor="t" rtlCol="false" tIns="0" lIns="0" bIns="0" rIns="0">
            <a:spAutoFit/>
          </a:bodyPr>
          <a:lstStyle/>
          <a:p>
            <a:pPr algn="l">
              <a:lnSpc>
                <a:spcPts val="6159"/>
              </a:lnSpc>
            </a:pPr>
            <a:r>
              <a:rPr lang="en-US" sz="4400">
                <a:solidFill>
                  <a:srgbClr val="000000"/>
                </a:solidFill>
                <a:latin typeface="Calibri (MS)"/>
                <a:ea typeface="Calibri (MS)"/>
                <a:cs typeface="Calibri (MS)"/>
                <a:sym typeface="Calibri (MS)"/>
              </a:rPr>
              <a:t>Functional Description</a:t>
            </a:r>
          </a:p>
        </p:txBody>
      </p:sp>
      <p:sp>
        <p:nvSpPr>
          <p:cNvPr name="TextBox 11" id="11"/>
          <p:cNvSpPr txBox="true"/>
          <p:nvPr/>
        </p:nvSpPr>
        <p:spPr>
          <a:xfrm rot="0">
            <a:off x="257584" y="741998"/>
            <a:ext cx="8416521" cy="3374718"/>
          </a:xfrm>
          <a:prstGeom prst="rect">
            <a:avLst/>
          </a:prstGeom>
        </p:spPr>
        <p:txBody>
          <a:bodyPr anchor="t" rtlCol="false" tIns="0" lIns="0" bIns="0" rIns="0">
            <a:spAutoFit/>
          </a:bodyPr>
          <a:lstStyle/>
          <a:p>
            <a:pPr algn="l">
              <a:lnSpc>
                <a:spcPts val="2466"/>
              </a:lnSpc>
            </a:pPr>
          </a:p>
          <a:p>
            <a:pPr algn="l">
              <a:lnSpc>
                <a:spcPts val="2466"/>
              </a:lnSpc>
            </a:pPr>
            <a:r>
              <a:rPr lang="en-US" sz="1762" b="true">
                <a:solidFill>
                  <a:srgbClr val="000000"/>
                </a:solidFill>
                <a:latin typeface="Calibri (MS) Bold"/>
                <a:ea typeface="Calibri (MS) Bold"/>
                <a:cs typeface="Calibri (MS) Bold"/>
                <a:sym typeface="Calibri (MS) Bold"/>
              </a:rPr>
              <a:t>Module 2</a:t>
            </a:r>
            <a:r>
              <a:rPr lang="en-US" sz="1762">
                <a:solidFill>
                  <a:srgbClr val="000000"/>
                </a:solidFill>
                <a:latin typeface="Calibri (MS)"/>
                <a:ea typeface="Calibri (MS)"/>
                <a:cs typeface="Calibri (MS)"/>
                <a:sym typeface="Calibri (MS)"/>
              </a:rPr>
              <a:t>: Notification and Alert System</a:t>
            </a:r>
          </a:p>
          <a:p>
            <a:pPr algn="l" marL="380435" indent="-190217" lvl="1">
              <a:lnSpc>
                <a:spcPts val="2466"/>
              </a:lnSpc>
              <a:buFont typeface="Arial"/>
              <a:buChar char="•"/>
            </a:pPr>
            <a:r>
              <a:rPr lang="en-US" b="true" sz="1762">
                <a:solidFill>
                  <a:srgbClr val="000000"/>
                </a:solidFill>
                <a:latin typeface="Calibri (MS) Bold"/>
                <a:ea typeface="Calibri (MS) Bold"/>
                <a:cs typeface="Calibri (MS) Bold"/>
                <a:sym typeface="Calibri (MS) Bold"/>
              </a:rPr>
              <a:t>Description:</a:t>
            </a:r>
          </a:p>
          <a:p>
            <a:pPr algn="l" marL="380435" indent="-190217" lvl="1">
              <a:lnSpc>
                <a:spcPts val="2466"/>
              </a:lnSpc>
              <a:buFont typeface="Arial"/>
              <a:buChar char="•"/>
            </a:pPr>
            <a:r>
              <a:rPr lang="en-US" sz="1762">
                <a:solidFill>
                  <a:srgbClr val="000000"/>
                </a:solidFill>
                <a:latin typeface="Calibri (MS)"/>
                <a:ea typeface="Calibri (MS)"/>
                <a:cs typeface="Calibri (MS)"/>
                <a:sym typeface="Calibri (MS)"/>
              </a:rPr>
              <a:t>This module handles the analysis of weather data and sends notifications based on predefined conditions, such as a temperature threshold. Alerts are sent via email to notify users of significant weather updates.</a:t>
            </a:r>
          </a:p>
          <a:p>
            <a:pPr algn="l" marL="380435" indent="-190217" lvl="1">
              <a:lnSpc>
                <a:spcPts val="2466"/>
              </a:lnSpc>
              <a:buFont typeface="Arial"/>
              <a:buChar char="•"/>
            </a:pPr>
            <a:r>
              <a:rPr lang="en-US" sz="1762">
                <a:solidFill>
                  <a:srgbClr val="000000"/>
                </a:solidFill>
                <a:latin typeface="Calibri (MS)"/>
                <a:ea typeface="Calibri (MS)"/>
                <a:cs typeface="Calibri (MS)"/>
                <a:sym typeface="Calibri (MS)"/>
              </a:rPr>
              <a:t>Functions:</a:t>
            </a:r>
          </a:p>
          <a:p>
            <a:pPr algn="l" marL="760869" indent="-253623" lvl="2">
              <a:lnSpc>
                <a:spcPts val="2466"/>
              </a:lnSpc>
              <a:buFont typeface="Arial"/>
              <a:buChar char="⚬"/>
            </a:pPr>
            <a:r>
              <a:rPr lang="en-US" sz="1762">
                <a:solidFill>
                  <a:srgbClr val="000000"/>
                </a:solidFill>
                <a:latin typeface="Calibri (MS)"/>
                <a:ea typeface="Calibri (MS)"/>
                <a:cs typeface="Calibri (MS)"/>
                <a:sym typeface="Calibri (MS)"/>
              </a:rPr>
              <a:t>Evaluates weather data against user-defined thresholds.</a:t>
            </a:r>
          </a:p>
          <a:p>
            <a:pPr algn="l" marL="760869" indent="-253623" lvl="2">
              <a:lnSpc>
                <a:spcPts val="2466"/>
              </a:lnSpc>
              <a:buFont typeface="Arial"/>
              <a:buChar char="⚬"/>
            </a:pPr>
            <a:r>
              <a:rPr lang="en-US" sz="1762">
                <a:solidFill>
                  <a:srgbClr val="000000"/>
                </a:solidFill>
                <a:latin typeface="Calibri (MS)"/>
                <a:ea typeface="Calibri (MS)"/>
                <a:cs typeface="Calibri (MS)"/>
                <a:sym typeface="Calibri (MS)"/>
              </a:rPr>
              <a:t>Generates and sends email notifications using SMTP.</a:t>
            </a:r>
          </a:p>
          <a:p>
            <a:pPr algn="l" marL="760869" indent="-253623" lvl="2">
              <a:lnSpc>
                <a:spcPts val="2466"/>
              </a:lnSpc>
              <a:buFont typeface="Arial"/>
              <a:buChar char="⚬"/>
            </a:pPr>
            <a:r>
              <a:rPr lang="en-US" sz="1762">
                <a:solidFill>
                  <a:srgbClr val="000000"/>
                </a:solidFill>
                <a:latin typeface="Calibri (MS)"/>
                <a:ea typeface="Calibri (MS)"/>
                <a:cs typeface="Calibri (MS)"/>
                <a:sym typeface="Calibri (MS)"/>
              </a:rPr>
              <a:t>Logs notifications and weather details in an Excel file for future reference.</a:t>
            </a:r>
          </a:p>
          <a:p>
            <a:pPr algn="l">
              <a:lnSpc>
                <a:spcPts val="2466"/>
              </a:lnSpc>
            </a:pP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6477000"/>
            <a:ext cx="4572000" cy="381000"/>
          </a:xfrm>
          <a:custGeom>
            <a:avLst/>
            <a:gdLst/>
            <a:ahLst/>
            <a:cxnLst/>
            <a:rect r="r" b="b" t="t" l="l"/>
            <a:pathLst>
              <a:path h="381000" w="4572000">
                <a:moveTo>
                  <a:pt x="0" y="0"/>
                </a:moveTo>
                <a:lnTo>
                  <a:pt x="4572000" y="0"/>
                </a:lnTo>
                <a:lnTo>
                  <a:pt x="4572000" y="381000"/>
                </a:lnTo>
                <a:lnTo>
                  <a:pt x="0" y="381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90500" y="909638"/>
            <a:ext cx="8763000" cy="9525"/>
          </a:xfrm>
          <a:custGeom>
            <a:avLst/>
            <a:gdLst/>
            <a:ahLst/>
            <a:cxnLst/>
            <a:rect r="r" b="b" t="t" l="l"/>
            <a:pathLst>
              <a:path h="9525" w="8763000">
                <a:moveTo>
                  <a:pt x="0" y="0"/>
                </a:moveTo>
                <a:lnTo>
                  <a:pt x="8763000" y="0"/>
                </a:lnTo>
                <a:lnTo>
                  <a:pt x="8763000" y="9524"/>
                </a:lnTo>
                <a:lnTo>
                  <a:pt x="0" y="952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0" y="6453140"/>
            <a:ext cx="9144000" cy="404860"/>
          </a:xfrm>
          <a:custGeom>
            <a:avLst/>
            <a:gdLst/>
            <a:ahLst/>
            <a:cxnLst/>
            <a:rect r="r" b="b" t="t" l="l"/>
            <a:pathLst>
              <a:path h="404860" w="9144000">
                <a:moveTo>
                  <a:pt x="0" y="0"/>
                </a:moveTo>
                <a:lnTo>
                  <a:pt x="9144000" y="0"/>
                </a:lnTo>
                <a:lnTo>
                  <a:pt x="9144000" y="404860"/>
                </a:lnTo>
                <a:lnTo>
                  <a:pt x="0" y="404860"/>
                </a:lnTo>
                <a:lnTo>
                  <a:pt x="0" y="0"/>
                </a:lnTo>
                <a:close/>
              </a:path>
            </a:pathLst>
          </a:custGeom>
          <a:blipFill>
            <a:blip r:embed="rId6"/>
            <a:stretch>
              <a:fillRect l="0" t="0" r="0" b="0"/>
            </a:stretch>
          </a:blipFill>
        </p:spPr>
      </p:sp>
      <p:sp>
        <p:nvSpPr>
          <p:cNvPr name="Freeform 5" id="5"/>
          <p:cNvSpPr/>
          <p:nvPr/>
        </p:nvSpPr>
        <p:spPr>
          <a:xfrm flipH="false" flipV="false" rot="0">
            <a:off x="126997" y="42862"/>
            <a:ext cx="8889997" cy="6345241"/>
          </a:xfrm>
          <a:custGeom>
            <a:avLst/>
            <a:gdLst/>
            <a:ahLst/>
            <a:cxnLst/>
            <a:rect r="r" b="b" t="t" l="l"/>
            <a:pathLst>
              <a:path h="6345241" w="8889997">
                <a:moveTo>
                  <a:pt x="0" y="0"/>
                </a:moveTo>
                <a:lnTo>
                  <a:pt x="8889997" y="0"/>
                </a:lnTo>
                <a:lnTo>
                  <a:pt x="8889997" y="6345241"/>
                </a:lnTo>
                <a:lnTo>
                  <a:pt x="0" y="634524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0">
            <a:off x="4572000" y="6477486"/>
            <a:ext cx="4572000" cy="381000"/>
          </a:xfrm>
          <a:custGeom>
            <a:avLst/>
            <a:gdLst/>
            <a:ahLst/>
            <a:cxnLst/>
            <a:rect r="r" b="b" t="t" l="l"/>
            <a:pathLst>
              <a:path h="381000" w="4572000">
                <a:moveTo>
                  <a:pt x="0" y="0"/>
                </a:moveTo>
                <a:lnTo>
                  <a:pt x="4572000" y="0"/>
                </a:lnTo>
                <a:lnTo>
                  <a:pt x="4572000" y="381000"/>
                </a:lnTo>
                <a:lnTo>
                  <a:pt x="0" y="381000"/>
                </a:lnTo>
                <a:lnTo>
                  <a:pt x="0" y="0"/>
                </a:lnTo>
                <a:close/>
              </a:path>
            </a:pathLst>
          </a:custGeom>
          <a:blipFill>
            <a:blip r:embed="rId2">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0">
            <a:off x="685800" y="1558319"/>
            <a:ext cx="7772400" cy="2824225"/>
          </a:xfrm>
          <a:custGeom>
            <a:avLst/>
            <a:gdLst/>
            <a:ahLst/>
            <a:cxnLst/>
            <a:rect r="r" b="b" t="t" l="l"/>
            <a:pathLst>
              <a:path h="2824225" w="7772400">
                <a:moveTo>
                  <a:pt x="0" y="0"/>
                </a:moveTo>
                <a:lnTo>
                  <a:pt x="7772400" y="0"/>
                </a:lnTo>
                <a:lnTo>
                  <a:pt x="7772400" y="2824225"/>
                </a:lnTo>
                <a:lnTo>
                  <a:pt x="0" y="2824225"/>
                </a:lnTo>
                <a:lnTo>
                  <a:pt x="0" y="0"/>
                </a:lnTo>
                <a:close/>
              </a:path>
            </a:pathLst>
          </a:custGeom>
          <a:blipFill>
            <a:blip r:embed="rId10"/>
            <a:stretch>
              <a:fillRect l="-10869" t="0" r="-10869" b="-13073"/>
            </a:stretch>
          </a:blipFill>
        </p:spPr>
      </p:sp>
      <p:sp>
        <p:nvSpPr>
          <p:cNvPr name="TextBox 8" id="8"/>
          <p:cNvSpPr txBox="true"/>
          <p:nvPr/>
        </p:nvSpPr>
        <p:spPr>
          <a:xfrm rot="0">
            <a:off x="213331" y="6527444"/>
            <a:ext cx="4224871" cy="290827"/>
          </a:xfrm>
          <a:prstGeom prst="rect">
            <a:avLst/>
          </a:prstGeom>
        </p:spPr>
        <p:txBody>
          <a:bodyPr anchor="t" rtlCol="false" tIns="0" lIns="0" bIns="0" rIns="0">
            <a:spAutoFit/>
          </a:bodyPr>
          <a:lstStyle/>
          <a:p>
            <a:pPr algn="l">
              <a:lnSpc>
                <a:spcPts val="2240"/>
              </a:lnSpc>
            </a:pPr>
            <a:r>
              <a:rPr lang="en-US" sz="1600">
                <a:solidFill>
                  <a:srgbClr val="FFFFFF"/>
                </a:solidFill>
                <a:latin typeface="Calibri (MS)"/>
                <a:ea typeface="Calibri (MS)"/>
                <a:cs typeface="Calibri (MS)"/>
                <a:sym typeface="Calibri (MS)"/>
              </a:rPr>
              <a:t>Department of Computer Science and Engineering</a:t>
            </a:r>
          </a:p>
        </p:txBody>
      </p:sp>
      <p:sp>
        <p:nvSpPr>
          <p:cNvPr name="TextBox 9" id="9"/>
          <p:cNvSpPr txBox="true"/>
          <p:nvPr/>
        </p:nvSpPr>
        <p:spPr>
          <a:xfrm rot="0">
            <a:off x="5154835" y="6527930"/>
            <a:ext cx="2758059" cy="290827"/>
          </a:xfrm>
          <a:prstGeom prst="rect">
            <a:avLst/>
          </a:prstGeom>
        </p:spPr>
        <p:txBody>
          <a:bodyPr anchor="t" rtlCol="false" tIns="0" lIns="0" bIns="0" rIns="0">
            <a:spAutoFit/>
          </a:bodyPr>
          <a:lstStyle/>
          <a:p>
            <a:pPr algn="l">
              <a:lnSpc>
                <a:spcPts val="2240"/>
              </a:lnSpc>
            </a:pPr>
            <a:r>
              <a:rPr lang="en-US" sz="1600">
                <a:solidFill>
                  <a:srgbClr val="FFFFFF"/>
                </a:solidFill>
                <a:latin typeface="Calibri (MS)"/>
                <a:ea typeface="Calibri (MS)"/>
                <a:cs typeface="Calibri (MS)"/>
                <a:sym typeface="Calibri (MS)"/>
              </a:rPr>
              <a:t>Rajalakshmi Engineering College </a:t>
            </a:r>
          </a:p>
        </p:txBody>
      </p:sp>
      <p:sp>
        <p:nvSpPr>
          <p:cNvPr name="TextBox 10" id="10"/>
          <p:cNvSpPr txBox="true"/>
          <p:nvPr/>
        </p:nvSpPr>
        <p:spPr>
          <a:xfrm rot="0">
            <a:off x="8355235" y="6527930"/>
            <a:ext cx="209750" cy="290827"/>
          </a:xfrm>
          <a:prstGeom prst="rect">
            <a:avLst/>
          </a:prstGeom>
        </p:spPr>
        <p:txBody>
          <a:bodyPr anchor="t" rtlCol="false" tIns="0" lIns="0" bIns="0" rIns="0">
            <a:spAutoFit/>
          </a:bodyPr>
          <a:lstStyle/>
          <a:p>
            <a:pPr algn="l">
              <a:lnSpc>
                <a:spcPts val="2240"/>
              </a:lnSpc>
            </a:pPr>
            <a:r>
              <a:rPr lang="en-US" sz="1600">
                <a:solidFill>
                  <a:srgbClr val="FFFFFF"/>
                </a:solidFill>
                <a:latin typeface="Calibri (MS)"/>
                <a:ea typeface="Calibri (MS)"/>
                <a:cs typeface="Calibri (MS)"/>
                <a:sym typeface="Calibri (MS)"/>
              </a:rPr>
              <a:t>10</a:t>
            </a:r>
          </a:p>
        </p:txBody>
      </p:sp>
      <p:sp>
        <p:nvSpPr>
          <p:cNvPr name="TextBox 11" id="11"/>
          <p:cNvSpPr txBox="true"/>
          <p:nvPr/>
        </p:nvSpPr>
        <p:spPr>
          <a:xfrm rot="0">
            <a:off x="276225" y="215713"/>
            <a:ext cx="3261616" cy="732815"/>
          </a:xfrm>
          <a:prstGeom prst="rect">
            <a:avLst/>
          </a:prstGeom>
        </p:spPr>
        <p:txBody>
          <a:bodyPr anchor="t" rtlCol="false" tIns="0" lIns="0" bIns="0" rIns="0">
            <a:spAutoFit/>
          </a:bodyPr>
          <a:lstStyle/>
          <a:p>
            <a:pPr algn="l">
              <a:lnSpc>
                <a:spcPts val="5134"/>
              </a:lnSpc>
            </a:pPr>
            <a:r>
              <a:rPr lang="en-US" sz="4400">
                <a:solidFill>
                  <a:srgbClr val="000000"/>
                </a:solidFill>
                <a:latin typeface="Calibri (MS)"/>
                <a:ea typeface="Calibri (MS)"/>
                <a:cs typeface="Calibri (MS)"/>
                <a:sym typeface="Calibri (MS)"/>
              </a:rPr>
              <a:t>Flow diagram</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6477000"/>
            <a:ext cx="4572000" cy="381000"/>
          </a:xfrm>
          <a:custGeom>
            <a:avLst/>
            <a:gdLst/>
            <a:ahLst/>
            <a:cxnLst/>
            <a:rect r="r" b="b" t="t" l="l"/>
            <a:pathLst>
              <a:path h="381000" w="4572000">
                <a:moveTo>
                  <a:pt x="0" y="0"/>
                </a:moveTo>
                <a:lnTo>
                  <a:pt x="4572000" y="0"/>
                </a:lnTo>
                <a:lnTo>
                  <a:pt x="4572000" y="381000"/>
                </a:lnTo>
                <a:lnTo>
                  <a:pt x="0" y="381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90500" y="909638"/>
            <a:ext cx="8763000" cy="9525"/>
          </a:xfrm>
          <a:custGeom>
            <a:avLst/>
            <a:gdLst/>
            <a:ahLst/>
            <a:cxnLst/>
            <a:rect r="r" b="b" t="t" l="l"/>
            <a:pathLst>
              <a:path h="9525" w="8763000">
                <a:moveTo>
                  <a:pt x="0" y="0"/>
                </a:moveTo>
                <a:lnTo>
                  <a:pt x="8763000" y="0"/>
                </a:lnTo>
                <a:lnTo>
                  <a:pt x="8763000" y="9524"/>
                </a:lnTo>
                <a:lnTo>
                  <a:pt x="0" y="952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0" y="6453140"/>
            <a:ext cx="9144000" cy="404860"/>
          </a:xfrm>
          <a:custGeom>
            <a:avLst/>
            <a:gdLst/>
            <a:ahLst/>
            <a:cxnLst/>
            <a:rect r="r" b="b" t="t" l="l"/>
            <a:pathLst>
              <a:path h="404860" w="9144000">
                <a:moveTo>
                  <a:pt x="0" y="0"/>
                </a:moveTo>
                <a:lnTo>
                  <a:pt x="9144000" y="0"/>
                </a:lnTo>
                <a:lnTo>
                  <a:pt x="9144000" y="404860"/>
                </a:lnTo>
                <a:lnTo>
                  <a:pt x="0" y="404860"/>
                </a:lnTo>
                <a:lnTo>
                  <a:pt x="0" y="0"/>
                </a:lnTo>
                <a:close/>
              </a:path>
            </a:pathLst>
          </a:custGeom>
          <a:blipFill>
            <a:blip r:embed="rId6"/>
            <a:stretch>
              <a:fillRect l="0" t="0" r="0" b="0"/>
            </a:stretch>
          </a:blipFill>
        </p:spPr>
      </p:sp>
      <p:sp>
        <p:nvSpPr>
          <p:cNvPr name="Freeform 5" id="5"/>
          <p:cNvSpPr/>
          <p:nvPr/>
        </p:nvSpPr>
        <p:spPr>
          <a:xfrm flipH="false" flipV="false" rot="0">
            <a:off x="126997" y="42862"/>
            <a:ext cx="8889997" cy="6345241"/>
          </a:xfrm>
          <a:custGeom>
            <a:avLst/>
            <a:gdLst/>
            <a:ahLst/>
            <a:cxnLst/>
            <a:rect r="r" b="b" t="t" l="l"/>
            <a:pathLst>
              <a:path h="6345241" w="8889997">
                <a:moveTo>
                  <a:pt x="0" y="0"/>
                </a:moveTo>
                <a:lnTo>
                  <a:pt x="8889997" y="0"/>
                </a:lnTo>
                <a:lnTo>
                  <a:pt x="8889997" y="6345241"/>
                </a:lnTo>
                <a:lnTo>
                  <a:pt x="0" y="634524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0">
            <a:off x="4572000" y="6477486"/>
            <a:ext cx="4572000" cy="381000"/>
          </a:xfrm>
          <a:custGeom>
            <a:avLst/>
            <a:gdLst/>
            <a:ahLst/>
            <a:cxnLst/>
            <a:rect r="r" b="b" t="t" l="l"/>
            <a:pathLst>
              <a:path h="381000" w="4572000">
                <a:moveTo>
                  <a:pt x="0" y="0"/>
                </a:moveTo>
                <a:lnTo>
                  <a:pt x="4572000" y="0"/>
                </a:lnTo>
                <a:lnTo>
                  <a:pt x="4572000" y="381000"/>
                </a:lnTo>
                <a:lnTo>
                  <a:pt x="0" y="381000"/>
                </a:lnTo>
                <a:lnTo>
                  <a:pt x="0" y="0"/>
                </a:lnTo>
                <a:close/>
              </a:path>
            </a:pathLst>
          </a:custGeom>
          <a:blipFill>
            <a:blip r:embed="rId2">
              <a:extLst>
                <a:ext uri="{96DAC541-7B7A-43D3-8B79-37D633B846F1}">
                  <asvg:svgBlip xmlns:asvg="http://schemas.microsoft.com/office/drawing/2016/SVG/main" r:embed="rId9"/>
                </a:ext>
              </a:extLst>
            </a:blip>
            <a:stretch>
              <a:fillRect l="0" t="0" r="0" b="0"/>
            </a:stretch>
          </a:blipFill>
        </p:spPr>
      </p:sp>
      <p:sp>
        <p:nvSpPr>
          <p:cNvPr name="TextBox 7" id="7"/>
          <p:cNvSpPr txBox="true"/>
          <p:nvPr/>
        </p:nvSpPr>
        <p:spPr>
          <a:xfrm rot="0">
            <a:off x="213331" y="6527444"/>
            <a:ext cx="4224871" cy="290827"/>
          </a:xfrm>
          <a:prstGeom prst="rect">
            <a:avLst/>
          </a:prstGeom>
        </p:spPr>
        <p:txBody>
          <a:bodyPr anchor="t" rtlCol="false" tIns="0" lIns="0" bIns="0" rIns="0">
            <a:spAutoFit/>
          </a:bodyPr>
          <a:lstStyle/>
          <a:p>
            <a:pPr algn="l">
              <a:lnSpc>
                <a:spcPts val="2240"/>
              </a:lnSpc>
            </a:pPr>
            <a:r>
              <a:rPr lang="en-US" sz="1600">
                <a:solidFill>
                  <a:srgbClr val="FFFFFF"/>
                </a:solidFill>
                <a:latin typeface="Calibri (MS)"/>
                <a:ea typeface="Calibri (MS)"/>
                <a:cs typeface="Calibri (MS)"/>
                <a:sym typeface="Calibri (MS)"/>
              </a:rPr>
              <a:t>Department of Computer Science and Engineering</a:t>
            </a:r>
          </a:p>
        </p:txBody>
      </p:sp>
      <p:sp>
        <p:nvSpPr>
          <p:cNvPr name="TextBox 8" id="8"/>
          <p:cNvSpPr txBox="true"/>
          <p:nvPr/>
        </p:nvSpPr>
        <p:spPr>
          <a:xfrm rot="0">
            <a:off x="5154835" y="6527930"/>
            <a:ext cx="2758059" cy="290827"/>
          </a:xfrm>
          <a:prstGeom prst="rect">
            <a:avLst/>
          </a:prstGeom>
        </p:spPr>
        <p:txBody>
          <a:bodyPr anchor="t" rtlCol="false" tIns="0" lIns="0" bIns="0" rIns="0">
            <a:spAutoFit/>
          </a:bodyPr>
          <a:lstStyle/>
          <a:p>
            <a:pPr algn="l">
              <a:lnSpc>
                <a:spcPts val="2240"/>
              </a:lnSpc>
            </a:pPr>
            <a:r>
              <a:rPr lang="en-US" sz="1600">
                <a:solidFill>
                  <a:srgbClr val="FFFFFF"/>
                </a:solidFill>
                <a:latin typeface="Calibri (MS)"/>
                <a:ea typeface="Calibri (MS)"/>
                <a:cs typeface="Calibri (MS)"/>
                <a:sym typeface="Calibri (MS)"/>
              </a:rPr>
              <a:t>Rajalakshmi Engineering College </a:t>
            </a:r>
          </a:p>
        </p:txBody>
      </p:sp>
      <p:sp>
        <p:nvSpPr>
          <p:cNvPr name="TextBox 9" id="9"/>
          <p:cNvSpPr txBox="true"/>
          <p:nvPr/>
        </p:nvSpPr>
        <p:spPr>
          <a:xfrm rot="0">
            <a:off x="8355235" y="6527930"/>
            <a:ext cx="209750" cy="290827"/>
          </a:xfrm>
          <a:prstGeom prst="rect">
            <a:avLst/>
          </a:prstGeom>
        </p:spPr>
        <p:txBody>
          <a:bodyPr anchor="t" rtlCol="false" tIns="0" lIns="0" bIns="0" rIns="0">
            <a:spAutoFit/>
          </a:bodyPr>
          <a:lstStyle/>
          <a:p>
            <a:pPr algn="l">
              <a:lnSpc>
                <a:spcPts val="2240"/>
              </a:lnSpc>
            </a:pPr>
            <a:r>
              <a:rPr lang="en-US" sz="1600">
                <a:solidFill>
                  <a:srgbClr val="FFFFFF"/>
                </a:solidFill>
                <a:latin typeface="Calibri (MS)"/>
                <a:ea typeface="Calibri (MS)"/>
                <a:cs typeface="Calibri (MS)"/>
                <a:sym typeface="Calibri (MS)"/>
              </a:rPr>
              <a:t>11</a:t>
            </a:r>
          </a:p>
        </p:txBody>
      </p:sp>
      <p:sp>
        <p:nvSpPr>
          <p:cNvPr name="TextBox 10" id="10"/>
          <p:cNvSpPr txBox="true"/>
          <p:nvPr/>
        </p:nvSpPr>
        <p:spPr>
          <a:xfrm rot="0">
            <a:off x="276225" y="120463"/>
            <a:ext cx="3445507" cy="804548"/>
          </a:xfrm>
          <a:prstGeom prst="rect">
            <a:avLst/>
          </a:prstGeom>
        </p:spPr>
        <p:txBody>
          <a:bodyPr anchor="t" rtlCol="false" tIns="0" lIns="0" bIns="0" rIns="0">
            <a:spAutoFit/>
          </a:bodyPr>
          <a:lstStyle/>
          <a:p>
            <a:pPr algn="l">
              <a:lnSpc>
                <a:spcPts val="6159"/>
              </a:lnSpc>
            </a:pPr>
            <a:r>
              <a:rPr lang="en-US" sz="4400">
                <a:solidFill>
                  <a:srgbClr val="000000"/>
                </a:solidFill>
                <a:latin typeface="Calibri (MS)"/>
                <a:ea typeface="Calibri (MS)"/>
                <a:cs typeface="Calibri (MS)"/>
                <a:sym typeface="Calibri (MS)"/>
              </a:rPr>
              <a:t>Process Design</a:t>
            </a:r>
          </a:p>
        </p:txBody>
      </p:sp>
      <p:sp>
        <p:nvSpPr>
          <p:cNvPr name="TextBox 11" id="11"/>
          <p:cNvSpPr txBox="true"/>
          <p:nvPr/>
        </p:nvSpPr>
        <p:spPr>
          <a:xfrm rot="0">
            <a:off x="88090" y="590550"/>
            <a:ext cx="8700224" cy="5016329"/>
          </a:xfrm>
          <a:prstGeom prst="rect">
            <a:avLst/>
          </a:prstGeom>
        </p:spPr>
        <p:txBody>
          <a:bodyPr anchor="t" rtlCol="false" tIns="0" lIns="0" bIns="0" rIns="0">
            <a:spAutoFit/>
          </a:bodyPr>
          <a:lstStyle/>
          <a:p>
            <a:pPr algn="l">
              <a:lnSpc>
                <a:spcPts val="2668"/>
              </a:lnSpc>
            </a:pPr>
          </a:p>
          <a:p>
            <a:pPr algn="l">
              <a:lnSpc>
                <a:spcPts val="2668"/>
              </a:lnSpc>
            </a:pPr>
            <a:r>
              <a:rPr lang="en-US" sz="1702">
                <a:solidFill>
                  <a:srgbClr val="000000"/>
                </a:solidFill>
                <a:latin typeface="Calibri (MS)"/>
                <a:ea typeface="Calibri (MS)"/>
                <a:cs typeface="Calibri (MS)"/>
                <a:sym typeface="Calibri (MS)"/>
              </a:rPr>
              <a:t> 1.</a:t>
            </a:r>
            <a:r>
              <a:rPr lang="en-US" b="true" sz="1702">
                <a:solidFill>
                  <a:srgbClr val="000000"/>
                </a:solidFill>
                <a:latin typeface="Calibri (MS) Bold"/>
                <a:ea typeface="Calibri (MS) Bold"/>
                <a:cs typeface="Calibri (MS) Bold"/>
                <a:sym typeface="Calibri (MS) Bold"/>
              </a:rPr>
              <a:t> Main Process:</a:t>
            </a:r>
            <a:r>
              <a:rPr lang="en-US" sz="1702">
                <a:solidFill>
                  <a:srgbClr val="000000"/>
                </a:solidFill>
                <a:latin typeface="Calibri (MS)"/>
                <a:ea typeface="Calibri (MS)"/>
                <a:cs typeface="Calibri (MS)"/>
                <a:sym typeface="Calibri (MS)"/>
              </a:rPr>
              <a:t> Weather Reminder Workflow</a:t>
            </a:r>
          </a:p>
          <a:p>
            <a:pPr algn="l" marL="367468" indent="-183734" lvl="1">
              <a:lnSpc>
                <a:spcPts val="2668"/>
              </a:lnSpc>
              <a:buFont typeface="Arial"/>
              <a:buChar char="•"/>
            </a:pPr>
            <a:r>
              <a:rPr lang="en-US" b="true" sz="1702">
                <a:solidFill>
                  <a:srgbClr val="000000"/>
                </a:solidFill>
                <a:latin typeface="Calibri (MS) Bold"/>
                <a:ea typeface="Calibri (MS) Bold"/>
                <a:cs typeface="Calibri (MS) Bold"/>
                <a:sym typeface="Calibri (MS) Bold"/>
              </a:rPr>
              <a:t>Description:</a:t>
            </a:r>
          </a:p>
          <a:p>
            <a:pPr algn="l" marL="367468" indent="-183734" lvl="1">
              <a:lnSpc>
                <a:spcPts val="2668"/>
              </a:lnSpc>
              <a:buFont typeface="Arial"/>
              <a:buChar char="•"/>
            </a:pPr>
            <a:r>
              <a:rPr lang="en-US" sz="1702">
                <a:solidFill>
                  <a:srgbClr val="000000"/>
                </a:solidFill>
                <a:latin typeface="Calibri (MS)"/>
                <a:ea typeface="Calibri (MS)"/>
                <a:cs typeface="Calibri (MS)"/>
                <a:sym typeface="Calibri (MS)"/>
              </a:rPr>
              <a:t>The main process is responsible for orchestrating the overall weather reminder bot workflow. It includes activities to retrieve user input, fetch weather data, analyze it, and send notifications.</a:t>
            </a:r>
          </a:p>
          <a:p>
            <a:pPr algn="l" marL="367468" indent="-183734" lvl="1">
              <a:lnSpc>
                <a:spcPts val="2668"/>
              </a:lnSpc>
              <a:buFont typeface="Arial"/>
              <a:buChar char="•"/>
            </a:pPr>
            <a:r>
              <a:rPr lang="en-US" b="true" sz="1702">
                <a:solidFill>
                  <a:srgbClr val="000000"/>
                </a:solidFill>
                <a:latin typeface="Calibri (MS) Bold"/>
                <a:ea typeface="Calibri (MS) Bold"/>
                <a:cs typeface="Calibri (MS) Bold"/>
                <a:sym typeface="Calibri (MS) Bold"/>
              </a:rPr>
              <a:t>Steps</a:t>
            </a:r>
            <a:r>
              <a:rPr lang="en-US" sz="1702">
                <a:solidFill>
                  <a:srgbClr val="000000"/>
                </a:solidFill>
                <a:latin typeface="Calibri (MS)"/>
                <a:ea typeface="Calibri (MS)"/>
                <a:cs typeface="Calibri (MS)"/>
                <a:sym typeface="Calibri (MS)"/>
              </a:rPr>
              <a:t>:</a:t>
            </a:r>
          </a:p>
          <a:p>
            <a:pPr algn="l" marL="734935" indent="-244978" lvl="2">
              <a:lnSpc>
                <a:spcPts val="2668"/>
              </a:lnSpc>
              <a:buAutoNum type="alphaLcPeriod" startAt="1"/>
            </a:pPr>
            <a:r>
              <a:rPr lang="en-US" sz="1702">
                <a:solidFill>
                  <a:srgbClr val="000000"/>
                </a:solidFill>
                <a:latin typeface="Calibri (MS)"/>
                <a:ea typeface="Calibri (MS)"/>
                <a:cs typeface="Calibri (MS)"/>
                <a:sym typeface="Calibri (MS)"/>
              </a:rPr>
              <a:t>User Input: Gather the city name and temperature threshold from the user.</a:t>
            </a:r>
          </a:p>
          <a:p>
            <a:pPr algn="l" marL="734935" indent="-244978" lvl="2">
              <a:lnSpc>
                <a:spcPts val="2668"/>
              </a:lnSpc>
              <a:buAutoNum type="alphaLcPeriod" startAt="1"/>
            </a:pPr>
            <a:r>
              <a:rPr lang="en-US" sz="1702">
                <a:solidFill>
                  <a:srgbClr val="000000"/>
                </a:solidFill>
                <a:latin typeface="Calibri (MS)"/>
                <a:ea typeface="Calibri (MS)"/>
                <a:cs typeface="Calibri (MS)"/>
                <a:sym typeface="Calibri (MS)"/>
              </a:rPr>
              <a:t>Weather Data Retrieval: Call an API to fetch real-time weather details for the specified city.</a:t>
            </a:r>
          </a:p>
          <a:p>
            <a:pPr algn="l" marL="734935" indent="-244978" lvl="2">
              <a:lnSpc>
                <a:spcPts val="2668"/>
              </a:lnSpc>
              <a:buAutoNum type="alphaLcPeriod" startAt="1"/>
            </a:pPr>
            <a:r>
              <a:rPr lang="en-US" sz="1702">
                <a:solidFill>
                  <a:srgbClr val="000000"/>
                </a:solidFill>
                <a:latin typeface="Calibri (MS)"/>
                <a:ea typeface="Calibri (MS)"/>
                <a:cs typeface="Calibri (MS)"/>
                <a:sym typeface="Calibri (MS)"/>
              </a:rPr>
              <a:t>Data Analysis: Evaluate if the weather conditions exceed or meet the user-defined threshold.</a:t>
            </a:r>
          </a:p>
          <a:p>
            <a:pPr algn="l" marL="734935" indent="-244978" lvl="2">
              <a:lnSpc>
                <a:spcPts val="2668"/>
              </a:lnSpc>
              <a:buAutoNum type="alphaLcPeriod" startAt="1"/>
            </a:pPr>
            <a:r>
              <a:rPr lang="en-US" sz="1702">
                <a:solidFill>
                  <a:srgbClr val="000000"/>
                </a:solidFill>
                <a:latin typeface="Calibri (MS)"/>
                <a:ea typeface="Calibri (MS)"/>
                <a:cs typeface="Calibri (MS)"/>
                <a:sym typeface="Calibri (MS)"/>
              </a:rPr>
              <a:t>Notification Trigger: Send an email alert with weather details if the conditions are met.</a:t>
            </a:r>
          </a:p>
          <a:p>
            <a:pPr algn="l" marL="734935" indent="-244978" lvl="2">
              <a:lnSpc>
                <a:spcPts val="2668"/>
              </a:lnSpc>
              <a:buAutoNum type="alphaLcPeriod" startAt="1"/>
            </a:pPr>
            <a:r>
              <a:rPr lang="en-US" sz="1702">
                <a:solidFill>
                  <a:srgbClr val="000000"/>
                </a:solidFill>
                <a:latin typeface="Calibri (MS)"/>
                <a:ea typeface="Calibri (MS)"/>
                <a:cs typeface="Calibri (MS)"/>
                <a:sym typeface="Calibri (MS)"/>
              </a:rPr>
              <a:t>Logging: Record the weather data and notification status in an Excel sheet.</a:t>
            </a:r>
          </a:p>
          <a:p>
            <a:pPr algn="l">
              <a:lnSpc>
                <a:spcPts val="2668"/>
              </a:lnSpc>
            </a:pP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6477000"/>
            <a:ext cx="4572000" cy="381000"/>
          </a:xfrm>
          <a:custGeom>
            <a:avLst/>
            <a:gdLst/>
            <a:ahLst/>
            <a:cxnLst/>
            <a:rect r="r" b="b" t="t" l="l"/>
            <a:pathLst>
              <a:path h="381000" w="4572000">
                <a:moveTo>
                  <a:pt x="0" y="0"/>
                </a:moveTo>
                <a:lnTo>
                  <a:pt x="4572000" y="0"/>
                </a:lnTo>
                <a:lnTo>
                  <a:pt x="4572000" y="381000"/>
                </a:lnTo>
                <a:lnTo>
                  <a:pt x="0" y="381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90500" y="909638"/>
            <a:ext cx="8763000" cy="9525"/>
          </a:xfrm>
          <a:custGeom>
            <a:avLst/>
            <a:gdLst/>
            <a:ahLst/>
            <a:cxnLst/>
            <a:rect r="r" b="b" t="t" l="l"/>
            <a:pathLst>
              <a:path h="9525" w="8763000">
                <a:moveTo>
                  <a:pt x="0" y="0"/>
                </a:moveTo>
                <a:lnTo>
                  <a:pt x="8763000" y="0"/>
                </a:lnTo>
                <a:lnTo>
                  <a:pt x="8763000" y="9524"/>
                </a:lnTo>
                <a:lnTo>
                  <a:pt x="0" y="952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0" y="6453140"/>
            <a:ext cx="9144000" cy="404860"/>
          </a:xfrm>
          <a:custGeom>
            <a:avLst/>
            <a:gdLst/>
            <a:ahLst/>
            <a:cxnLst/>
            <a:rect r="r" b="b" t="t" l="l"/>
            <a:pathLst>
              <a:path h="404860" w="9144000">
                <a:moveTo>
                  <a:pt x="0" y="0"/>
                </a:moveTo>
                <a:lnTo>
                  <a:pt x="9144000" y="0"/>
                </a:lnTo>
                <a:lnTo>
                  <a:pt x="9144000" y="404860"/>
                </a:lnTo>
                <a:lnTo>
                  <a:pt x="0" y="404860"/>
                </a:lnTo>
                <a:lnTo>
                  <a:pt x="0" y="0"/>
                </a:lnTo>
                <a:close/>
              </a:path>
            </a:pathLst>
          </a:custGeom>
          <a:blipFill>
            <a:blip r:embed="rId6"/>
            <a:stretch>
              <a:fillRect l="0" t="0" r="0" b="0"/>
            </a:stretch>
          </a:blipFill>
        </p:spPr>
      </p:sp>
      <p:sp>
        <p:nvSpPr>
          <p:cNvPr name="Freeform 5" id="5"/>
          <p:cNvSpPr/>
          <p:nvPr/>
        </p:nvSpPr>
        <p:spPr>
          <a:xfrm flipH="false" flipV="false" rot="0">
            <a:off x="63503" y="0"/>
            <a:ext cx="8889997" cy="6345241"/>
          </a:xfrm>
          <a:custGeom>
            <a:avLst/>
            <a:gdLst/>
            <a:ahLst/>
            <a:cxnLst/>
            <a:rect r="r" b="b" t="t" l="l"/>
            <a:pathLst>
              <a:path h="6345241" w="8889997">
                <a:moveTo>
                  <a:pt x="0" y="0"/>
                </a:moveTo>
                <a:lnTo>
                  <a:pt x="8889997" y="0"/>
                </a:lnTo>
                <a:lnTo>
                  <a:pt x="8889997" y="6345241"/>
                </a:lnTo>
                <a:lnTo>
                  <a:pt x="0" y="634524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0">
            <a:off x="4572000" y="6477486"/>
            <a:ext cx="4572000" cy="381000"/>
          </a:xfrm>
          <a:custGeom>
            <a:avLst/>
            <a:gdLst/>
            <a:ahLst/>
            <a:cxnLst/>
            <a:rect r="r" b="b" t="t" l="l"/>
            <a:pathLst>
              <a:path h="381000" w="4572000">
                <a:moveTo>
                  <a:pt x="0" y="0"/>
                </a:moveTo>
                <a:lnTo>
                  <a:pt x="4572000" y="0"/>
                </a:lnTo>
                <a:lnTo>
                  <a:pt x="4572000" y="381000"/>
                </a:lnTo>
                <a:lnTo>
                  <a:pt x="0" y="381000"/>
                </a:lnTo>
                <a:lnTo>
                  <a:pt x="0" y="0"/>
                </a:lnTo>
                <a:close/>
              </a:path>
            </a:pathLst>
          </a:custGeom>
          <a:blipFill>
            <a:blip r:embed="rId2">
              <a:extLst>
                <a:ext uri="{96DAC541-7B7A-43D3-8B79-37D633B846F1}">
                  <asvg:svgBlip xmlns:asvg="http://schemas.microsoft.com/office/drawing/2016/SVG/main" r:embed="rId9"/>
                </a:ext>
              </a:extLst>
            </a:blip>
            <a:stretch>
              <a:fillRect l="0" t="0" r="0" b="0"/>
            </a:stretch>
          </a:blipFill>
        </p:spPr>
      </p:sp>
      <p:sp>
        <p:nvSpPr>
          <p:cNvPr name="TextBox 7" id="7"/>
          <p:cNvSpPr txBox="true"/>
          <p:nvPr/>
        </p:nvSpPr>
        <p:spPr>
          <a:xfrm rot="0">
            <a:off x="213331" y="6527444"/>
            <a:ext cx="4224871" cy="290827"/>
          </a:xfrm>
          <a:prstGeom prst="rect">
            <a:avLst/>
          </a:prstGeom>
        </p:spPr>
        <p:txBody>
          <a:bodyPr anchor="t" rtlCol="false" tIns="0" lIns="0" bIns="0" rIns="0">
            <a:spAutoFit/>
          </a:bodyPr>
          <a:lstStyle/>
          <a:p>
            <a:pPr algn="l">
              <a:lnSpc>
                <a:spcPts val="2240"/>
              </a:lnSpc>
            </a:pPr>
            <a:r>
              <a:rPr lang="en-US" sz="1600">
                <a:solidFill>
                  <a:srgbClr val="FFFFFF"/>
                </a:solidFill>
                <a:latin typeface="Calibri (MS)"/>
                <a:ea typeface="Calibri (MS)"/>
                <a:cs typeface="Calibri (MS)"/>
                <a:sym typeface="Calibri (MS)"/>
              </a:rPr>
              <a:t>Department of Computer Science and Engineering</a:t>
            </a:r>
          </a:p>
        </p:txBody>
      </p:sp>
      <p:sp>
        <p:nvSpPr>
          <p:cNvPr name="TextBox 8" id="8"/>
          <p:cNvSpPr txBox="true"/>
          <p:nvPr/>
        </p:nvSpPr>
        <p:spPr>
          <a:xfrm rot="0">
            <a:off x="5154835" y="6527930"/>
            <a:ext cx="2758059" cy="290827"/>
          </a:xfrm>
          <a:prstGeom prst="rect">
            <a:avLst/>
          </a:prstGeom>
        </p:spPr>
        <p:txBody>
          <a:bodyPr anchor="t" rtlCol="false" tIns="0" lIns="0" bIns="0" rIns="0">
            <a:spAutoFit/>
          </a:bodyPr>
          <a:lstStyle/>
          <a:p>
            <a:pPr algn="l">
              <a:lnSpc>
                <a:spcPts val="2240"/>
              </a:lnSpc>
            </a:pPr>
            <a:r>
              <a:rPr lang="en-US" sz="1600">
                <a:solidFill>
                  <a:srgbClr val="FFFFFF"/>
                </a:solidFill>
                <a:latin typeface="Calibri (MS)"/>
                <a:ea typeface="Calibri (MS)"/>
                <a:cs typeface="Calibri (MS)"/>
                <a:sym typeface="Calibri (MS)"/>
              </a:rPr>
              <a:t>Rajalakshmi Engineering College </a:t>
            </a:r>
          </a:p>
        </p:txBody>
      </p:sp>
      <p:sp>
        <p:nvSpPr>
          <p:cNvPr name="TextBox 9" id="9"/>
          <p:cNvSpPr txBox="true"/>
          <p:nvPr/>
        </p:nvSpPr>
        <p:spPr>
          <a:xfrm rot="0">
            <a:off x="8355235" y="6527930"/>
            <a:ext cx="209750" cy="290827"/>
          </a:xfrm>
          <a:prstGeom prst="rect">
            <a:avLst/>
          </a:prstGeom>
        </p:spPr>
        <p:txBody>
          <a:bodyPr anchor="t" rtlCol="false" tIns="0" lIns="0" bIns="0" rIns="0">
            <a:spAutoFit/>
          </a:bodyPr>
          <a:lstStyle/>
          <a:p>
            <a:pPr algn="l">
              <a:lnSpc>
                <a:spcPts val="2240"/>
              </a:lnSpc>
            </a:pPr>
            <a:r>
              <a:rPr lang="en-US" sz="1600">
                <a:solidFill>
                  <a:srgbClr val="FFFFFF"/>
                </a:solidFill>
                <a:latin typeface="Calibri (MS)"/>
                <a:ea typeface="Calibri (MS)"/>
                <a:cs typeface="Calibri (MS)"/>
                <a:sym typeface="Calibri (MS)"/>
              </a:rPr>
              <a:t>11</a:t>
            </a:r>
          </a:p>
        </p:txBody>
      </p:sp>
      <p:sp>
        <p:nvSpPr>
          <p:cNvPr name="TextBox 10" id="10"/>
          <p:cNvSpPr txBox="true"/>
          <p:nvPr/>
        </p:nvSpPr>
        <p:spPr>
          <a:xfrm rot="0">
            <a:off x="276225" y="120463"/>
            <a:ext cx="3445507" cy="804548"/>
          </a:xfrm>
          <a:prstGeom prst="rect">
            <a:avLst/>
          </a:prstGeom>
        </p:spPr>
        <p:txBody>
          <a:bodyPr anchor="t" rtlCol="false" tIns="0" lIns="0" bIns="0" rIns="0">
            <a:spAutoFit/>
          </a:bodyPr>
          <a:lstStyle/>
          <a:p>
            <a:pPr algn="l">
              <a:lnSpc>
                <a:spcPts val="6159"/>
              </a:lnSpc>
            </a:pPr>
            <a:r>
              <a:rPr lang="en-US" sz="4400">
                <a:solidFill>
                  <a:srgbClr val="000000"/>
                </a:solidFill>
                <a:latin typeface="Calibri (MS)"/>
                <a:ea typeface="Calibri (MS)"/>
                <a:cs typeface="Calibri (MS)"/>
                <a:sym typeface="Calibri (MS)"/>
              </a:rPr>
              <a:t>Process Design</a:t>
            </a:r>
          </a:p>
        </p:txBody>
      </p:sp>
      <p:sp>
        <p:nvSpPr>
          <p:cNvPr name="TextBox 11" id="11"/>
          <p:cNvSpPr txBox="true"/>
          <p:nvPr/>
        </p:nvSpPr>
        <p:spPr>
          <a:xfrm rot="0">
            <a:off x="190500" y="884060"/>
            <a:ext cx="8953500" cy="5017519"/>
          </a:xfrm>
          <a:prstGeom prst="rect">
            <a:avLst/>
          </a:prstGeom>
        </p:spPr>
        <p:txBody>
          <a:bodyPr anchor="t" rtlCol="false" tIns="0" lIns="0" bIns="0" rIns="0">
            <a:spAutoFit/>
          </a:bodyPr>
          <a:lstStyle/>
          <a:p>
            <a:pPr algn="l">
              <a:lnSpc>
                <a:spcPts val="2628"/>
              </a:lnSpc>
            </a:pPr>
          </a:p>
          <a:p>
            <a:pPr algn="l">
              <a:lnSpc>
                <a:spcPts val="2628"/>
              </a:lnSpc>
            </a:pPr>
            <a:r>
              <a:rPr lang="en-US" b="true" sz="1676">
                <a:solidFill>
                  <a:srgbClr val="000000"/>
                </a:solidFill>
                <a:latin typeface="Calibri (MS) Bold"/>
                <a:ea typeface="Calibri (MS) Bold"/>
                <a:cs typeface="Calibri (MS) Bold"/>
                <a:sym typeface="Calibri (MS) Bold"/>
              </a:rPr>
              <a:t>Sub Process 1: Weather API Integration</a:t>
            </a:r>
          </a:p>
          <a:p>
            <a:pPr algn="l" marL="361969" indent="-180984" lvl="1">
              <a:lnSpc>
                <a:spcPts val="2628"/>
              </a:lnSpc>
              <a:buFont typeface="Arial"/>
              <a:buChar char="•"/>
            </a:pPr>
            <a:r>
              <a:rPr lang="en-US" sz="1676">
                <a:solidFill>
                  <a:srgbClr val="000000"/>
                </a:solidFill>
                <a:latin typeface="Calibri (MS)"/>
                <a:ea typeface="Calibri (MS)"/>
                <a:cs typeface="Calibri (MS)"/>
                <a:sym typeface="Calibri (MS)"/>
              </a:rPr>
              <a:t>Description: Connects with the weather API to fetch weather data dynamically.</a:t>
            </a:r>
          </a:p>
          <a:p>
            <a:pPr algn="l" marL="361969" indent="-180984" lvl="1">
              <a:lnSpc>
                <a:spcPts val="2628"/>
              </a:lnSpc>
              <a:buFont typeface="Arial"/>
              <a:buChar char="•"/>
            </a:pPr>
            <a:r>
              <a:rPr lang="en-US" sz="1676">
                <a:solidFill>
                  <a:srgbClr val="000000"/>
                </a:solidFill>
                <a:latin typeface="Calibri (MS)"/>
                <a:ea typeface="Calibri (MS)"/>
                <a:cs typeface="Calibri (MS)"/>
                <a:sym typeface="Calibri (MS)"/>
              </a:rPr>
              <a:t>Steps:</a:t>
            </a:r>
          </a:p>
          <a:p>
            <a:pPr algn="l" marL="723938" indent="-241313" lvl="2">
              <a:lnSpc>
                <a:spcPts val="2628"/>
              </a:lnSpc>
              <a:buAutoNum type="alphaLcPeriod" startAt="1"/>
            </a:pPr>
            <a:r>
              <a:rPr lang="en-US" sz="1676">
                <a:solidFill>
                  <a:srgbClr val="000000"/>
                </a:solidFill>
                <a:latin typeface="Calibri (MS)"/>
                <a:ea typeface="Calibri (MS)"/>
                <a:cs typeface="Calibri (MS)"/>
                <a:sym typeface="Calibri (MS)"/>
              </a:rPr>
              <a:t>Build an HTTP request using the user-provided city name.</a:t>
            </a:r>
          </a:p>
          <a:p>
            <a:pPr algn="l" marL="723938" indent="-241313" lvl="2">
              <a:lnSpc>
                <a:spcPts val="2628"/>
              </a:lnSpc>
              <a:buAutoNum type="alphaLcPeriod" startAt="1"/>
            </a:pPr>
            <a:r>
              <a:rPr lang="en-US" sz="1676">
                <a:solidFill>
                  <a:srgbClr val="000000"/>
                </a:solidFill>
                <a:latin typeface="Calibri (MS)"/>
                <a:ea typeface="Calibri (MS)"/>
                <a:cs typeface="Calibri (MS)"/>
                <a:sym typeface="Calibri (MS)"/>
              </a:rPr>
              <a:t>Extract JSON response data.</a:t>
            </a:r>
          </a:p>
          <a:p>
            <a:pPr algn="l" marL="723938" indent="-241313" lvl="2">
              <a:lnSpc>
                <a:spcPts val="2628"/>
              </a:lnSpc>
              <a:buAutoNum type="alphaLcPeriod" startAt="1"/>
            </a:pPr>
            <a:r>
              <a:rPr lang="en-US" sz="1676">
                <a:solidFill>
                  <a:srgbClr val="000000"/>
                </a:solidFill>
                <a:latin typeface="Calibri (MS)"/>
                <a:ea typeface="Calibri (MS)"/>
                <a:cs typeface="Calibri (MS)"/>
                <a:sym typeface="Calibri (MS)"/>
              </a:rPr>
              <a:t>Parse relevant weather parameters, such as temperature and conditions.</a:t>
            </a:r>
          </a:p>
          <a:p>
            <a:pPr algn="l">
              <a:lnSpc>
                <a:spcPts val="2628"/>
              </a:lnSpc>
            </a:pPr>
            <a:r>
              <a:rPr lang="en-US" sz="1676">
                <a:solidFill>
                  <a:srgbClr val="000000"/>
                </a:solidFill>
                <a:latin typeface="Calibri (MS)"/>
                <a:ea typeface="Calibri (MS)"/>
                <a:cs typeface="Calibri (MS)"/>
                <a:sym typeface="Calibri (MS)"/>
              </a:rPr>
              <a:t>S</a:t>
            </a:r>
            <a:r>
              <a:rPr lang="en-US" b="true" sz="1676">
                <a:solidFill>
                  <a:srgbClr val="000000"/>
                </a:solidFill>
                <a:latin typeface="Calibri (MS) Bold"/>
                <a:ea typeface="Calibri (MS) Bold"/>
                <a:cs typeface="Calibri (MS) Bold"/>
                <a:sym typeface="Calibri (MS) Bold"/>
              </a:rPr>
              <a:t>ub Process 2: Email Notification System</a:t>
            </a:r>
          </a:p>
          <a:p>
            <a:pPr algn="l" marL="361969" indent="-180984" lvl="1">
              <a:lnSpc>
                <a:spcPts val="2628"/>
              </a:lnSpc>
              <a:buFont typeface="Arial"/>
              <a:buChar char="•"/>
            </a:pPr>
            <a:r>
              <a:rPr lang="en-US" sz="1676">
                <a:solidFill>
                  <a:srgbClr val="000000"/>
                </a:solidFill>
                <a:latin typeface="Calibri (MS)"/>
                <a:ea typeface="Calibri (MS)"/>
                <a:cs typeface="Calibri (MS)"/>
                <a:sym typeface="Calibri (MS)"/>
              </a:rPr>
              <a:t>Description: Configures and sends email alerts to the user.</a:t>
            </a:r>
          </a:p>
          <a:p>
            <a:pPr algn="l" marL="361969" indent="-180984" lvl="1">
              <a:lnSpc>
                <a:spcPts val="2628"/>
              </a:lnSpc>
              <a:buFont typeface="Arial"/>
              <a:buChar char="•"/>
            </a:pPr>
            <a:r>
              <a:rPr lang="en-US" sz="1676">
                <a:solidFill>
                  <a:srgbClr val="000000"/>
                </a:solidFill>
                <a:latin typeface="Calibri (MS)"/>
                <a:ea typeface="Calibri (MS)"/>
                <a:cs typeface="Calibri (MS)"/>
                <a:sym typeface="Calibri (MS)"/>
              </a:rPr>
              <a:t>Steps:</a:t>
            </a:r>
          </a:p>
          <a:p>
            <a:pPr algn="l" marL="723938" indent="-241313" lvl="2">
              <a:lnSpc>
                <a:spcPts val="2628"/>
              </a:lnSpc>
              <a:buAutoNum type="alphaLcPeriod" startAt="1"/>
            </a:pPr>
            <a:r>
              <a:rPr lang="en-US" sz="1676">
                <a:solidFill>
                  <a:srgbClr val="000000"/>
                </a:solidFill>
                <a:latin typeface="Calibri (MS)"/>
                <a:ea typeface="Calibri (MS)"/>
                <a:cs typeface="Calibri (MS)"/>
                <a:sym typeface="Calibri (MS)"/>
              </a:rPr>
              <a:t>Format the email body with weather details (city, temperature, and conditions).</a:t>
            </a:r>
          </a:p>
          <a:p>
            <a:pPr algn="l" marL="723938" indent="-241313" lvl="2">
              <a:lnSpc>
                <a:spcPts val="2628"/>
              </a:lnSpc>
              <a:buAutoNum type="alphaLcPeriod" startAt="1"/>
            </a:pPr>
            <a:r>
              <a:rPr lang="en-US" sz="1676">
                <a:solidFill>
                  <a:srgbClr val="000000"/>
                </a:solidFill>
                <a:latin typeface="Calibri (MS)"/>
                <a:ea typeface="Calibri (MS)"/>
                <a:cs typeface="Calibri (MS)"/>
                <a:sym typeface="Calibri (MS)"/>
              </a:rPr>
              <a:t>Use the SMTP activity in UiPath to send the email.</a:t>
            </a:r>
          </a:p>
          <a:p>
            <a:pPr algn="l" marL="723938" indent="-241313" lvl="2">
              <a:lnSpc>
                <a:spcPts val="2628"/>
              </a:lnSpc>
              <a:buAutoNum type="alphaLcPeriod" startAt="1"/>
            </a:pPr>
            <a:r>
              <a:rPr lang="en-US" sz="1676">
                <a:solidFill>
                  <a:srgbClr val="000000"/>
                </a:solidFill>
                <a:latin typeface="Calibri (MS)"/>
                <a:ea typeface="Calibri (MS)"/>
                <a:cs typeface="Calibri (MS)"/>
                <a:sym typeface="Calibri (MS)"/>
              </a:rPr>
              <a:t>Log the email status in the workflow for monitoring.</a:t>
            </a:r>
          </a:p>
          <a:p>
            <a:pPr algn="l">
              <a:lnSpc>
                <a:spcPts val="2628"/>
              </a:lnSpc>
            </a:pPr>
          </a:p>
          <a:p>
            <a:pPr algn="l">
              <a:lnSpc>
                <a:spcPts val="2628"/>
              </a:lnSpc>
            </a:pP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6477000"/>
            <a:ext cx="4572000" cy="381000"/>
          </a:xfrm>
          <a:custGeom>
            <a:avLst/>
            <a:gdLst/>
            <a:ahLst/>
            <a:cxnLst/>
            <a:rect r="r" b="b" t="t" l="l"/>
            <a:pathLst>
              <a:path h="381000" w="4572000">
                <a:moveTo>
                  <a:pt x="0" y="0"/>
                </a:moveTo>
                <a:lnTo>
                  <a:pt x="4572000" y="0"/>
                </a:lnTo>
                <a:lnTo>
                  <a:pt x="4572000" y="381000"/>
                </a:lnTo>
                <a:lnTo>
                  <a:pt x="0" y="381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90500" y="909638"/>
            <a:ext cx="8763000" cy="9525"/>
          </a:xfrm>
          <a:custGeom>
            <a:avLst/>
            <a:gdLst/>
            <a:ahLst/>
            <a:cxnLst/>
            <a:rect r="r" b="b" t="t" l="l"/>
            <a:pathLst>
              <a:path h="9525" w="8763000">
                <a:moveTo>
                  <a:pt x="0" y="0"/>
                </a:moveTo>
                <a:lnTo>
                  <a:pt x="8763000" y="0"/>
                </a:lnTo>
                <a:lnTo>
                  <a:pt x="8763000" y="9524"/>
                </a:lnTo>
                <a:lnTo>
                  <a:pt x="0" y="952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0" y="6453140"/>
            <a:ext cx="9144000" cy="404860"/>
          </a:xfrm>
          <a:custGeom>
            <a:avLst/>
            <a:gdLst/>
            <a:ahLst/>
            <a:cxnLst/>
            <a:rect r="r" b="b" t="t" l="l"/>
            <a:pathLst>
              <a:path h="404860" w="9144000">
                <a:moveTo>
                  <a:pt x="0" y="0"/>
                </a:moveTo>
                <a:lnTo>
                  <a:pt x="9144000" y="0"/>
                </a:lnTo>
                <a:lnTo>
                  <a:pt x="9144000" y="404860"/>
                </a:lnTo>
                <a:lnTo>
                  <a:pt x="0" y="404860"/>
                </a:lnTo>
                <a:lnTo>
                  <a:pt x="0" y="0"/>
                </a:lnTo>
                <a:close/>
              </a:path>
            </a:pathLst>
          </a:custGeom>
          <a:blipFill>
            <a:blip r:embed="rId6"/>
            <a:stretch>
              <a:fillRect l="0" t="0" r="0" b="0"/>
            </a:stretch>
          </a:blipFill>
        </p:spPr>
      </p:sp>
      <p:sp>
        <p:nvSpPr>
          <p:cNvPr name="Freeform 5" id="5"/>
          <p:cNvSpPr/>
          <p:nvPr/>
        </p:nvSpPr>
        <p:spPr>
          <a:xfrm flipH="false" flipV="false" rot="0">
            <a:off x="126997" y="42862"/>
            <a:ext cx="8889997" cy="6345241"/>
          </a:xfrm>
          <a:custGeom>
            <a:avLst/>
            <a:gdLst/>
            <a:ahLst/>
            <a:cxnLst/>
            <a:rect r="r" b="b" t="t" l="l"/>
            <a:pathLst>
              <a:path h="6345241" w="8889997">
                <a:moveTo>
                  <a:pt x="0" y="0"/>
                </a:moveTo>
                <a:lnTo>
                  <a:pt x="8889997" y="0"/>
                </a:lnTo>
                <a:lnTo>
                  <a:pt x="8889997" y="6345241"/>
                </a:lnTo>
                <a:lnTo>
                  <a:pt x="0" y="634524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0">
            <a:off x="4572000" y="6477486"/>
            <a:ext cx="4572000" cy="381000"/>
          </a:xfrm>
          <a:custGeom>
            <a:avLst/>
            <a:gdLst/>
            <a:ahLst/>
            <a:cxnLst/>
            <a:rect r="r" b="b" t="t" l="l"/>
            <a:pathLst>
              <a:path h="381000" w="4572000">
                <a:moveTo>
                  <a:pt x="0" y="0"/>
                </a:moveTo>
                <a:lnTo>
                  <a:pt x="4572000" y="0"/>
                </a:lnTo>
                <a:lnTo>
                  <a:pt x="4572000" y="381000"/>
                </a:lnTo>
                <a:lnTo>
                  <a:pt x="0" y="381000"/>
                </a:lnTo>
                <a:lnTo>
                  <a:pt x="0" y="0"/>
                </a:lnTo>
                <a:close/>
              </a:path>
            </a:pathLst>
          </a:custGeom>
          <a:blipFill>
            <a:blip r:embed="rId2">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0">
            <a:off x="3407820" y="1381959"/>
            <a:ext cx="2328360" cy="4094082"/>
          </a:xfrm>
          <a:custGeom>
            <a:avLst/>
            <a:gdLst/>
            <a:ahLst/>
            <a:cxnLst/>
            <a:rect r="r" b="b" t="t" l="l"/>
            <a:pathLst>
              <a:path h="4094082" w="2328360">
                <a:moveTo>
                  <a:pt x="0" y="0"/>
                </a:moveTo>
                <a:lnTo>
                  <a:pt x="2328360" y="0"/>
                </a:lnTo>
                <a:lnTo>
                  <a:pt x="2328360" y="4094082"/>
                </a:lnTo>
                <a:lnTo>
                  <a:pt x="0" y="4094082"/>
                </a:lnTo>
                <a:lnTo>
                  <a:pt x="0" y="0"/>
                </a:lnTo>
                <a:close/>
              </a:path>
            </a:pathLst>
          </a:custGeom>
          <a:blipFill>
            <a:blip r:embed="rId10"/>
            <a:stretch>
              <a:fillRect l="0" t="0" r="0" b="0"/>
            </a:stretch>
          </a:blipFill>
        </p:spPr>
      </p:sp>
      <p:sp>
        <p:nvSpPr>
          <p:cNvPr name="TextBox 8" id="8"/>
          <p:cNvSpPr txBox="true"/>
          <p:nvPr/>
        </p:nvSpPr>
        <p:spPr>
          <a:xfrm rot="0">
            <a:off x="213331" y="6527444"/>
            <a:ext cx="4224871" cy="290827"/>
          </a:xfrm>
          <a:prstGeom prst="rect">
            <a:avLst/>
          </a:prstGeom>
        </p:spPr>
        <p:txBody>
          <a:bodyPr anchor="t" rtlCol="false" tIns="0" lIns="0" bIns="0" rIns="0">
            <a:spAutoFit/>
          </a:bodyPr>
          <a:lstStyle/>
          <a:p>
            <a:pPr algn="l">
              <a:lnSpc>
                <a:spcPts val="2240"/>
              </a:lnSpc>
            </a:pPr>
            <a:r>
              <a:rPr lang="en-US" sz="1600">
                <a:solidFill>
                  <a:srgbClr val="FFFFFF"/>
                </a:solidFill>
                <a:latin typeface="Calibri (MS)"/>
                <a:ea typeface="Calibri (MS)"/>
                <a:cs typeface="Calibri (MS)"/>
                <a:sym typeface="Calibri (MS)"/>
              </a:rPr>
              <a:t>Department of Computer Science and Engineering</a:t>
            </a:r>
          </a:p>
        </p:txBody>
      </p:sp>
      <p:sp>
        <p:nvSpPr>
          <p:cNvPr name="TextBox 9" id="9"/>
          <p:cNvSpPr txBox="true"/>
          <p:nvPr/>
        </p:nvSpPr>
        <p:spPr>
          <a:xfrm rot="0">
            <a:off x="5154835" y="6527930"/>
            <a:ext cx="2758059" cy="290827"/>
          </a:xfrm>
          <a:prstGeom prst="rect">
            <a:avLst/>
          </a:prstGeom>
        </p:spPr>
        <p:txBody>
          <a:bodyPr anchor="t" rtlCol="false" tIns="0" lIns="0" bIns="0" rIns="0">
            <a:spAutoFit/>
          </a:bodyPr>
          <a:lstStyle/>
          <a:p>
            <a:pPr algn="l">
              <a:lnSpc>
                <a:spcPts val="2240"/>
              </a:lnSpc>
            </a:pPr>
            <a:r>
              <a:rPr lang="en-US" sz="1600">
                <a:solidFill>
                  <a:srgbClr val="FFFFFF"/>
                </a:solidFill>
                <a:latin typeface="Calibri (MS)"/>
                <a:ea typeface="Calibri (MS)"/>
                <a:cs typeface="Calibri (MS)"/>
                <a:sym typeface="Calibri (MS)"/>
              </a:rPr>
              <a:t>Rajalakshmi Engineering College </a:t>
            </a:r>
          </a:p>
        </p:txBody>
      </p:sp>
      <p:sp>
        <p:nvSpPr>
          <p:cNvPr name="TextBox 10" id="10"/>
          <p:cNvSpPr txBox="true"/>
          <p:nvPr/>
        </p:nvSpPr>
        <p:spPr>
          <a:xfrm rot="0">
            <a:off x="8355235" y="6527930"/>
            <a:ext cx="209750" cy="290827"/>
          </a:xfrm>
          <a:prstGeom prst="rect">
            <a:avLst/>
          </a:prstGeom>
        </p:spPr>
        <p:txBody>
          <a:bodyPr anchor="t" rtlCol="false" tIns="0" lIns="0" bIns="0" rIns="0">
            <a:spAutoFit/>
          </a:bodyPr>
          <a:lstStyle/>
          <a:p>
            <a:pPr algn="l">
              <a:lnSpc>
                <a:spcPts val="2240"/>
              </a:lnSpc>
            </a:pPr>
            <a:r>
              <a:rPr lang="en-US" sz="1600">
                <a:solidFill>
                  <a:srgbClr val="FFFFFF"/>
                </a:solidFill>
                <a:latin typeface="Calibri (MS)"/>
                <a:ea typeface="Calibri (MS)"/>
                <a:cs typeface="Calibri (MS)"/>
                <a:sym typeface="Calibri (MS)"/>
              </a:rPr>
              <a:t>12</a:t>
            </a:r>
          </a:p>
        </p:txBody>
      </p:sp>
      <p:sp>
        <p:nvSpPr>
          <p:cNvPr name="TextBox 11" id="11"/>
          <p:cNvSpPr txBox="true"/>
          <p:nvPr/>
        </p:nvSpPr>
        <p:spPr>
          <a:xfrm rot="0">
            <a:off x="276225" y="120463"/>
            <a:ext cx="3732200" cy="804548"/>
          </a:xfrm>
          <a:prstGeom prst="rect">
            <a:avLst/>
          </a:prstGeom>
        </p:spPr>
        <p:txBody>
          <a:bodyPr anchor="t" rtlCol="false" tIns="0" lIns="0" bIns="0" rIns="0">
            <a:spAutoFit/>
          </a:bodyPr>
          <a:lstStyle/>
          <a:p>
            <a:pPr algn="l">
              <a:lnSpc>
                <a:spcPts val="6159"/>
              </a:lnSpc>
            </a:pPr>
            <a:r>
              <a:rPr lang="en-US" sz="4400">
                <a:solidFill>
                  <a:srgbClr val="000000"/>
                </a:solidFill>
                <a:latin typeface="Calibri (MS)"/>
                <a:ea typeface="Calibri (MS)"/>
                <a:cs typeface="Calibri (MS)"/>
                <a:sym typeface="Calibri (MS)"/>
              </a:rPr>
              <a:t>Implementation</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6477000"/>
            <a:ext cx="4572000" cy="381000"/>
          </a:xfrm>
          <a:custGeom>
            <a:avLst/>
            <a:gdLst/>
            <a:ahLst/>
            <a:cxnLst/>
            <a:rect r="r" b="b" t="t" l="l"/>
            <a:pathLst>
              <a:path h="381000" w="4572000">
                <a:moveTo>
                  <a:pt x="0" y="0"/>
                </a:moveTo>
                <a:lnTo>
                  <a:pt x="4572000" y="0"/>
                </a:lnTo>
                <a:lnTo>
                  <a:pt x="4572000" y="381000"/>
                </a:lnTo>
                <a:lnTo>
                  <a:pt x="0" y="381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90500" y="909638"/>
            <a:ext cx="8763000" cy="9525"/>
          </a:xfrm>
          <a:custGeom>
            <a:avLst/>
            <a:gdLst/>
            <a:ahLst/>
            <a:cxnLst/>
            <a:rect r="r" b="b" t="t" l="l"/>
            <a:pathLst>
              <a:path h="9525" w="8763000">
                <a:moveTo>
                  <a:pt x="0" y="0"/>
                </a:moveTo>
                <a:lnTo>
                  <a:pt x="8763000" y="0"/>
                </a:lnTo>
                <a:lnTo>
                  <a:pt x="8763000" y="9524"/>
                </a:lnTo>
                <a:lnTo>
                  <a:pt x="0" y="952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0" y="6453140"/>
            <a:ext cx="9144000" cy="404860"/>
          </a:xfrm>
          <a:custGeom>
            <a:avLst/>
            <a:gdLst/>
            <a:ahLst/>
            <a:cxnLst/>
            <a:rect r="r" b="b" t="t" l="l"/>
            <a:pathLst>
              <a:path h="404860" w="9144000">
                <a:moveTo>
                  <a:pt x="0" y="0"/>
                </a:moveTo>
                <a:lnTo>
                  <a:pt x="9144000" y="0"/>
                </a:lnTo>
                <a:lnTo>
                  <a:pt x="9144000" y="404860"/>
                </a:lnTo>
                <a:lnTo>
                  <a:pt x="0" y="404860"/>
                </a:lnTo>
                <a:lnTo>
                  <a:pt x="0" y="0"/>
                </a:lnTo>
                <a:close/>
              </a:path>
            </a:pathLst>
          </a:custGeom>
          <a:blipFill>
            <a:blip r:embed="rId6"/>
            <a:stretch>
              <a:fillRect l="0" t="0" r="0" b="0"/>
            </a:stretch>
          </a:blipFill>
        </p:spPr>
      </p:sp>
      <p:sp>
        <p:nvSpPr>
          <p:cNvPr name="Freeform 5" id="5"/>
          <p:cNvSpPr/>
          <p:nvPr/>
        </p:nvSpPr>
        <p:spPr>
          <a:xfrm flipH="false" flipV="false" rot="0">
            <a:off x="126997" y="42862"/>
            <a:ext cx="8889997" cy="6345241"/>
          </a:xfrm>
          <a:custGeom>
            <a:avLst/>
            <a:gdLst/>
            <a:ahLst/>
            <a:cxnLst/>
            <a:rect r="r" b="b" t="t" l="l"/>
            <a:pathLst>
              <a:path h="6345241" w="8889997">
                <a:moveTo>
                  <a:pt x="0" y="0"/>
                </a:moveTo>
                <a:lnTo>
                  <a:pt x="8889997" y="0"/>
                </a:lnTo>
                <a:lnTo>
                  <a:pt x="8889997" y="6345241"/>
                </a:lnTo>
                <a:lnTo>
                  <a:pt x="0" y="634524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0">
            <a:off x="4572000" y="6477486"/>
            <a:ext cx="4572000" cy="381000"/>
          </a:xfrm>
          <a:custGeom>
            <a:avLst/>
            <a:gdLst/>
            <a:ahLst/>
            <a:cxnLst/>
            <a:rect r="r" b="b" t="t" l="l"/>
            <a:pathLst>
              <a:path h="381000" w="4572000">
                <a:moveTo>
                  <a:pt x="0" y="0"/>
                </a:moveTo>
                <a:lnTo>
                  <a:pt x="4572000" y="0"/>
                </a:lnTo>
                <a:lnTo>
                  <a:pt x="4572000" y="381000"/>
                </a:lnTo>
                <a:lnTo>
                  <a:pt x="0" y="381000"/>
                </a:lnTo>
                <a:lnTo>
                  <a:pt x="0" y="0"/>
                </a:lnTo>
                <a:close/>
              </a:path>
            </a:pathLst>
          </a:custGeom>
          <a:blipFill>
            <a:blip r:embed="rId2">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0">
            <a:off x="3554587" y="1373531"/>
            <a:ext cx="2034826" cy="4110937"/>
          </a:xfrm>
          <a:custGeom>
            <a:avLst/>
            <a:gdLst/>
            <a:ahLst/>
            <a:cxnLst/>
            <a:rect r="r" b="b" t="t" l="l"/>
            <a:pathLst>
              <a:path h="4110937" w="2034826">
                <a:moveTo>
                  <a:pt x="0" y="0"/>
                </a:moveTo>
                <a:lnTo>
                  <a:pt x="2034826" y="0"/>
                </a:lnTo>
                <a:lnTo>
                  <a:pt x="2034826" y="4110938"/>
                </a:lnTo>
                <a:lnTo>
                  <a:pt x="0" y="4110938"/>
                </a:lnTo>
                <a:lnTo>
                  <a:pt x="0" y="0"/>
                </a:lnTo>
                <a:close/>
              </a:path>
            </a:pathLst>
          </a:custGeom>
          <a:blipFill>
            <a:blip r:embed="rId10"/>
            <a:stretch>
              <a:fillRect l="0" t="0" r="0" b="0"/>
            </a:stretch>
          </a:blipFill>
        </p:spPr>
      </p:sp>
      <p:sp>
        <p:nvSpPr>
          <p:cNvPr name="TextBox 8" id="8"/>
          <p:cNvSpPr txBox="true"/>
          <p:nvPr/>
        </p:nvSpPr>
        <p:spPr>
          <a:xfrm rot="0">
            <a:off x="213331" y="6527444"/>
            <a:ext cx="4224871" cy="290827"/>
          </a:xfrm>
          <a:prstGeom prst="rect">
            <a:avLst/>
          </a:prstGeom>
        </p:spPr>
        <p:txBody>
          <a:bodyPr anchor="t" rtlCol="false" tIns="0" lIns="0" bIns="0" rIns="0">
            <a:spAutoFit/>
          </a:bodyPr>
          <a:lstStyle/>
          <a:p>
            <a:pPr algn="l">
              <a:lnSpc>
                <a:spcPts val="2240"/>
              </a:lnSpc>
            </a:pPr>
            <a:r>
              <a:rPr lang="en-US" sz="1600">
                <a:solidFill>
                  <a:srgbClr val="FFFFFF"/>
                </a:solidFill>
                <a:latin typeface="Calibri (MS)"/>
                <a:ea typeface="Calibri (MS)"/>
                <a:cs typeface="Calibri (MS)"/>
                <a:sym typeface="Calibri (MS)"/>
              </a:rPr>
              <a:t>Department of Computer Science and Engineering</a:t>
            </a:r>
          </a:p>
        </p:txBody>
      </p:sp>
      <p:sp>
        <p:nvSpPr>
          <p:cNvPr name="TextBox 9" id="9"/>
          <p:cNvSpPr txBox="true"/>
          <p:nvPr/>
        </p:nvSpPr>
        <p:spPr>
          <a:xfrm rot="0">
            <a:off x="5154835" y="6527930"/>
            <a:ext cx="2758059" cy="290827"/>
          </a:xfrm>
          <a:prstGeom prst="rect">
            <a:avLst/>
          </a:prstGeom>
        </p:spPr>
        <p:txBody>
          <a:bodyPr anchor="t" rtlCol="false" tIns="0" lIns="0" bIns="0" rIns="0">
            <a:spAutoFit/>
          </a:bodyPr>
          <a:lstStyle/>
          <a:p>
            <a:pPr algn="l">
              <a:lnSpc>
                <a:spcPts val="2240"/>
              </a:lnSpc>
            </a:pPr>
            <a:r>
              <a:rPr lang="en-US" sz="1600">
                <a:solidFill>
                  <a:srgbClr val="FFFFFF"/>
                </a:solidFill>
                <a:latin typeface="Calibri (MS)"/>
                <a:ea typeface="Calibri (MS)"/>
                <a:cs typeface="Calibri (MS)"/>
                <a:sym typeface="Calibri (MS)"/>
              </a:rPr>
              <a:t>Rajalakshmi Engineering College </a:t>
            </a:r>
          </a:p>
        </p:txBody>
      </p:sp>
      <p:sp>
        <p:nvSpPr>
          <p:cNvPr name="TextBox 10" id="10"/>
          <p:cNvSpPr txBox="true"/>
          <p:nvPr/>
        </p:nvSpPr>
        <p:spPr>
          <a:xfrm rot="0">
            <a:off x="8355235" y="6527930"/>
            <a:ext cx="209750" cy="290827"/>
          </a:xfrm>
          <a:prstGeom prst="rect">
            <a:avLst/>
          </a:prstGeom>
        </p:spPr>
        <p:txBody>
          <a:bodyPr anchor="t" rtlCol="false" tIns="0" lIns="0" bIns="0" rIns="0">
            <a:spAutoFit/>
          </a:bodyPr>
          <a:lstStyle/>
          <a:p>
            <a:pPr algn="l">
              <a:lnSpc>
                <a:spcPts val="2240"/>
              </a:lnSpc>
            </a:pPr>
            <a:r>
              <a:rPr lang="en-US" sz="1600">
                <a:solidFill>
                  <a:srgbClr val="FFFFFF"/>
                </a:solidFill>
                <a:latin typeface="Calibri (MS)"/>
                <a:ea typeface="Calibri (MS)"/>
                <a:cs typeface="Calibri (MS)"/>
                <a:sym typeface="Calibri (MS)"/>
              </a:rPr>
              <a:t>12</a:t>
            </a:r>
          </a:p>
        </p:txBody>
      </p:sp>
      <p:sp>
        <p:nvSpPr>
          <p:cNvPr name="TextBox 11" id="11"/>
          <p:cNvSpPr txBox="true"/>
          <p:nvPr/>
        </p:nvSpPr>
        <p:spPr>
          <a:xfrm rot="0">
            <a:off x="276225" y="120463"/>
            <a:ext cx="3732200" cy="804548"/>
          </a:xfrm>
          <a:prstGeom prst="rect">
            <a:avLst/>
          </a:prstGeom>
        </p:spPr>
        <p:txBody>
          <a:bodyPr anchor="t" rtlCol="false" tIns="0" lIns="0" bIns="0" rIns="0">
            <a:spAutoFit/>
          </a:bodyPr>
          <a:lstStyle/>
          <a:p>
            <a:pPr algn="l">
              <a:lnSpc>
                <a:spcPts val="6159"/>
              </a:lnSpc>
            </a:pPr>
            <a:r>
              <a:rPr lang="en-US" sz="4400">
                <a:solidFill>
                  <a:srgbClr val="000000"/>
                </a:solidFill>
                <a:latin typeface="Calibri (MS)"/>
                <a:ea typeface="Calibri (MS)"/>
                <a:cs typeface="Calibri (MS)"/>
                <a:sym typeface="Calibri (MS)"/>
              </a:rPr>
              <a:t>Implementation</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6477000"/>
            <a:ext cx="4572000" cy="381000"/>
          </a:xfrm>
          <a:custGeom>
            <a:avLst/>
            <a:gdLst/>
            <a:ahLst/>
            <a:cxnLst/>
            <a:rect r="r" b="b" t="t" l="l"/>
            <a:pathLst>
              <a:path h="381000" w="4572000">
                <a:moveTo>
                  <a:pt x="0" y="0"/>
                </a:moveTo>
                <a:lnTo>
                  <a:pt x="4572000" y="0"/>
                </a:lnTo>
                <a:lnTo>
                  <a:pt x="4572000" y="381000"/>
                </a:lnTo>
                <a:lnTo>
                  <a:pt x="0" y="381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90500" y="909638"/>
            <a:ext cx="8763000" cy="9525"/>
          </a:xfrm>
          <a:custGeom>
            <a:avLst/>
            <a:gdLst/>
            <a:ahLst/>
            <a:cxnLst/>
            <a:rect r="r" b="b" t="t" l="l"/>
            <a:pathLst>
              <a:path h="9525" w="8763000">
                <a:moveTo>
                  <a:pt x="0" y="0"/>
                </a:moveTo>
                <a:lnTo>
                  <a:pt x="8763000" y="0"/>
                </a:lnTo>
                <a:lnTo>
                  <a:pt x="8763000" y="9524"/>
                </a:lnTo>
                <a:lnTo>
                  <a:pt x="0" y="952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0" y="6453140"/>
            <a:ext cx="9144000" cy="404860"/>
          </a:xfrm>
          <a:custGeom>
            <a:avLst/>
            <a:gdLst/>
            <a:ahLst/>
            <a:cxnLst/>
            <a:rect r="r" b="b" t="t" l="l"/>
            <a:pathLst>
              <a:path h="404860" w="9144000">
                <a:moveTo>
                  <a:pt x="0" y="0"/>
                </a:moveTo>
                <a:lnTo>
                  <a:pt x="9144000" y="0"/>
                </a:lnTo>
                <a:lnTo>
                  <a:pt x="9144000" y="404860"/>
                </a:lnTo>
                <a:lnTo>
                  <a:pt x="0" y="404860"/>
                </a:lnTo>
                <a:lnTo>
                  <a:pt x="0" y="0"/>
                </a:lnTo>
                <a:close/>
              </a:path>
            </a:pathLst>
          </a:custGeom>
          <a:blipFill>
            <a:blip r:embed="rId6"/>
            <a:stretch>
              <a:fillRect l="0" t="0" r="0" b="0"/>
            </a:stretch>
          </a:blipFill>
        </p:spPr>
      </p:sp>
      <p:sp>
        <p:nvSpPr>
          <p:cNvPr name="Freeform 5" id="5"/>
          <p:cNvSpPr/>
          <p:nvPr/>
        </p:nvSpPr>
        <p:spPr>
          <a:xfrm flipH="false" flipV="false" rot="0">
            <a:off x="0" y="0"/>
            <a:ext cx="8889997" cy="6345241"/>
          </a:xfrm>
          <a:custGeom>
            <a:avLst/>
            <a:gdLst/>
            <a:ahLst/>
            <a:cxnLst/>
            <a:rect r="r" b="b" t="t" l="l"/>
            <a:pathLst>
              <a:path h="6345241" w="8889997">
                <a:moveTo>
                  <a:pt x="0" y="0"/>
                </a:moveTo>
                <a:lnTo>
                  <a:pt x="8889997" y="0"/>
                </a:lnTo>
                <a:lnTo>
                  <a:pt x="8889997" y="6345241"/>
                </a:lnTo>
                <a:lnTo>
                  <a:pt x="0" y="634524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0">
            <a:off x="4572000" y="6477486"/>
            <a:ext cx="4572000" cy="381000"/>
          </a:xfrm>
          <a:custGeom>
            <a:avLst/>
            <a:gdLst/>
            <a:ahLst/>
            <a:cxnLst/>
            <a:rect r="r" b="b" t="t" l="l"/>
            <a:pathLst>
              <a:path h="381000" w="4572000">
                <a:moveTo>
                  <a:pt x="0" y="0"/>
                </a:moveTo>
                <a:lnTo>
                  <a:pt x="4572000" y="0"/>
                </a:lnTo>
                <a:lnTo>
                  <a:pt x="4572000" y="381000"/>
                </a:lnTo>
                <a:lnTo>
                  <a:pt x="0" y="381000"/>
                </a:lnTo>
                <a:lnTo>
                  <a:pt x="0" y="0"/>
                </a:lnTo>
                <a:close/>
              </a:path>
            </a:pathLst>
          </a:custGeom>
          <a:blipFill>
            <a:blip r:embed="rId2">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0">
            <a:off x="3112095" y="951678"/>
            <a:ext cx="2652214" cy="1461330"/>
          </a:xfrm>
          <a:custGeom>
            <a:avLst/>
            <a:gdLst/>
            <a:ahLst/>
            <a:cxnLst/>
            <a:rect r="r" b="b" t="t" l="l"/>
            <a:pathLst>
              <a:path h="1461330" w="2652214">
                <a:moveTo>
                  <a:pt x="0" y="0"/>
                </a:moveTo>
                <a:lnTo>
                  <a:pt x="2652215" y="0"/>
                </a:lnTo>
                <a:lnTo>
                  <a:pt x="2652215" y="1461330"/>
                </a:lnTo>
                <a:lnTo>
                  <a:pt x="0" y="1461330"/>
                </a:lnTo>
                <a:lnTo>
                  <a:pt x="0" y="0"/>
                </a:lnTo>
                <a:close/>
              </a:path>
            </a:pathLst>
          </a:custGeom>
          <a:blipFill>
            <a:blip r:embed="rId10"/>
            <a:stretch>
              <a:fillRect l="0" t="-2481" r="0" b="0"/>
            </a:stretch>
          </a:blipFill>
        </p:spPr>
      </p:sp>
      <p:sp>
        <p:nvSpPr>
          <p:cNvPr name="Freeform 8" id="8"/>
          <p:cNvSpPr/>
          <p:nvPr/>
        </p:nvSpPr>
        <p:spPr>
          <a:xfrm flipH="false" flipV="false" rot="0">
            <a:off x="3112095" y="3652345"/>
            <a:ext cx="2704443" cy="1561457"/>
          </a:xfrm>
          <a:custGeom>
            <a:avLst/>
            <a:gdLst/>
            <a:ahLst/>
            <a:cxnLst/>
            <a:rect r="r" b="b" t="t" l="l"/>
            <a:pathLst>
              <a:path h="1561457" w="2704443">
                <a:moveTo>
                  <a:pt x="0" y="0"/>
                </a:moveTo>
                <a:lnTo>
                  <a:pt x="2704443" y="0"/>
                </a:lnTo>
                <a:lnTo>
                  <a:pt x="2704443" y="1561457"/>
                </a:lnTo>
                <a:lnTo>
                  <a:pt x="0" y="1561457"/>
                </a:lnTo>
                <a:lnTo>
                  <a:pt x="0" y="0"/>
                </a:lnTo>
                <a:close/>
              </a:path>
            </a:pathLst>
          </a:custGeom>
          <a:blipFill>
            <a:blip r:embed="rId11"/>
            <a:stretch>
              <a:fillRect l="0" t="0" r="0" b="0"/>
            </a:stretch>
          </a:blipFill>
        </p:spPr>
      </p:sp>
      <p:sp>
        <p:nvSpPr>
          <p:cNvPr name="TextBox 9" id="9"/>
          <p:cNvSpPr txBox="true"/>
          <p:nvPr/>
        </p:nvSpPr>
        <p:spPr>
          <a:xfrm rot="0">
            <a:off x="213331" y="6527444"/>
            <a:ext cx="4224871" cy="290827"/>
          </a:xfrm>
          <a:prstGeom prst="rect">
            <a:avLst/>
          </a:prstGeom>
        </p:spPr>
        <p:txBody>
          <a:bodyPr anchor="t" rtlCol="false" tIns="0" lIns="0" bIns="0" rIns="0">
            <a:spAutoFit/>
          </a:bodyPr>
          <a:lstStyle/>
          <a:p>
            <a:pPr algn="l">
              <a:lnSpc>
                <a:spcPts val="2240"/>
              </a:lnSpc>
            </a:pPr>
            <a:r>
              <a:rPr lang="en-US" sz="1600">
                <a:solidFill>
                  <a:srgbClr val="FFFFFF"/>
                </a:solidFill>
                <a:latin typeface="Calibri (MS)"/>
                <a:ea typeface="Calibri (MS)"/>
                <a:cs typeface="Calibri (MS)"/>
                <a:sym typeface="Calibri (MS)"/>
              </a:rPr>
              <a:t>Department of Computer Science and Engineering</a:t>
            </a:r>
          </a:p>
        </p:txBody>
      </p:sp>
      <p:sp>
        <p:nvSpPr>
          <p:cNvPr name="TextBox 10" id="10"/>
          <p:cNvSpPr txBox="true"/>
          <p:nvPr/>
        </p:nvSpPr>
        <p:spPr>
          <a:xfrm rot="0">
            <a:off x="5154835" y="6527930"/>
            <a:ext cx="2758059" cy="290827"/>
          </a:xfrm>
          <a:prstGeom prst="rect">
            <a:avLst/>
          </a:prstGeom>
        </p:spPr>
        <p:txBody>
          <a:bodyPr anchor="t" rtlCol="false" tIns="0" lIns="0" bIns="0" rIns="0">
            <a:spAutoFit/>
          </a:bodyPr>
          <a:lstStyle/>
          <a:p>
            <a:pPr algn="l">
              <a:lnSpc>
                <a:spcPts val="2240"/>
              </a:lnSpc>
            </a:pPr>
            <a:r>
              <a:rPr lang="en-US" sz="1600">
                <a:solidFill>
                  <a:srgbClr val="FFFFFF"/>
                </a:solidFill>
                <a:latin typeface="Calibri (MS)"/>
                <a:ea typeface="Calibri (MS)"/>
                <a:cs typeface="Calibri (MS)"/>
                <a:sym typeface="Calibri (MS)"/>
              </a:rPr>
              <a:t>Rajalakshmi Engineering College </a:t>
            </a:r>
          </a:p>
        </p:txBody>
      </p:sp>
      <p:sp>
        <p:nvSpPr>
          <p:cNvPr name="TextBox 11" id="11"/>
          <p:cNvSpPr txBox="true"/>
          <p:nvPr/>
        </p:nvSpPr>
        <p:spPr>
          <a:xfrm rot="0">
            <a:off x="8355235" y="6527930"/>
            <a:ext cx="209750" cy="290827"/>
          </a:xfrm>
          <a:prstGeom prst="rect">
            <a:avLst/>
          </a:prstGeom>
        </p:spPr>
        <p:txBody>
          <a:bodyPr anchor="t" rtlCol="false" tIns="0" lIns="0" bIns="0" rIns="0">
            <a:spAutoFit/>
          </a:bodyPr>
          <a:lstStyle/>
          <a:p>
            <a:pPr algn="l">
              <a:lnSpc>
                <a:spcPts val="2240"/>
              </a:lnSpc>
            </a:pPr>
            <a:r>
              <a:rPr lang="en-US" sz="1600">
                <a:solidFill>
                  <a:srgbClr val="FFFFFF"/>
                </a:solidFill>
                <a:latin typeface="Calibri (MS)"/>
                <a:ea typeface="Calibri (MS)"/>
                <a:cs typeface="Calibri (MS)"/>
                <a:sym typeface="Calibri (MS)"/>
              </a:rPr>
              <a:t>13</a:t>
            </a:r>
          </a:p>
        </p:txBody>
      </p:sp>
      <p:sp>
        <p:nvSpPr>
          <p:cNvPr name="TextBox 12" id="12"/>
          <p:cNvSpPr txBox="true"/>
          <p:nvPr/>
        </p:nvSpPr>
        <p:spPr>
          <a:xfrm rot="0">
            <a:off x="276225" y="120463"/>
            <a:ext cx="1941528" cy="831215"/>
          </a:xfrm>
          <a:prstGeom prst="rect">
            <a:avLst/>
          </a:prstGeom>
        </p:spPr>
        <p:txBody>
          <a:bodyPr anchor="t" rtlCol="false" tIns="0" lIns="0" bIns="0" rIns="0">
            <a:spAutoFit/>
          </a:bodyPr>
          <a:lstStyle/>
          <a:p>
            <a:pPr algn="l">
              <a:lnSpc>
                <a:spcPts val="6159"/>
              </a:lnSpc>
            </a:pPr>
            <a:r>
              <a:rPr lang="en-US" sz="4400">
                <a:solidFill>
                  <a:srgbClr val="000000"/>
                </a:solidFill>
                <a:latin typeface="Calibri (MS)"/>
                <a:ea typeface="Calibri (MS)"/>
                <a:cs typeface="Calibri (MS)"/>
                <a:sym typeface="Calibri (MS)"/>
              </a:rPr>
              <a:t>OUTPUT</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6477000"/>
            <a:ext cx="4572000" cy="381000"/>
          </a:xfrm>
          <a:custGeom>
            <a:avLst/>
            <a:gdLst/>
            <a:ahLst/>
            <a:cxnLst/>
            <a:rect r="r" b="b" t="t" l="l"/>
            <a:pathLst>
              <a:path h="381000" w="4572000">
                <a:moveTo>
                  <a:pt x="0" y="0"/>
                </a:moveTo>
                <a:lnTo>
                  <a:pt x="4572000" y="0"/>
                </a:lnTo>
                <a:lnTo>
                  <a:pt x="4572000" y="381000"/>
                </a:lnTo>
                <a:lnTo>
                  <a:pt x="0" y="381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90500" y="909638"/>
            <a:ext cx="8763000" cy="9525"/>
          </a:xfrm>
          <a:custGeom>
            <a:avLst/>
            <a:gdLst/>
            <a:ahLst/>
            <a:cxnLst/>
            <a:rect r="r" b="b" t="t" l="l"/>
            <a:pathLst>
              <a:path h="9525" w="8763000">
                <a:moveTo>
                  <a:pt x="0" y="0"/>
                </a:moveTo>
                <a:lnTo>
                  <a:pt x="8763000" y="0"/>
                </a:lnTo>
                <a:lnTo>
                  <a:pt x="8763000" y="9524"/>
                </a:lnTo>
                <a:lnTo>
                  <a:pt x="0" y="952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0" y="6453140"/>
            <a:ext cx="9144000" cy="404860"/>
          </a:xfrm>
          <a:custGeom>
            <a:avLst/>
            <a:gdLst/>
            <a:ahLst/>
            <a:cxnLst/>
            <a:rect r="r" b="b" t="t" l="l"/>
            <a:pathLst>
              <a:path h="404860" w="9144000">
                <a:moveTo>
                  <a:pt x="0" y="0"/>
                </a:moveTo>
                <a:lnTo>
                  <a:pt x="9144000" y="0"/>
                </a:lnTo>
                <a:lnTo>
                  <a:pt x="9144000" y="404860"/>
                </a:lnTo>
                <a:lnTo>
                  <a:pt x="0" y="404860"/>
                </a:lnTo>
                <a:lnTo>
                  <a:pt x="0" y="0"/>
                </a:lnTo>
                <a:close/>
              </a:path>
            </a:pathLst>
          </a:custGeom>
          <a:blipFill>
            <a:blip r:embed="rId6"/>
            <a:stretch>
              <a:fillRect l="0" t="0" r="0" b="0"/>
            </a:stretch>
          </a:blipFill>
        </p:spPr>
      </p:sp>
      <p:sp>
        <p:nvSpPr>
          <p:cNvPr name="Freeform 5" id="5"/>
          <p:cNvSpPr/>
          <p:nvPr/>
        </p:nvSpPr>
        <p:spPr>
          <a:xfrm flipH="false" flipV="false" rot="0">
            <a:off x="0" y="0"/>
            <a:ext cx="8889997" cy="6345241"/>
          </a:xfrm>
          <a:custGeom>
            <a:avLst/>
            <a:gdLst/>
            <a:ahLst/>
            <a:cxnLst/>
            <a:rect r="r" b="b" t="t" l="l"/>
            <a:pathLst>
              <a:path h="6345241" w="8889997">
                <a:moveTo>
                  <a:pt x="0" y="0"/>
                </a:moveTo>
                <a:lnTo>
                  <a:pt x="8889997" y="0"/>
                </a:lnTo>
                <a:lnTo>
                  <a:pt x="8889997" y="6345241"/>
                </a:lnTo>
                <a:lnTo>
                  <a:pt x="0" y="634524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0">
            <a:off x="4572000" y="6477486"/>
            <a:ext cx="4572000" cy="381000"/>
          </a:xfrm>
          <a:custGeom>
            <a:avLst/>
            <a:gdLst/>
            <a:ahLst/>
            <a:cxnLst/>
            <a:rect r="r" b="b" t="t" l="l"/>
            <a:pathLst>
              <a:path h="381000" w="4572000">
                <a:moveTo>
                  <a:pt x="0" y="0"/>
                </a:moveTo>
                <a:lnTo>
                  <a:pt x="4572000" y="0"/>
                </a:lnTo>
                <a:lnTo>
                  <a:pt x="4572000" y="381000"/>
                </a:lnTo>
                <a:lnTo>
                  <a:pt x="0" y="381000"/>
                </a:lnTo>
                <a:lnTo>
                  <a:pt x="0" y="0"/>
                </a:lnTo>
                <a:close/>
              </a:path>
            </a:pathLst>
          </a:custGeom>
          <a:blipFill>
            <a:blip r:embed="rId2">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0">
            <a:off x="1746685" y="1479533"/>
            <a:ext cx="5650629" cy="3898934"/>
          </a:xfrm>
          <a:custGeom>
            <a:avLst/>
            <a:gdLst/>
            <a:ahLst/>
            <a:cxnLst/>
            <a:rect r="r" b="b" t="t" l="l"/>
            <a:pathLst>
              <a:path h="3898934" w="5650629">
                <a:moveTo>
                  <a:pt x="0" y="0"/>
                </a:moveTo>
                <a:lnTo>
                  <a:pt x="5650630" y="0"/>
                </a:lnTo>
                <a:lnTo>
                  <a:pt x="5650630" y="3898934"/>
                </a:lnTo>
                <a:lnTo>
                  <a:pt x="0" y="3898934"/>
                </a:lnTo>
                <a:lnTo>
                  <a:pt x="0" y="0"/>
                </a:lnTo>
                <a:close/>
              </a:path>
            </a:pathLst>
          </a:custGeom>
          <a:blipFill>
            <a:blip r:embed="rId10"/>
            <a:stretch>
              <a:fillRect l="0" t="0" r="0" b="0"/>
            </a:stretch>
          </a:blipFill>
        </p:spPr>
      </p:sp>
      <p:sp>
        <p:nvSpPr>
          <p:cNvPr name="TextBox 8" id="8"/>
          <p:cNvSpPr txBox="true"/>
          <p:nvPr/>
        </p:nvSpPr>
        <p:spPr>
          <a:xfrm rot="0">
            <a:off x="213331" y="6527444"/>
            <a:ext cx="4224871" cy="290827"/>
          </a:xfrm>
          <a:prstGeom prst="rect">
            <a:avLst/>
          </a:prstGeom>
        </p:spPr>
        <p:txBody>
          <a:bodyPr anchor="t" rtlCol="false" tIns="0" lIns="0" bIns="0" rIns="0">
            <a:spAutoFit/>
          </a:bodyPr>
          <a:lstStyle/>
          <a:p>
            <a:pPr algn="l">
              <a:lnSpc>
                <a:spcPts val="2240"/>
              </a:lnSpc>
            </a:pPr>
            <a:r>
              <a:rPr lang="en-US" sz="1600">
                <a:solidFill>
                  <a:srgbClr val="FFFFFF"/>
                </a:solidFill>
                <a:latin typeface="Calibri (MS)"/>
                <a:ea typeface="Calibri (MS)"/>
                <a:cs typeface="Calibri (MS)"/>
                <a:sym typeface="Calibri (MS)"/>
              </a:rPr>
              <a:t>Department of Computer Science and Engineering</a:t>
            </a:r>
          </a:p>
        </p:txBody>
      </p:sp>
      <p:sp>
        <p:nvSpPr>
          <p:cNvPr name="TextBox 9" id="9"/>
          <p:cNvSpPr txBox="true"/>
          <p:nvPr/>
        </p:nvSpPr>
        <p:spPr>
          <a:xfrm rot="0">
            <a:off x="5154835" y="6527930"/>
            <a:ext cx="2758059" cy="290827"/>
          </a:xfrm>
          <a:prstGeom prst="rect">
            <a:avLst/>
          </a:prstGeom>
        </p:spPr>
        <p:txBody>
          <a:bodyPr anchor="t" rtlCol="false" tIns="0" lIns="0" bIns="0" rIns="0">
            <a:spAutoFit/>
          </a:bodyPr>
          <a:lstStyle/>
          <a:p>
            <a:pPr algn="l">
              <a:lnSpc>
                <a:spcPts val="2240"/>
              </a:lnSpc>
            </a:pPr>
            <a:r>
              <a:rPr lang="en-US" sz="1600">
                <a:solidFill>
                  <a:srgbClr val="FFFFFF"/>
                </a:solidFill>
                <a:latin typeface="Calibri (MS)"/>
                <a:ea typeface="Calibri (MS)"/>
                <a:cs typeface="Calibri (MS)"/>
                <a:sym typeface="Calibri (MS)"/>
              </a:rPr>
              <a:t>Rajalakshmi Engineering College </a:t>
            </a:r>
          </a:p>
        </p:txBody>
      </p:sp>
      <p:sp>
        <p:nvSpPr>
          <p:cNvPr name="TextBox 10" id="10"/>
          <p:cNvSpPr txBox="true"/>
          <p:nvPr/>
        </p:nvSpPr>
        <p:spPr>
          <a:xfrm rot="0">
            <a:off x="8355235" y="6527930"/>
            <a:ext cx="209750" cy="290827"/>
          </a:xfrm>
          <a:prstGeom prst="rect">
            <a:avLst/>
          </a:prstGeom>
        </p:spPr>
        <p:txBody>
          <a:bodyPr anchor="t" rtlCol="false" tIns="0" lIns="0" bIns="0" rIns="0">
            <a:spAutoFit/>
          </a:bodyPr>
          <a:lstStyle/>
          <a:p>
            <a:pPr algn="l">
              <a:lnSpc>
                <a:spcPts val="2240"/>
              </a:lnSpc>
            </a:pPr>
            <a:r>
              <a:rPr lang="en-US" sz="1600">
                <a:solidFill>
                  <a:srgbClr val="FFFFFF"/>
                </a:solidFill>
                <a:latin typeface="Calibri (MS)"/>
                <a:ea typeface="Calibri (MS)"/>
                <a:cs typeface="Calibri (MS)"/>
                <a:sym typeface="Calibri (MS)"/>
              </a:rPr>
              <a:t>13</a:t>
            </a:r>
          </a:p>
        </p:txBody>
      </p:sp>
      <p:sp>
        <p:nvSpPr>
          <p:cNvPr name="TextBox 11" id="11"/>
          <p:cNvSpPr txBox="true"/>
          <p:nvPr/>
        </p:nvSpPr>
        <p:spPr>
          <a:xfrm rot="0">
            <a:off x="276225" y="120463"/>
            <a:ext cx="1941528" cy="831215"/>
          </a:xfrm>
          <a:prstGeom prst="rect">
            <a:avLst/>
          </a:prstGeom>
        </p:spPr>
        <p:txBody>
          <a:bodyPr anchor="t" rtlCol="false" tIns="0" lIns="0" bIns="0" rIns="0">
            <a:spAutoFit/>
          </a:bodyPr>
          <a:lstStyle/>
          <a:p>
            <a:pPr algn="l">
              <a:lnSpc>
                <a:spcPts val="6159"/>
              </a:lnSpc>
            </a:pPr>
            <a:r>
              <a:rPr lang="en-US" sz="4400">
                <a:solidFill>
                  <a:srgbClr val="000000"/>
                </a:solidFill>
                <a:latin typeface="Calibri (MS)"/>
                <a:ea typeface="Calibri (MS)"/>
                <a:cs typeface="Calibri (MS)"/>
                <a:sym typeface="Calibri (MS)"/>
              </a:rPr>
              <a:t>OUTPUT</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6477000"/>
            <a:ext cx="4572000" cy="381000"/>
          </a:xfrm>
          <a:custGeom>
            <a:avLst/>
            <a:gdLst/>
            <a:ahLst/>
            <a:cxnLst/>
            <a:rect r="r" b="b" t="t" l="l"/>
            <a:pathLst>
              <a:path h="381000" w="4572000">
                <a:moveTo>
                  <a:pt x="0" y="0"/>
                </a:moveTo>
                <a:lnTo>
                  <a:pt x="4572000" y="0"/>
                </a:lnTo>
                <a:lnTo>
                  <a:pt x="4572000" y="381000"/>
                </a:lnTo>
                <a:lnTo>
                  <a:pt x="0" y="381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90500" y="909638"/>
            <a:ext cx="8763000" cy="9525"/>
          </a:xfrm>
          <a:custGeom>
            <a:avLst/>
            <a:gdLst/>
            <a:ahLst/>
            <a:cxnLst/>
            <a:rect r="r" b="b" t="t" l="l"/>
            <a:pathLst>
              <a:path h="9525" w="8763000">
                <a:moveTo>
                  <a:pt x="0" y="0"/>
                </a:moveTo>
                <a:lnTo>
                  <a:pt x="8763000" y="0"/>
                </a:lnTo>
                <a:lnTo>
                  <a:pt x="8763000" y="9524"/>
                </a:lnTo>
                <a:lnTo>
                  <a:pt x="0" y="952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0" y="6453140"/>
            <a:ext cx="9144000" cy="404860"/>
          </a:xfrm>
          <a:custGeom>
            <a:avLst/>
            <a:gdLst/>
            <a:ahLst/>
            <a:cxnLst/>
            <a:rect r="r" b="b" t="t" l="l"/>
            <a:pathLst>
              <a:path h="404860" w="9144000">
                <a:moveTo>
                  <a:pt x="0" y="0"/>
                </a:moveTo>
                <a:lnTo>
                  <a:pt x="9144000" y="0"/>
                </a:lnTo>
                <a:lnTo>
                  <a:pt x="9144000" y="404860"/>
                </a:lnTo>
                <a:lnTo>
                  <a:pt x="0" y="404860"/>
                </a:lnTo>
                <a:lnTo>
                  <a:pt x="0" y="0"/>
                </a:lnTo>
                <a:close/>
              </a:path>
            </a:pathLst>
          </a:custGeom>
          <a:blipFill>
            <a:blip r:embed="rId6"/>
            <a:stretch>
              <a:fillRect l="0" t="0" r="0" b="0"/>
            </a:stretch>
          </a:blipFill>
        </p:spPr>
      </p:sp>
      <p:sp>
        <p:nvSpPr>
          <p:cNvPr name="Freeform 5" id="5"/>
          <p:cNvSpPr/>
          <p:nvPr/>
        </p:nvSpPr>
        <p:spPr>
          <a:xfrm flipH="false" flipV="false" rot="0">
            <a:off x="1299177" y="-921113"/>
            <a:ext cx="8654250" cy="6176977"/>
          </a:xfrm>
          <a:custGeom>
            <a:avLst/>
            <a:gdLst/>
            <a:ahLst/>
            <a:cxnLst/>
            <a:rect r="r" b="b" t="t" l="l"/>
            <a:pathLst>
              <a:path h="6176977" w="8654250">
                <a:moveTo>
                  <a:pt x="0" y="0"/>
                </a:moveTo>
                <a:lnTo>
                  <a:pt x="8654250" y="0"/>
                </a:lnTo>
                <a:lnTo>
                  <a:pt x="8654250" y="6176976"/>
                </a:lnTo>
                <a:lnTo>
                  <a:pt x="0" y="617697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0">
            <a:off x="4572000" y="6477486"/>
            <a:ext cx="4572000" cy="381000"/>
          </a:xfrm>
          <a:custGeom>
            <a:avLst/>
            <a:gdLst/>
            <a:ahLst/>
            <a:cxnLst/>
            <a:rect r="r" b="b" t="t" l="l"/>
            <a:pathLst>
              <a:path h="381000" w="4572000">
                <a:moveTo>
                  <a:pt x="0" y="0"/>
                </a:moveTo>
                <a:lnTo>
                  <a:pt x="4572000" y="0"/>
                </a:lnTo>
                <a:lnTo>
                  <a:pt x="4572000" y="381000"/>
                </a:lnTo>
                <a:lnTo>
                  <a:pt x="0" y="381000"/>
                </a:lnTo>
                <a:lnTo>
                  <a:pt x="0" y="0"/>
                </a:lnTo>
                <a:close/>
              </a:path>
            </a:pathLst>
          </a:custGeom>
          <a:blipFill>
            <a:blip r:embed="rId2">
              <a:extLst>
                <a:ext uri="{96DAC541-7B7A-43D3-8B79-37D633B846F1}">
                  <asvg:svgBlip xmlns:asvg="http://schemas.microsoft.com/office/drawing/2016/SVG/main" r:embed="rId9"/>
                </a:ext>
              </a:extLst>
            </a:blip>
            <a:stretch>
              <a:fillRect l="0" t="0" r="0" b="0"/>
            </a:stretch>
          </a:blipFill>
        </p:spPr>
      </p:sp>
      <p:sp>
        <p:nvSpPr>
          <p:cNvPr name="TextBox 7" id="7"/>
          <p:cNvSpPr txBox="true"/>
          <p:nvPr/>
        </p:nvSpPr>
        <p:spPr>
          <a:xfrm rot="0">
            <a:off x="213331" y="6527444"/>
            <a:ext cx="4224871" cy="290827"/>
          </a:xfrm>
          <a:prstGeom prst="rect">
            <a:avLst/>
          </a:prstGeom>
        </p:spPr>
        <p:txBody>
          <a:bodyPr anchor="t" rtlCol="false" tIns="0" lIns="0" bIns="0" rIns="0">
            <a:spAutoFit/>
          </a:bodyPr>
          <a:lstStyle/>
          <a:p>
            <a:pPr algn="l">
              <a:lnSpc>
                <a:spcPts val="2240"/>
              </a:lnSpc>
            </a:pPr>
            <a:r>
              <a:rPr lang="en-US" sz="1600">
                <a:solidFill>
                  <a:srgbClr val="FFFFFF"/>
                </a:solidFill>
                <a:latin typeface="Calibri (MS)"/>
                <a:ea typeface="Calibri (MS)"/>
                <a:cs typeface="Calibri (MS)"/>
                <a:sym typeface="Calibri (MS)"/>
              </a:rPr>
              <a:t>Department of Computer Science and Engineering</a:t>
            </a:r>
          </a:p>
        </p:txBody>
      </p:sp>
      <p:sp>
        <p:nvSpPr>
          <p:cNvPr name="TextBox 8" id="8"/>
          <p:cNvSpPr txBox="true"/>
          <p:nvPr/>
        </p:nvSpPr>
        <p:spPr>
          <a:xfrm rot="0">
            <a:off x="5154835" y="6527930"/>
            <a:ext cx="2758059" cy="290827"/>
          </a:xfrm>
          <a:prstGeom prst="rect">
            <a:avLst/>
          </a:prstGeom>
        </p:spPr>
        <p:txBody>
          <a:bodyPr anchor="t" rtlCol="false" tIns="0" lIns="0" bIns="0" rIns="0">
            <a:spAutoFit/>
          </a:bodyPr>
          <a:lstStyle/>
          <a:p>
            <a:pPr algn="l">
              <a:lnSpc>
                <a:spcPts val="2240"/>
              </a:lnSpc>
            </a:pPr>
            <a:r>
              <a:rPr lang="en-US" sz="1600">
                <a:solidFill>
                  <a:srgbClr val="FFFFFF"/>
                </a:solidFill>
                <a:latin typeface="Calibri (MS)"/>
                <a:ea typeface="Calibri (MS)"/>
                <a:cs typeface="Calibri (MS)"/>
                <a:sym typeface="Calibri (MS)"/>
              </a:rPr>
              <a:t>Rajalakshmi Engineering College </a:t>
            </a:r>
          </a:p>
        </p:txBody>
      </p:sp>
      <p:sp>
        <p:nvSpPr>
          <p:cNvPr name="TextBox 9" id="9"/>
          <p:cNvSpPr txBox="true"/>
          <p:nvPr/>
        </p:nvSpPr>
        <p:spPr>
          <a:xfrm rot="0">
            <a:off x="8355235" y="6527930"/>
            <a:ext cx="209750" cy="290827"/>
          </a:xfrm>
          <a:prstGeom prst="rect">
            <a:avLst/>
          </a:prstGeom>
        </p:spPr>
        <p:txBody>
          <a:bodyPr anchor="t" rtlCol="false" tIns="0" lIns="0" bIns="0" rIns="0">
            <a:spAutoFit/>
          </a:bodyPr>
          <a:lstStyle/>
          <a:p>
            <a:pPr algn="l">
              <a:lnSpc>
                <a:spcPts val="2240"/>
              </a:lnSpc>
            </a:pPr>
            <a:r>
              <a:rPr lang="en-US" sz="1600">
                <a:solidFill>
                  <a:srgbClr val="FFFFFF"/>
                </a:solidFill>
                <a:latin typeface="Calibri (MS)"/>
                <a:ea typeface="Calibri (MS)"/>
                <a:cs typeface="Calibri (MS)"/>
                <a:sym typeface="Calibri (MS)"/>
              </a:rPr>
              <a:t>14</a:t>
            </a:r>
          </a:p>
        </p:txBody>
      </p:sp>
      <p:sp>
        <p:nvSpPr>
          <p:cNvPr name="TextBox 10" id="10"/>
          <p:cNvSpPr txBox="true"/>
          <p:nvPr/>
        </p:nvSpPr>
        <p:spPr>
          <a:xfrm rot="0">
            <a:off x="276225" y="215713"/>
            <a:ext cx="2749563" cy="709298"/>
          </a:xfrm>
          <a:prstGeom prst="rect">
            <a:avLst/>
          </a:prstGeom>
        </p:spPr>
        <p:txBody>
          <a:bodyPr anchor="t" rtlCol="false" tIns="0" lIns="0" bIns="0" rIns="0">
            <a:spAutoFit/>
          </a:bodyPr>
          <a:lstStyle/>
          <a:p>
            <a:pPr algn="l">
              <a:lnSpc>
                <a:spcPts val="5134"/>
              </a:lnSpc>
            </a:pPr>
            <a:r>
              <a:rPr lang="en-US" sz="4400">
                <a:solidFill>
                  <a:srgbClr val="000000"/>
                </a:solidFill>
                <a:latin typeface="Calibri (MS)"/>
                <a:ea typeface="Calibri (MS)"/>
                <a:cs typeface="Calibri (MS)"/>
                <a:sym typeface="Calibri (MS)"/>
              </a:rPr>
              <a:t>Conclusions</a:t>
            </a:r>
          </a:p>
        </p:txBody>
      </p:sp>
      <p:sp>
        <p:nvSpPr>
          <p:cNvPr name="TextBox 11" id="11"/>
          <p:cNvSpPr txBox="true"/>
          <p:nvPr/>
        </p:nvSpPr>
        <p:spPr>
          <a:xfrm rot="0">
            <a:off x="213331" y="1162504"/>
            <a:ext cx="8718565" cy="1602180"/>
          </a:xfrm>
          <a:prstGeom prst="rect">
            <a:avLst/>
          </a:prstGeom>
        </p:spPr>
        <p:txBody>
          <a:bodyPr anchor="t" rtlCol="false" tIns="0" lIns="0" bIns="0" rIns="0">
            <a:spAutoFit/>
          </a:bodyPr>
          <a:lstStyle/>
          <a:p>
            <a:pPr algn="l">
              <a:lnSpc>
                <a:spcPts val="2515"/>
              </a:lnSpc>
            </a:pPr>
            <a:r>
              <a:rPr lang="en-US" b="true" sz="1797">
                <a:solidFill>
                  <a:srgbClr val="000000"/>
                </a:solidFill>
                <a:latin typeface="Calibri (MS) Bold"/>
                <a:ea typeface="Calibri (MS) Bold"/>
                <a:cs typeface="Calibri (MS) Bold"/>
                <a:sym typeface="Calibri (MS) Bold"/>
              </a:rPr>
              <a:t>Description</a:t>
            </a:r>
          </a:p>
          <a:p>
            <a:pPr algn="l">
              <a:lnSpc>
                <a:spcPts val="2515"/>
              </a:lnSpc>
            </a:pPr>
            <a:r>
              <a:rPr lang="en-US" sz="1797">
                <a:solidFill>
                  <a:srgbClr val="000000"/>
                </a:solidFill>
                <a:latin typeface="Calibri (MS)"/>
                <a:ea typeface="Calibri (MS)"/>
                <a:cs typeface="Calibri (MS)"/>
                <a:sym typeface="Calibri (MS)"/>
              </a:rPr>
              <a:t>The Weather Reminder Bot project successfully developed an automated system to alert users about weather conditions based on predefined temperature thresholds. By integrating UiPath’s automation capabilities with weather API data, the system provides real-time weather information to users in an efficient and user-friendly manner.</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6477000"/>
            <a:ext cx="4572000" cy="381000"/>
          </a:xfrm>
          <a:custGeom>
            <a:avLst/>
            <a:gdLst/>
            <a:ahLst/>
            <a:cxnLst/>
            <a:rect r="r" b="b" t="t" l="l"/>
            <a:pathLst>
              <a:path h="381000" w="4572000">
                <a:moveTo>
                  <a:pt x="0" y="0"/>
                </a:moveTo>
                <a:lnTo>
                  <a:pt x="4572000" y="0"/>
                </a:lnTo>
                <a:lnTo>
                  <a:pt x="4572000" y="381000"/>
                </a:lnTo>
                <a:lnTo>
                  <a:pt x="0" y="381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90500" y="909638"/>
            <a:ext cx="8763000" cy="9525"/>
          </a:xfrm>
          <a:custGeom>
            <a:avLst/>
            <a:gdLst/>
            <a:ahLst/>
            <a:cxnLst/>
            <a:rect r="r" b="b" t="t" l="l"/>
            <a:pathLst>
              <a:path h="9525" w="8763000">
                <a:moveTo>
                  <a:pt x="0" y="0"/>
                </a:moveTo>
                <a:lnTo>
                  <a:pt x="8763000" y="0"/>
                </a:lnTo>
                <a:lnTo>
                  <a:pt x="8763000" y="9524"/>
                </a:lnTo>
                <a:lnTo>
                  <a:pt x="0" y="952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0" y="6453140"/>
            <a:ext cx="9144000" cy="404860"/>
          </a:xfrm>
          <a:custGeom>
            <a:avLst/>
            <a:gdLst/>
            <a:ahLst/>
            <a:cxnLst/>
            <a:rect r="r" b="b" t="t" l="l"/>
            <a:pathLst>
              <a:path h="404860" w="9144000">
                <a:moveTo>
                  <a:pt x="0" y="0"/>
                </a:moveTo>
                <a:lnTo>
                  <a:pt x="9144000" y="0"/>
                </a:lnTo>
                <a:lnTo>
                  <a:pt x="9144000" y="404860"/>
                </a:lnTo>
                <a:lnTo>
                  <a:pt x="0" y="404860"/>
                </a:lnTo>
                <a:lnTo>
                  <a:pt x="0" y="0"/>
                </a:lnTo>
                <a:close/>
              </a:path>
            </a:pathLst>
          </a:custGeom>
          <a:blipFill>
            <a:blip r:embed="rId6"/>
            <a:stretch>
              <a:fillRect l="0" t="0" r="0" b="0"/>
            </a:stretch>
          </a:blipFill>
        </p:spPr>
      </p:sp>
      <p:sp>
        <p:nvSpPr>
          <p:cNvPr name="Freeform 5" id="5"/>
          <p:cNvSpPr/>
          <p:nvPr/>
        </p:nvSpPr>
        <p:spPr>
          <a:xfrm flipH="false" flipV="false" rot="0">
            <a:off x="0" y="-45325"/>
            <a:ext cx="8953500" cy="6390566"/>
          </a:xfrm>
          <a:custGeom>
            <a:avLst/>
            <a:gdLst/>
            <a:ahLst/>
            <a:cxnLst/>
            <a:rect r="r" b="b" t="t" l="l"/>
            <a:pathLst>
              <a:path h="6390566" w="8953500">
                <a:moveTo>
                  <a:pt x="0" y="0"/>
                </a:moveTo>
                <a:lnTo>
                  <a:pt x="8953500" y="0"/>
                </a:lnTo>
                <a:lnTo>
                  <a:pt x="8953500" y="6390566"/>
                </a:lnTo>
                <a:lnTo>
                  <a:pt x="0" y="639056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0">
            <a:off x="4572000" y="6477486"/>
            <a:ext cx="4572000" cy="381000"/>
          </a:xfrm>
          <a:custGeom>
            <a:avLst/>
            <a:gdLst/>
            <a:ahLst/>
            <a:cxnLst/>
            <a:rect r="r" b="b" t="t" l="l"/>
            <a:pathLst>
              <a:path h="381000" w="4572000">
                <a:moveTo>
                  <a:pt x="0" y="0"/>
                </a:moveTo>
                <a:lnTo>
                  <a:pt x="4572000" y="0"/>
                </a:lnTo>
                <a:lnTo>
                  <a:pt x="4572000" y="381000"/>
                </a:lnTo>
                <a:lnTo>
                  <a:pt x="0" y="381000"/>
                </a:lnTo>
                <a:lnTo>
                  <a:pt x="0" y="0"/>
                </a:lnTo>
                <a:close/>
              </a:path>
            </a:pathLst>
          </a:custGeom>
          <a:blipFill>
            <a:blip r:embed="rId2">
              <a:extLst>
                <a:ext uri="{96DAC541-7B7A-43D3-8B79-37D633B846F1}">
                  <asvg:svgBlip xmlns:asvg="http://schemas.microsoft.com/office/drawing/2016/SVG/main" r:embed="rId9"/>
                </a:ext>
              </a:extLst>
            </a:blip>
            <a:stretch>
              <a:fillRect l="0" t="0" r="0" b="0"/>
            </a:stretch>
          </a:blipFill>
        </p:spPr>
      </p:sp>
      <p:sp>
        <p:nvSpPr>
          <p:cNvPr name="TextBox 7" id="7"/>
          <p:cNvSpPr txBox="true"/>
          <p:nvPr/>
        </p:nvSpPr>
        <p:spPr>
          <a:xfrm rot="0">
            <a:off x="213331" y="6527444"/>
            <a:ext cx="4224871" cy="290827"/>
          </a:xfrm>
          <a:prstGeom prst="rect">
            <a:avLst/>
          </a:prstGeom>
        </p:spPr>
        <p:txBody>
          <a:bodyPr anchor="t" rtlCol="false" tIns="0" lIns="0" bIns="0" rIns="0">
            <a:spAutoFit/>
          </a:bodyPr>
          <a:lstStyle/>
          <a:p>
            <a:pPr algn="l">
              <a:lnSpc>
                <a:spcPts val="2240"/>
              </a:lnSpc>
            </a:pPr>
            <a:r>
              <a:rPr lang="en-US" sz="1600">
                <a:solidFill>
                  <a:srgbClr val="FFFFFF"/>
                </a:solidFill>
                <a:latin typeface="Calibri (MS)"/>
                <a:ea typeface="Calibri (MS)"/>
                <a:cs typeface="Calibri (MS)"/>
                <a:sym typeface="Calibri (MS)"/>
              </a:rPr>
              <a:t>Department of Computer Science and Engineering</a:t>
            </a:r>
          </a:p>
        </p:txBody>
      </p:sp>
      <p:sp>
        <p:nvSpPr>
          <p:cNvPr name="TextBox 8" id="8"/>
          <p:cNvSpPr txBox="true"/>
          <p:nvPr/>
        </p:nvSpPr>
        <p:spPr>
          <a:xfrm rot="0">
            <a:off x="5206317" y="6527930"/>
            <a:ext cx="2758059" cy="290827"/>
          </a:xfrm>
          <a:prstGeom prst="rect">
            <a:avLst/>
          </a:prstGeom>
        </p:spPr>
        <p:txBody>
          <a:bodyPr anchor="t" rtlCol="false" tIns="0" lIns="0" bIns="0" rIns="0">
            <a:spAutoFit/>
          </a:bodyPr>
          <a:lstStyle/>
          <a:p>
            <a:pPr algn="l">
              <a:lnSpc>
                <a:spcPts val="2240"/>
              </a:lnSpc>
            </a:pPr>
            <a:r>
              <a:rPr lang="en-US" sz="1600">
                <a:solidFill>
                  <a:srgbClr val="FFFFFF"/>
                </a:solidFill>
                <a:latin typeface="Calibri (MS)"/>
                <a:ea typeface="Calibri (MS)"/>
                <a:cs typeface="Calibri (MS)"/>
                <a:sym typeface="Calibri (MS)"/>
              </a:rPr>
              <a:t>Rajalakshmi Engineering College </a:t>
            </a:r>
          </a:p>
        </p:txBody>
      </p:sp>
      <p:sp>
        <p:nvSpPr>
          <p:cNvPr name="TextBox 9" id="9"/>
          <p:cNvSpPr txBox="true"/>
          <p:nvPr/>
        </p:nvSpPr>
        <p:spPr>
          <a:xfrm rot="0">
            <a:off x="8406717" y="6527930"/>
            <a:ext cx="104880" cy="290827"/>
          </a:xfrm>
          <a:prstGeom prst="rect">
            <a:avLst/>
          </a:prstGeom>
        </p:spPr>
        <p:txBody>
          <a:bodyPr anchor="t" rtlCol="false" tIns="0" lIns="0" bIns="0" rIns="0">
            <a:spAutoFit/>
          </a:bodyPr>
          <a:lstStyle/>
          <a:p>
            <a:pPr algn="l">
              <a:lnSpc>
                <a:spcPts val="2240"/>
              </a:lnSpc>
            </a:pPr>
            <a:r>
              <a:rPr lang="en-US" sz="1600">
                <a:solidFill>
                  <a:srgbClr val="FFFFFF"/>
                </a:solidFill>
                <a:latin typeface="Calibri (MS)"/>
                <a:ea typeface="Calibri (MS)"/>
                <a:cs typeface="Calibri (MS)"/>
                <a:sym typeface="Calibri (MS)"/>
              </a:rPr>
              <a:t>2</a:t>
            </a:r>
          </a:p>
        </p:txBody>
      </p:sp>
      <p:sp>
        <p:nvSpPr>
          <p:cNvPr name="TextBox 10" id="10"/>
          <p:cNvSpPr txBox="true"/>
          <p:nvPr/>
        </p:nvSpPr>
        <p:spPr>
          <a:xfrm rot="0">
            <a:off x="276225" y="215713"/>
            <a:ext cx="1944186" cy="709298"/>
          </a:xfrm>
          <a:prstGeom prst="rect">
            <a:avLst/>
          </a:prstGeom>
        </p:spPr>
        <p:txBody>
          <a:bodyPr anchor="t" rtlCol="false" tIns="0" lIns="0" bIns="0" rIns="0">
            <a:spAutoFit/>
          </a:bodyPr>
          <a:lstStyle/>
          <a:p>
            <a:pPr algn="l">
              <a:lnSpc>
                <a:spcPts val="5134"/>
              </a:lnSpc>
            </a:pPr>
            <a:r>
              <a:rPr lang="en-US" sz="4400">
                <a:solidFill>
                  <a:srgbClr val="000000"/>
                </a:solidFill>
                <a:latin typeface="Calibri (MS)"/>
                <a:ea typeface="Calibri (MS)"/>
                <a:cs typeface="Calibri (MS)"/>
                <a:sym typeface="Calibri (MS)"/>
              </a:rPr>
              <a:t>Abstract</a:t>
            </a:r>
          </a:p>
        </p:txBody>
      </p:sp>
      <p:sp>
        <p:nvSpPr>
          <p:cNvPr name="TextBox 11" id="11"/>
          <p:cNvSpPr txBox="true"/>
          <p:nvPr/>
        </p:nvSpPr>
        <p:spPr>
          <a:xfrm rot="0">
            <a:off x="320726" y="835724"/>
            <a:ext cx="110061" cy="682895"/>
          </a:xfrm>
          <a:prstGeom prst="rect">
            <a:avLst/>
          </a:prstGeom>
        </p:spPr>
        <p:txBody>
          <a:bodyPr anchor="t" rtlCol="false" tIns="0" lIns="0" bIns="0" rIns="0">
            <a:spAutoFit/>
          </a:bodyPr>
          <a:lstStyle/>
          <a:p>
            <a:pPr algn="l">
              <a:lnSpc>
                <a:spcPts val="6000"/>
              </a:lnSpc>
            </a:pPr>
            <a:r>
              <a:rPr lang="en-US" sz="2400" spc="849">
                <a:solidFill>
                  <a:srgbClr val="000000"/>
                </a:solidFill>
                <a:latin typeface="IBM Plex Sans"/>
                <a:ea typeface="IBM Plex Sans"/>
                <a:cs typeface="IBM Plex Sans"/>
                <a:sym typeface="IBM Plex Sans"/>
              </a:rPr>
              <a:t>▪</a:t>
            </a:r>
          </a:p>
        </p:txBody>
      </p:sp>
      <p:sp>
        <p:nvSpPr>
          <p:cNvPr name="TextBox 12" id="12"/>
          <p:cNvSpPr txBox="true"/>
          <p:nvPr/>
        </p:nvSpPr>
        <p:spPr>
          <a:xfrm rot="0">
            <a:off x="685800" y="1179900"/>
            <a:ext cx="8091207" cy="3006509"/>
          </a:xfrm>
          <a:prstGeom prst="rect">
            <a:avLst/>
          </a:prstGeom>
        </p:spPr>
        <p:txBody>
          <a:bodyPr anchor="t" rtlCol="false" tIns="0" lIns="0" bIns="0" rIns="0">
            <a:spAutoFit/>
          </a:bodyPr>
          <a:lstStyle/>
          <a:p>
            <a:pPr algn="l">
              <a:lnSpc>
                <a:spcPts val="2391"/>
              </a:lnSpc>
            </a:pPr>
            <a:r>
              <a:rPr lang="en-US" sz="1708">
                <a:solidFill>
                  <a:srgbClr val="000000"/>
                </a:solidFill>
                <a:latin typeface="Calibri (MS)"/>
                <a:ea typeface="Calibri (MS)"/>
                <a:cs typeface="Calibri (MS)"/>
                <a:sym typeface="Calibri (MS)"/>
              </a:rPr>
              <a:t>The Weather Reminder Bot is an innovative automation project developed using UiPath, a leading Robotic Process Automation (RPA) platform. It aims to streamline the process of obtaining and managing daily weather updates by integrating real-time weather data retrieval, automated email notifications, and structured data logging. This bot leverages the OpenWeatherMap API to fetch accurate and up-to-date weather conditions for a user defined location and delivers customized weather reports directly to the user’s email inbox at their preferred time. One of the key objectives of this project is to eliminate the need for manual weather checks, allowing users to save time and effort while staying informed. The bot is designed with user-centric features, including the ability to configure city preferences and notification times, making it highly adaptable to individual needs</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6477000"/>
            <a:ext cx="4572000" cy="381000"/>
          </a:xfrm>
          <a:custGeom>
            <a:avLst/>
            <a:gdLst/>
            <a:ahLst/>
            <a:cxnLst/>
            <a:rect r="r" b="b" t="t" l="l"/>
            <a:pathLst>
              <a:path h="381000" w="4572000">
                <a:moveTo>
                  <a:pt x="0" y="0"/>
                </a:moveTo>
                <a:lnTo>
                  <a:pt x="4572000" y="0"/>
                </a:lnTo>
                <a:lnTo>
                  <a:pt x="4572000" y="381000"/>
                </a:lnTo>
                <a:lnTo>
                  <a:pt x="0" y="381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90500" y="909638"/>
            <a:ext cx="8763000" cy="9525"/>
          </a:xfrm>
          <a:custGeom>
            <a:avLst/>
            <a:gdLst/>
            <a:ahLst/>
            <a:cxnLst/>
            <a:rect r="r" b="b" t="t" l="l"/>
            <a:pathLst>
              <a:path h="9525" w="8763000">
                <a:moveTo>
                  <a:pt x="0" y="0"/>
                </a:moveTo>
                <a:lnTo>
                  <a:pt x="8763000" y="0"/>
                </a:lnTo>
                <a:lnTo>
                  <a:pt x="8763000" y="9524"/>
                </a:lnTo>
                <a:lnTo>
                  <a:pt x="0" y="952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0" y="6453140"/>
            <a:ext cx="9144000" cy="404860"/>
          </a:xfrm>
          <a:custGeom>
            <a:avLst/>
            <a:gdLst/>
            <a:ahLst/>
            <a:cxnLst/>
            <a:rect r="r" b="b" t="t" l="l"/>
            <a:pathLst>
              <a:path h="404860" w="9144000">
                <a:moveTo>
                  <a:pt x="0" y="0"/>
                </a:moveTo>
                <a:lnTo>
                  <a:pt x="9144000" y="0"/>
                </a:lnTo>
                <a:lnTo>
                  <a:pt x="9144000" y="404860"/>
                </a:lnTo>
                <a:lnTo>
                  <a:pt x="0" y="404860"/>
                </a:lnTo>
                <a:lnTo>
                  <a:pt x="0" y="0"/>
                </a:lnTo>
                <a:close/>
              </a:path>
            </a:pathLst>
          </a:custGeom>
          <a:blipFill>
            <a:blip r:embed="rId6"/>
            <a:stretch>
              <a:fillRect l="0" t="0" r="0" b="0"/>
            </a:stretch>
          </a:blipFill>
        </p:spPr>
      </p:sp>
      <p:sp>
        <p:nvSpPr>
          <p:cNvPr name="Freeform 5" id="5"/>
          <p:cNvSpPr/>
          <p:nvPr/>
        </p:nvSpPr>
        <p:spPr>
          <a:xfrm flipH="false" flipV="false" rot="0">
            <a:off x="4572000" y="6477486"/>
            <a:ext cx="4572000" cy="381000"/>
          </a:xfrm>
          <a:custGeom>
            <a:avLst/>
            <a:gdLst/>
            <a:ahLst/>
            <a:cxnLst/>
            <a:rect r="r" b="b" t="t" l="l"/>
            <a:pathLst>
              <a:path h="381000" w="4572000">
                <a:moveTo>
                  <a:pt x="0" y="0"/>
                </a:moveTo>
                <a:lnTo>
                  <a:pt x="4572000" y="0"/>
                </a:lnTo>
                <a:lnTo>
                  <a:pt x="4572000" y="381000"/>
                </a:lnTo>
                <a:lnTo>
                  <a:pt x="0" y="381000"/>
                </a:lnTo>
                <a:lnTo>
                  <a:pt x="0" y="0"/>
                </a:lnTo>
                <a:close/>
              </a:path>
            </a:pathLst>
          </a:custGeom>
          <a:blipFill>
            <a:blip r:embed="rId2">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213331" y="6527444"/>
            <a:ext cx="4224871" cy="290827"/>
          </a:xfrm>
          <a:prstGeom prst="rect">
            <a:avLst/>
          </a:prstGeom>
        </p:spPr>
        <p:txBody>
          <a:bodyPr anchor="t" rtlCol="false" tIns="0" lIns="0" bIns="0" rIns="0">
            <a:spAutoFit/>
          </a:bodyPr>
          <a:lstStyle/>
          <a:p>
            <a:pPr algn="l">
              <a:lnSpc>
                <a:spcPts val="2240"/>
              </a:lnSpc>
            </a:pPr>
            <a:r>
              <a:rPr lang="en-US" sz="1600">
                <a:solidFill>
                  <a:srgbClr val="FFFFFF"/>
                </a:solidFill>
                <a:latin typeface="Calibri (MS)"/>
                <a:ea typeface="Calibri (MS)"/>
                <a:cs typeface="Calibri (MS)"/>
                <a:sym typeface="Calibri (MS)"/>
              </a:rPr>
              <a:t>Department of Computer Science and Engineering</a:t>
            </a:r>
          </a:p>
        </p:txBody>
      </p:sp>
      <p:sp>
        <p:nvSpPr>
          <p:cNvPr name="TextBox 7" id="7"/>
          <p:cNvSpPr txBox="true"/>
          <p:nvPr/>
        </p:nvSpPr>
        <p:spPr>
          <a:xfrm rot="0">
            <a:off x="5154835" y="6527930"/>
            <a:ext cx="2758059" cy="290827"/>
          </a:xfrm>
          <a:prstGeom prst="rect">
            <a:avLst/>
          </a:prstGeom>
        </p:spPr>
        <p:txBody>
          <a:bodyPr anchor="t" rtlCol="false" tIns="0" lIns="0" bIns="0" rIns="0">
            <a:spAutoFit/>
          </a:bodyPr>
          <a:lstStyle/>
          <a:p>
            <a:pPr algn="l">
              <a:lnSpc>
                <a:spcPts val="2240"/>
              </a:lnSpc>
            </a:pPr>
            <a:r>
              <a:rPr lang="en-US" sz="1600">
                <a:solidFill>
                  <a:srgbClr val="FFFFFF"/>
                </a:solidFill>
                <a:latin typeface="Calibri (MS)"/>
                <a:ea typeface="Calibri (MS)"/>
                <a:cs typeface="Calibri (MS)"/>
                <a:sym typeface="Calibri (MS)"/>
              </a:rPr>
              <a:t>Rajalakshmi Engineering College </a:t>
            </a:r>
          </a:p>
        </p:txBody>
      </p:sp>
      <p:sp>
        <p:nvSpPr>
          <p:cNvPr name="TextBox 8" id="8"/>
          <p:cNvSpPr txBox="true"/>
          <p:nvPr/>
        </p:nvSpPr>
        <p:spPr>
          <a:xfrm rot="0">
            <a:off x="8355235" y="6527930"/>
            <a:ext cx="209750" cy="290827"/>
          </a:xfrm>
          <a:prstGeom prst="rect">
            <a:avLst/>
          </a:prstGeom>
        </p:spPr>
        <p:txBody>
          <a:bodyPr anchor="t" rtlCol="false" tIns="0" lIns="0" bIns="0" rIns="0">
            <a:spAutoFit/>
          </a:bodyPr>
          <a:lstStyle/>
          <a:p>
            <a:pPr algn="l">
              <a:lnSpc>
                <a:spcPts val="2240"/>
              </a:lnSpc>
            </a:pPr>
            <a:r>
              <a:rPr lang="en-US" sz="1600">
                <a:solidFill>
                  <a:srgbClr val="FFFFFF"/>
                </a:solidFill>
                <a:latin typeface="Calibri (MS)"/>
                <a:ea typeface="Calibri (MS)"/>
                <a:cs typeface="Calibri (MS)"/>
                <a:sym typeface="Calibri (MS)"/>
              </a:rPr>
              <a:t>15</a:t>
            </a:r>
          </a:p>
        </p:txBody>
      </p:sp>
      <p:sp>
        <p:nvSpPr>
          <p:cNvPr name="TextBox 9" id="9"/>
          <p:cNvSpPr txBox="true"/>
          <p:nvPr/>
        </p:nvSpPr>
        <p:spPr>
          <a:xfrm rot="0">
            <a:off x="276225" y="120463"/>
            <a:ext cx="4861322" cy="804548"/>
          </a:xfrm>
          <a:prstGeom prst="rect">
            <a:avLst/>
          </a:prstGeom>
        </p:spPr>
        <p:txBody>
          <a:bodyPr anchor="t" rtlCol="false" tIns="0" lIns="0" bIns="0" rIns="0">
            <a:spAutoFit/>
          </a:bodyPr>
          <a:lstStyle/>
          <a:p>
            <a:pPr algn="l">
              <a:lnSpc>
                <a:spcPts val="6159"/>
              </a:lnSpc>
            </a:pPr>
            <a:r>
              <a:rPr lang="en-US" sz="4400">
                <a:solidFill>
                  <a:srgbClr val="000000"/>
                </a:solidFill>
                <a:latin typeface="Calibri (MS)"/>
                <a:ea typeface="Calibri (MS)"/>
                <a:cs typeface="Calibri (MS)"/>
                <a:sym typeface="Calibri (MS)"/>
              </a:rPr>
              <a:t>Future Enhancement</a:t>
            </a:r>
          </a:p>
        </p:txBody>
      </p:sp>
      <p:sp>
        <p:nvSpPr>
          <p:cNvPr name="TextBox 10" id="10"/>
          <p:cNvSpPr txBox="true"/>
          <p:nvPr/>
        </p:nvSpPr>
        <p:spPr>
          <a:xfrm rot="0">
            <a:off x="106785" y="931679"/>
            <a:ext cx="8458200" cy="3349586"/>
          </a:xfrm>
          <a:prstGeom prst="rect">
            <a:avLst/>
          </a:prstGeom>
        </p:spPr>
        <p:txBody>
          <a:bodyPr anchor="t" rtlCol="false" tIns="0" lIns="0" bIns="0" rIns="0">
            <a:spAutoFit/>
          </a:bodyPr>
          <a:lstStyle/>
          <a:p>
            <a:pPr algn="just">
              <a:lnSpc>
                <a:spcPts val="2664"/>
              </a:lnSpc>
            </a:pPr>
          </a:p>
          <a:p>
            <a:pPr algn="just" marL="366859" indent="-183429" lvl="1">
              <a:lnSpc>
                <a:spcPts val="2664"/>
              </a:lnSpc>
              <a:buAutoNum type="arabicPeriod" startAt="1"/>
            </a:pPr>
            <a:r>
              <a:rPr lang="en-US" b="true" sz="1699">
                <a:solidFill>
                  <a:srgbClr val="000000"/>
                </a:solidFill>
                <a:latin typeface="Calibri (MS) Bold"/>
                <a:ea typeface="Calibri (MS) Bold"/>
                <a:cs typeface="Calibri (MS) Bold"/>
                <a:sym typeface="Calibri (MS) Bold"/>
              </a:rPr>
              <a:t>Real-Time Weather Updates:</a:t>
            </a:r>
          </a:p>
          <a:p>
            <a:pPr algn="just" marL="733718" indent="-244573" lvl="2">
              <a:lnSpc>
                <a:spcPts val="2664"/>
              </a:lnSpc>
              <a:buFont typeface="Arial"/>
              <a:buChar char="⚬"/>
            </a:pPr>
            <a:r>
              <a:rPr lang="en-US" sz="1699">
                <a:solidFill>
                  <a:srgbClr val="000000"/>
                </a:solidFill>
                <a:latin typeface="Calibri (MS)"/>
                <a:ea typeface="Calibri (MS)"/>
                <a:cs typeface="Calibri (MS)"/>
                <a:sym typeface="Calibri (MS)"/>
              </a:rPr>
              <a:t>Integrate real-time weather updates using dynamic data fetching from reliable sources, ensuring that the user gets live weather information, and the bot sends updated reminders based on any sudden changes in weather conditions.</a:t>
            </a:r>
          </a:p>
          <a:p>
            <a:pPr algn="just" marL="366859" indent="-183429" lvl="1">
              <a:lnSpc>
                <a:spcPts val="2664"/>
              </a:lnSpc>
              <a:buAutoNum type="arabicPeriod" startAt="1"/>
            </a:pPr>
            <a:r>
              <a:rPr lang="en-US" b="true" sz="1699">
                <a:solidFill>
                  <a:srgbClr val="000000"/>
                </a:solidFill>
                <a:latin typeface="Calibri (MS) Bold"/>
                <a:ea typeface="Calibri (MS) Bold"/>
                <a:cs typeface="Calibri (MS) Bold"/>
                <a:sym typeface="Calibri (MS) Bold"/>
              </a:rPr>
              <a:t>Multiple Cities Support:</a:t>
            </a:r>
          </a:p>
          <a:p>
            <a:pPr algn="just" marL="733718" indent="-244573" lvl="2">
              <a:lnSpc>
                <a:spcPts val="2664"/>
              </a:lnSpc>
              <a:buFont typeface="Arial"/>
              <a:buChar char="⚬"/>
            </a:pPr>
            <a:r>
              <a:rPr lang="en-US" sz="1699">
                <a:solidFill>
                  <a:srgbClr val="000000"/>
                </a:solidFill>
                <a:latin typeface="Calibri (MS)"/>
                <a:ea typeface="Calibri (MS)"/>
                <a:cs typeface="Calibri (MS)"/>
                <a:sym typeface="Calibri (MS)"/>
              </a:rPr>
              <a:t>Allow users to input multiple cities and receive weather reminders for each. This would be useful for individuals or businesses that need to monitor weather in different locations at once.</a:t>
            </a:r>
          </a:p>
          <a:p>
            <a:pPr algn="just">
              <a:lnSpc>
                <a:spcPts val="2664"/>
              </a:lnSpc>
            </a:pP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6477000"/>
            <a:ext cx="4572000" cy="381000"/>
          </a:xfrm>
          <a:custGeom>
            <a:avLst/>
            <a:gdLst/>
            <a:ahLst/>
            <a:cxnLst/>
            <a:rect r="r" b="b" t="t" l="l"/>
            <a:pathLst>
              <a:path h="381000" w="4572000">
                <a:moveTo>
                  <a:pt x="0" y="0"/>
                </a:moveTo>
                <a:lnTo>
                  <a:pt x="4572000" y="0"/>
                </a:lnTo>
                <a:lnTo>
                  <a:pt x="4572000" y="381000"/>
                </a:lnTo>
                <a:lnTo>
                  <a:pt x="0" y="381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90500" y="909638"/>
            <a:ext cx="8763000" cy="9525"/>
          </a:xfrm>
          <a:custGeom>
            <a:avLst/>
            <a:gdLst/>
            <a:ahLst/>
            <a:cxnLst/>
            <a:rect r="r" b="b" t="t" l="l"/>
            <a:pathLst>
              <a:path h="9525" w="8763000">
                <a:moveTo>
                  <a:pt x="0" y="0"/>
                </a:moveTo>
                <a:lnTo>
                  <a:pt x="8763000" y="0"/>
                </a:lnTo>
                <a:lnTo>
                  <a:pt x="8763000" y="9524"/>
                </a:lnTo>
                <a:lnTo>
                  <a:pt x="0" y="952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0" y="6453140"/>
            <a:ext cx="9144000" cy="404860"/>
          </a:xfrm>
          <a:custGeom>
            <a:avLst/>
            <a:gdLst/>
            <a:ahLst/>
            <a:cxnLst/>
            <a:rect r="r" b="b" t="t" l="l"/>
            <a:pathLst>
              <a:path h="404860" w="9144000">
                <a:moveTo>
                  <a:pt x="0" y="0"/>
                </a:moveTo>
                <a:lnTo>
                  <a:pt x="9144000" y="0"/>
                </a:lnTo>
                <a:lnTo>
                  <a:pt x="9144000" y="404860"/>
                </a:lnTo>
                <a:lnTo>
                  <a:pt x="0" y="404860"/>
                </a:lnTo>
                <a:lnTo>
                  <a:pt x="0" y="0"/>
                </a:lnTo>
                <a:close/>
              </a:path>
            </a:pathLst>
          </a:custGeom>
          <a:blipFill>
            <a:blip r:embed="rId6"/>
            <a:stretch>
              <a:fillRect l="0" t="0" r="0" b="0"/>
            </a:stretch>
          </a:blipFill>
        </p:spPr>
      </p:sp>
      <p:sp>
        <p:nvSpPr>
          <p:cNvPr name="Freeform 5" id="5"/>
          <p:cNvSpPr/>
          <p:nvPr/>
        </p:nvSpPr>
        <p:spPr>
          <a:xfrm flipH="false" flipV="false" rot="0">
            <a:off x="127002" y="107899"/>
            <a:ext cx="8889997" cy="6345241"/>
          </a:xfrm>
          <a:custGeom>
            <a:avLst/>
            <a:gdLst/>
            <a:ahLst/>
            <a:cxnLst/>
            <a:rect r="r" b="b" t="t" l="l"/>
            <a:pathLst>
              <a:path h="6345241" w="8889997">
                <a:moveTo>
                  <a:pt x="0" y="0"/>
                </a:moveTo>
                <a:lnTo>
                  <a:pt x="8889996" y="0"/>
                </a:lnTo>
                <a:lnTo>
                  <a:pt x="8889996" y="6345241"/>
                </a:lnTo>
                <a:lnTo>
                  <a:pt x="0" y="634524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0">
            <a:off x="4572000" y="6477486"/>
            <a:ext cx="4572000" cy="381000"/>
          </a:xfrm>
          <a:custGeom>
            <a:avLst/>
            <a:gdLst/>
            <a:ahLst/>
            <a:cxnLst/>
            <a:rect r="r" b="b" t="t" l="l"/>
            <a:pathLst>
              <a:path h="381000" w="4572000">
                <a:moveTo>
                  <a:pt x="0" y="0"/>
                </a:moveTo>
                <a:lnTo>
                  <a:pt x="4572000" y="0"/>
                </a:lnTo>
                <a:lnTo>
                  <a:pt x="4572000" y="381000"/>
                </a:lnTo>
                <a:lnTo>
                  <a:pt x="0" y="381000"/>
                </a:lnTo>
                <a:lnTo>
                  <a:pt x="0" y="0"/>
                </a:lnTo>
                <a:close/>
              </a:path>
            </a:pathLst>
          </a:custGeom>
          <a:blipFill>
            <a:blip r:embed="rId2">
              <a:extLst>
                <a:ext uri="{96DAC541-7B7A-43D3-8B79-37D633B846F1}">
                  <asvg:svgBlip xmlns:asvg="http://schemas.microsoft.com/office/drawing/2016/SVG/main" r:embed="rId9"/>
                </a:ext>
              </a:extLst>
            </a:blip>
            <a:stretch>
              <a:fillRect l="0" t="0" r="0" b="0"/>
            </a:stretch>
          </a:blipFill>
        </p:spPr>
      </p:sp>
      <p:sp>
        <p:nvSpPr>
          <p:cNvPr name="TextBox 7" id="7"/>
          <p:cNvSpPr txBox="true"/>
          <p:nvPr/>
        </p:nvSpPr>
        <p:spPr>
          <a:xfrm rot="0">
            <a:off x="213331" y="6527444"/>
            <a:ext cx="4224871" cy="290827"/>
          </a:xfrm>
          <a:prstGeom prst="rect">
            <a:avLst/>
          </a:prstGeom>
        </p:spPr>
        <p:txBody>
          <a:bodyPr anchor="t" rtlCol="false" tIns="0" lIns="0" bIns="0" rIns="0">
            <a:spAutoFit/>
          </a:bodyPr>
          <a:lstStyle/>
          <a:p>
            <a:pPr algn="l">
              <a:lnSpc>
                <a:spcPts val="2240"/>
              </a:lnSpc>
            </a:pPr>
            <a:r>
              <a:rPr lang="en-US" sz="1600">
                <a:solidFill>
                  <a:srgbClr val="FFFFFF"/>
                </a:solidFill>
                <a:latin typeface="Calibri (MS)"/>
                <a:ea typeface="Calibri (MS)"/>
                <a:cs typeface="Calibri (MS)"/>
                <a:sym typeface="Calibri (MS)"/>
              </a:rPr>
              <a:t>Department of Computer Science and Engineering</a:t>
            </a:r>
          </a:p>
        </p:txBody>
      </p:sp>
      <p:sp>
        <p:nvSpPr>
          <p:cNvPr name="TextBox 8" id="8"/>
          <p:cNvSpPr txBox="true"/>
          <p:nvPr/>
        </p:nvSpPr>
        <p:spPr>
          <a:xfrm rot="0">
            <a:off x="5154835" y="6527930"/>
            <a:ext cx="2758059" cy="290827"/>
          </a:xfrm>
          <a:prstGeom prst="rect">
            <a:avLst/>
          </a:prstGeom>
        </p:spPr>
        <p:txBody>
          <a:bodyPr anchor="t" rtlCol="false" tIns="0" lIns="0" bIns="0" rIns="0">
            <a:spAutoFit/>
          </a:bodyPr>
          <a:lstStyle/>
          <a:p>
            <a:pPr algn="l">
              <a:lnSpc>
                <a:spcPts val="2240"/>
              </a:lnSpc>
            </a:pPr>
            <a:r>
              <a:rPr lang="en-US" sz="1600">
                <a:solidFill>
                  <a:srgbClr val="FFFFFF"/>
                </a:solidFill>
                <a:latin typeface="Calibri (MS)"/>
                <a:ea typeface="Calibri (MS)"/>
                <a:cs typeface="Calibri (MS)"/>
                <a:sym typeface="Calibri (MS)"/>
              </a:rPr>
              <a:t>Rajalakshmi Engineering College </a:t>
            </a:r>
          </a:p>
        </p:txBody>
      </p:sp>
      <p:sp>
        <p:nvSpPr>
          <p:cNvPr name="TextBox 9" id="9"/>
          <p:cNvSpPr txBox="true"/>
          <p:nvPr/>
        </p:nvSpPr>
        <p:spPr>
          <a:xfrm rot="0">
            <a:off x="8355235" y="6527930"/>
            <a:ext cx="209750" cy="290827"/>
          </a:xfrm>
          <a:prstGeom prst="rect">
            <a:avLst/>
          </a:prstGeom>
        </p:spPr>
        <p:txBody>
          <a:bodyPr anchor="t" rtlCol="false" tIns="0" lIns="0" bIns="0" rIns="0">
            <a:spAutoFit/>
          </a:bodyPr>
          <a:lstStyle/>
          <a:p>
            <a:pPr algn="l">
              <a:lnSpc>
                <a:spcPts val="2240"/>
              </a:lnSpc>
            </a:pPr>
            <a:r>
              <a:rPr lang="en-US" sz="1600">
                <a:solidFill>
                  <a:srgbClr val="FFFFFF"/>
                </a:solidFill>
                <a:latin typeface="Calibri (MS)"/>
                <a:ea typeface="Calibri (MS)"/>
                <a:cs typeface="Calibri (MS)"/>
                <a:sym typeface="Calibri (MS)"/>
              </a:rPr>
              <a:t>16</a:t>
            </a:r>
          </a:p>
        </p:txBody>
      </p:sp>
      <p:sp>
        <p:nvSpPr>
          <p:cNvPr name="TextBox 10" id="10"/>
          <p:cNvSpPr txBox="true"/>
          <p:nvPr/>
        </p:nvSpPr>
        <p:spPr>
          <a:xfrm rot="0">
            <a:off x="276225" y="120463"/>
            <a:ext cx="2454316" cy="804548"/>
          </a:xfrm>
          <a:prstGeom prst="rect">
            <a:avLst/>
          </a:prstGeom>
        </p:spPr>
        <p:txBody>
          <a:bodyPr anchor="t" rtlCol="false" tIns="0" lIns="0" bIns="0" rIns="0">
            <a:spAutoFit/>
          </a:bodyPr>
          <a:lstStyle/>
          <a:p>
            <a:pPr algn="l">
              <a:lnSpc>
                <a:spcPts val="6159"/>
              </a:lnSpc>
            </a:pPr>
            <a:r>
              <a:rPr lang="en-US" sz="4400">
                <a:solidFill>
                  <a:srgbClr val="000000"/>
                </a:solidFill>
                <a:latin typeface="Calibri (MS)"/>
                <a:ea typeface="Calibri (MS)"/>
                <a:cs typeface="Calibri (MS)"/>
                <a:sym typeface="Calibri (MS)"/>
              </a:rPr>
              <a:t>IEEE Paper</a:t>
            </a:r>
          </a:p>
        </p:txBody>
      </p:sp>
      <p:sp>
        <p:nvSpPr>
          <p:cNvPr name="TextBox 11" id="11"/>
          <p:cNvSpPr txBox="true"/>
          <p:nvPr/>
        </p:nvSpPr>
        <p:spPr>
          <a:xfrm rot="0">
            <a:off x="411586" y="664177"/>
            <a:ext cx="6362929" cy="2913691"/>
          </a:xfrm>
          <a:prstGeom prst="rect">
            <a:avLst/>
          </a:prstGeom>
        </p:spPr>
        <p:txBody>
          <a:bodyPr anchor="t" rtlCol="false" tIns="0" lIns="0" bIns="0" rIns="0">
            <a:spAutoFit/>
          </a:bodyPr>
          <a:lstStyle/>
          <a:p>
            <a:pPr algn="l">
              <a:lnSpc>
                <a:spcPts val="2908"/>
              </a:lnSpc>
            </a:pPr>
          </a:p>
          <a:p>
            <a:pPr algn="l">
              <a:lnSpc>
                <a:spcPts val="2908"/>
              </a:lnSpc>
            </a:pPr>
            <a:r>
              <a:rPr lang="en-US" b="true" sz="1854">
                <a:solidFill>
                  <a:srgbClr val="000000"/>
                </a:solidFill>
                <a:latin typeface="Calibri (MS) Bold"/>
                <a:ea typeface="Calibri (MS) Bold"/>
                <a:cs typeface="Calibri (MS) Bold"/>
                <a:sym typeface="Calibri (MS) Bold"/>
              </a:rPr>
              <a:t>Title</a:t>
            </a:r>
            <a:r>
              <a:rPr lang="en-US" sz="1854">
                <a:solidFill>
                  <a:srgbClr val="000000"/>
                </a:solidFill>
                <a:latin typeface="Calibri (MS)"/>
                <a:ea typeface="Calibri (MS)"/>
                <a:cs typeface="Calibri (MS)"/>
                <a:sym typeface="Calibri (MS)"/>
              </a:rPr>
              <a:t>: "Weather Reminder Bot: An Intelligent System for Real-Time Weather Alerts and Notifications"</a:t>
            </a:r>
          </a:p>
          <a:p>
            <a:pPr algn="l">
              <a:lnSpc>
                <a:spcPts val="2908"/>
              </a:lnSpc>
            </a:pPr>
            <a:r>
              <a:rPr lang="en-US" b="true" sz="1854">
                <a:solidFill>
                  <a:srgbClr val="000000"/>
                </a:solidFill>
                <a:latin typeface="Calibri (MS) Bold"/>
                <a:ea typeface="Calibri (MS) Bold"/>
                <a:cs typeface="Calibri (MS) Bold"/>
                <a:sym typeface="Calibri (MS) Bold"/>
              </a:rPr>
              <a:t>Authors:</a:t>
            </a:r>
          </a:p>
          <a:p>
            <a:pPr algn="l" marL="400444" indent="-200222" lvl="1">
              <a:lnSpc>
                <a:spcPts val="2908"/>
              </a:lnSpc>
              <a:buFont typeface="Arial"/>
              <a:buChar char="•"/>
            </a:pPr>
            <a:r>
              <a:rPr lang="en-US" sz="1854">
                <a:solidFill>
                  <a:srgbClr val="000000"/>
                </a:solidFill>
                <a:latin typeface="Calibri (MS)"/>
                <a:ea typeface="Calibri (MS)"/>
                <a:cs typeface="Calibri (MS)"/>
                <a:sym typeface="Calibri (MS)"/>
              </a:rPr>
              <a:t>John Doe,</a:t>
            </a:r>
          </a:p>
          <a:p>
            <a:pPr algn="l" marL="400444" indent="-200222" lvl="1">
              <a:lnSpc>
                <a:spcPts val="2908"/>
              </a:lnSpc>
              <a:buFont typeface="Arial"/>
              <a:buChar char="•"/>
            </a:pPr>
            <a:r>
              <a:rPr lang="en-US" sz="1854">
                <a:solidFill>
                  <a:srgbClr val="000000"/>
                </a:solidFill>
                <a:latin typeface="Calibri (MS)"/>
                <a:ea typeface="Calibri (MS)"/>
                <a:cs typeface="Calibri (MS)"/>
                <a:sym typeface="Calibri (MS)"/>
              </a:rPr>
              <a:t>Jane Smith,</a:t>
            </a:r>
          </a:p>
          <a:p>
            <a:pPr algn="l" marL="400444" indent="-200222" lvl="1">
              <a:lnSpc>
                <a:spcPts val="2908"/>
              </a:lnSpc>
              <a:buFont typeface="Arial"/>
              <a:buChar char="•"/>
            </a:pPr>
            <a:r>
              <a:rPr lang="en-US" sz="1854">
                <a:solidFill>
                  <a:srgbClr val="000000"/>
                </a:solidFill>
                <a:latin typeface="Calibri (MS)"/>
                <a:ea typeface="Calibri (MS)"/>
                <a:cs typeface="Calibri (MS)"/>
                <a:sym typeface="Calibri (MS)"/>
              </a:rPr>
              <a:t>Alex Johnson</a:t>
            </a:r>
          </a:p>
          <a:p>
            <a:pPr algn="l">
              <a:lnSpc>
                <a:spcPts val="2908"/>
              </a:lnSpc>
            </a:pP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6477000"/>
            <a:ext cx="4572000" cy="381000"/>
          </a:xfrm>
          <a:custGeom>
            <a:avLst/>
            <a:gdLst/>
            <a:ahLst/>
            <a:cxnLst/>
            <a:rect r="r" b="b" t="t" l="l"/>
            <a:pathLst>
              <a:path h="381000" w="4572000">
                <a:moveTo>
                  <a:pt x="0" y="0"/>
                </a:moveTo>
                <a:lnTo>
                  <a:pt x="4572000" y="0"/>
                </a:lnTo>
                <a:lnTo>
                  <a:pt x="4572000" y="381000"/>
                </a:lnTo>
                <a:lnTo>
                  <a:pt x="0" y="381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90500" y="909638"/>
            <a:ext cx="8763000" cy="9525"/>
          </a:xfrm>
          <a:custGeom>
            <a:avLst/>
            <a:gdLst/>
            <a:ahLst/>
            <a:cxnLst/>
            <a:rect r="r" b="b" t="t" l="l"/>
            <a:pathLst>
              <a:path h="9525" w="8763000">
                <a:moveTo>
                  <a:pt x="0" y="0"/>
                </a:moveTo>
                <a:lnTo>
                  <a:pt x="8763000" y="0"/>
                </a:lnTo>
                <a:lnTo>
                  <a:pt x="8763000" y="9524"/>
                </a:lnTo>
                <a:lnTo>
                  <a:pt x="0" y="952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0" y="6453140"/>
            <a:ext cx="9144000" cy="404860"/>
          </a:xfrm>
          <a:custGeom>
            <a:avLst/>
            <a:gdLst/>
            <a:ahLst/>
            <a:cxnLst/>
            <a:rect r="r" b="b" t="t" l="l"/>
            <a:pathLst>
              <a:path h="404860" w="9144000">
                <a:moveTo>
                  <a:pt x="0" y="0"/>
                </a:moveTo>
                <a:lnTo>
                  <a:pt x="9144000" y="0"/>
                </a:lnTo>
                <a:lnTo>
                  <a:pt x="9144000" y="404860"/>
                </a:lnTo>
                <a:lnTo>
                  <a:pt x="0" y="404860"/>
                </a:lnTo>
                <a:lnTo>
                  <a:pt x="0" y="0"/>
                </a:lnTo>
                <a:close/>
              </a:path>
            </a:pathLst>
          </a:custGeom>
          <a:blipFill>
            <a:blip r:embed="rId6"/>
            <a:stretch>
              <a:fillRect l="0" t="0" r="0" b="0"/>
            </a:stretch>
          </a:blipFill>
        </p:spPr>
      </p:sp>
      <p:sp>
        <p:nvSpPr>
          <p:cNvPr name="Freeform 5" id="5"/>
          <p:cNvSpPr/>
          <p:nvPr/>
        </p:nvSpPr>
        <p:spPr>
          <a:xfrm flipH="false" flipV="false" rot="0">
            <a:off x="1986093" y="-289438"/>
            <a:ext cx="8889997" cy="6345241"/>
          </a:xfrm>
          <a:custGeom>
            <a:avLst/>
            <a:gdLst/>
            <a:ahLst/>
            <a:cxnLst/>
            <a:rect r="r" b="b" t="t" l="l"/>
            <a:pathLst>
              <a:path h="6345241" w="8889997">
                <a:moveTo>
                  <a:pt x="0" y="0"/>
                </a:moveTo>
                <a:lnTo>
                  <a:pt x="8889997" y="0"/>
                </a:lnTo>
                <a:lnTo>
                  <a:pt x="8889997" y="6345241"/>
                </a:lnTo>
                <a:lnTo>
                  <a:pt x="0" y="634524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0">
            <a:off x="4572000" y="6477486"/>
            <a:ext cx="4572000" cy="381000"/>
          </a:xfrm>
          <a:custGeom>
            <a:avLst/>
            <a:gdLst/>
            <a:ahLst/>
            <a:cxnLst/>
            <a:rect r="r" b="b" t="t" l="l"/>
            <a:pathLst>
              <a:path h="381000" w="4572000">
                <a:moveTo>
                  <a:pt x="0" y="0"/>
                </a:moveTo>
                <a:lnTo>
                  <a:pt x="4572000" y="0"/>
                </a:lnTo>
                <a:lnTo>
                  <a:pt x="4572000" y="381000"/>
                </a:lnTo>
                <a:lnTo>
                  <a:pt x="0" y="381000"/>
                </a:lnTo>
                <a:lnTo>
                  <a:pt x="0" y="0"/>
                </a:lnTo>
                <a:close/>
              </a:path>
            </a:pathLst>
          </a:custGeom>
          <a:blipFill>
            <a:blip r:embed="rId2">
              <a:extLst>
                <a:ext uri="{96DAC541-7B7A-43D3-8B79-37D633B846F1}">
                  <asvg:svgBlip xmlns:asvg="http://schemas.microsoft.com/office/drawing/2016/SVG/main" r:embed="rId9"/>
                </a:ext>
              </a:extLst>
            </a:blip>
            <a:stretch>
              <a:fillRect l="0" t="0" r="0" b="0"/>
            </a:stretch>
          </a:blipFill>
        </p:spPr>
      </p:sp>
      <p:sp>
        <p:nvSpPr>
          <p:cNvPr name="TextBox 7" id="7"/>
          <p:cNvSpPr txBox="true"/>
          <p:nvPr/>
        </p:nvSpPr>
        <p:spPr>
          <a:xfrm rot="0">
            <a:off x="213331" y="6527444"/>
            <a:ext cx="4224871" cy="290827"/>
          </a:xfrm>
          <a:prstGeom prst="rect">
            <a:avLst/>
          </a:prstGeom>
        </p:spPr>
        <p:txBody>
          <a:bodyPr anchor="t" rtlCol="false" tIns="0" lIns="0" bIns="0" rIns="0">
            <a:spAutoFit/>
          </a:bodyPr>
          <a:lstStyle/>
          <a:p>
            <a:pPr algn="l">
              <a:lnSpc>
                <a:spcPts val="2240"/>
              </a:lnSpc>
            </a:pPr>
            <a:r>
              <a:rPr lang="en-US" sz="1600">
                <a:solidFill>
                  <a:srgbClr val="FFFFFF"/>
                </a:solidFill>
                <a:latin typeface="Calibri (MS)"/>
                <a:ea typeface="Calibri (MS)"/>
                <a:cs typeface="Calibri (MS)"/>
                <a:sym typeface="Calibri (MS)"/>
              </a:rPr>
              <a:t>Department of Computer Science and Engineering</a:t>
            </a:r>
          </a:p>
        </p:txBody>
      </p:sp>
      <p:sp>
        <p:nvSpPr>
          <p:cNvPr name="TextBox 8" id="8"/>
          <p:cNvSpPr txBox="true"/>
          <p:nvPr/>
        </p:nvSpPr>
        <p:spPr>
          <a:xfrm rot="0">
            <a:off x="5154835" y="6527930"/>
            <a:ext cx="2758059" cy="290827"/>
          </a:xfrm>
          <a:prstGeom prst="rect">
            <a:avLst/>
          </a:prstGeom>
        </p:spPr>
        <p:txBody>
          <a:bodyPr anchor="t" rtlCol="false" tIns="0" lIns="0" bIns="0" rIns="0">
            <a:spAutoFit/>
          </a:bodyPr>
          <a:lstStyle/>
          <a:p>
            <a:pPr algn="l">
              <a:lnSpc>
                <a:spcPts val="2240"/>
              </a:lnSpc>
            </a:pPr>
            <a:r>
              <a:rPr lang="en-US" sz="1600">
                <a:solidFill>
                  <a:srgbClr val="FFFFFF"/>
                </a:solidFill>
                <a:latin typeface="Calibri (MS)"/>
                <a:ea typeface="Calibri (MS)"/>
                <a:cs typeface="Calibri (MS)"/>
                <a:sym typeface="Calibri (MS)"/>
              </a:rPr>
              <a:t>Rajalakshmi Engineering College </a:t>
            </a:r>
          </a:p>
        </p:txBody>
      </p:sp>
      <p:sp>
        <p:nvSpPr>
          <p:cNvPr name="TextBox 9" id="9"/>
          <p:cNvSpPr txBox="true"/>
          <p:nvPr/>
        </p:nvSpPr>
        <p:spPr>
          <a:xfrm rot="0">
            <a:off x="8355235" y="6527930"/>
            <a:ext cx="209750" cy="290827"/>
          </a:xfrm>
          <a:prstGeom prst="rect">
            <a:avLst/>
          </a:prstGeom>
        </p:spPr>
        <p:txBody>
          <a:bodyPr anchor="t" rtlCol="false" tIns="0" lIns="0" bIns="0" rIns="0">
            <a:spAutoFit/>
          </a:bodyPr>
          <a:lstStyle/>
          <a:p>
            <a:pPr algn="l">
              <a:lnSpc>
                <a:spcPts val="2240"/>
              </a:lnSpc>
            </a:pPr>
            <a:r>
              <a:rPr lang="en-US" sz="1600">
                <a:solidFill>
                  <a:srgbClr val="FFFFFF"/>
                </a:solidFill>
                <a:latin typeface="Calibri (MS)"/>
                <a:ea typeface="Calibri (MS)"/>
                <a:cs typeface="Calibri (MS)"/>
                <a:sym typeface="Calibri (MS)"/>
              </a:rPr>
              <a:t>17</a:t>
            </a:r>
          </a:p>
        </p:txBody>
      </p:sp>
      <p:sp>
        <p:nvSpPr>
          <p:cNvPr name="TextBox 10" id="10"/>
          <p:cNvSpPr txBox="true"/>
          <p:nvPr/>
        </p:nvSpPr>
        <p:spPr>
          <a:xfrm rot="0">
            <a:off x="276225" y="215713"/>
            <a:ext cx="2576865" cy="709298"/>
          </a:xfrm>
          <a:prstGeom prst="rect">
            <a:avLst/>
          </a:prstGeom>
        </p:spPr>
        <p:txBody>
          <a:bodyPr anchor="t" rtlCol="false" tIns="0" lIns="0" bIns="0" rIns="0">
            <a:spAutoFit/>
          </a:bodyPr>
          <a:lstStyle/>
          <a:p>
            <a:pPr algn="l">
              <a:lnSpc>
                <a:spcPts val="5134"/>
              </a:lnSpc>
            </a:pPr>
            <a:r>
              <a:rPr lang="en-US" sz="4400">
                <a:solidFill>
                  <a:srgbClr val="000000"/>
                </a:solidFill>
                <a:latin typeface="Calibri (MS)"/>
                <a:ea typeface="Calibri (MS)"/>
                <a:cs typeface="Calibri (MS)"/>
                <a:sym typeface="Calibri (MS)"/>
              </a:rPr>
              <a:t>References</a:t>
            </a:r>
          </a:p>
        </p:txBody>
      </p:sp>
      <p:sp>
        <p:nvSpPr>
          <p:cNvPr name="TextBox 11" id="11"/>
          <p:cNvSpPr txBox="true"/>
          <p:nvPr/>
        </p:nvSpPr>
        <p:spPr>
          <a:xfrm rot="0">
            <a:off x="358138" y="1015016"/>
            <a:ext cx="8427723" cy="1241255"/>
          </a:xfrm>
          <a:prstGeom prst="rect">
            <a:avLst/>
          </a:prstGeom>
        </p:spPr>
        <p:txBody>
          <a:bodyPr anchor="t" rtlCol="false" tIns="0" lIns="0" bIns="0" rIns="0">
            <a:spAutoFit/>
          </a:bodyPr>
          <a:lstStyle/>
          <a:p>
            <a:pPr algn="l">
              <a:lnSpc>
                <a:spcPts val="2459"/>
              </a:lnSpc>
            </a:pPr>
            <a:r>
              <a:rPr lang="en-US" sz="1756">
                <a:solidFill>
                  <a:srgbClr val="000000"/>
                </a:solidFill>
                <a:latin typeface="Calibri (MS)"/>
                <a:ea typeface="Calibri (MS)"/>
                <a:cs typeface="Calibri (MS)"/>
                <a:sym typeface="Calibri (MS)"/>
              </a:rPr>
              <a:t>J</a:t>
            </a:r>
            <a:r>
              <a:rPr lang="en-US" b="true" sz="1756">
                <a:solidFill>
                  <a:srgbClr val="000000"/>
                </a:solidFill>
                <a:latin typeface="Calibri (MS) Bold"/>
                <a:ea typeface="Calibri (MS) Bold"/>
                <a:cs typeface="Calibri (MS) Bold"/>
                <a:sym typeface="Calibri (MS) Bold"/>
              </a:rPr>
              <a:t>ournals</a:t>
            </a:r>
          </a:p>
          <a:p>
            <a:pPr algn="l">
              <a:lnSpc>
                <a:spcPts val="2459"/>
              </a:lnSpc>
            </a:pPr>
            <a:r>
              <a:rPr lang="en-US" sz="1756">
                <a:solidFill>
                  <a:srgbClr val="000000"/>
                </a:solidFill>
                <a:latin typeface="Calibri (MS)"/>
                <a:ea typeface="Calibri (MS)"/>
                <a:cs typeface="Calibri (MS)"/>
                <a:sym typeface="Calibri (MS)"/>
              </a:rPr>
              <a:t>1. UiPathDocumentation: https://docs.uipath.com/activities/other/latest/integration-service/uipath-uipath airdk-about 2. Machine Learning and Weather Forecasting Resources: 3. Goodfellow, I., Bengio, Y., &amp; Courville, A. (2016). Deep Learning. MIT Press.</a:t>
            </a: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844230" y="2321004"/>
            <a:ext cx="5455529" cy="1569663"/>
          </a:xfrm>
          <a:custGeom>
            <a:avLst/>
            <a:gdLst/>
            <a:ahLst/>
            <a:cxnLst/>
            <a:rect r="r" b="b" t="t" l="l"/>
            <a:pathLst>
              <a:path h="1569663" w="5455529">
                <a:moveTo>
                  <a:pt x="0" y="0"/>
                </a:moveTo>
                <a:lnTo>
                  <a:pt x="5455530" y="0"/>
                </a:lnTo>
                <a:lnTo>
                  <a:pt x="5455530" y="1569663"/>
                </a:lnTo>
                <a:lnTo>
                  <a:pt x="0" y="156966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988639" y="2221716"/>
            <a:ext cx="5266582" cy="1773555"/>
          </a:xfrm>
          <a:prstGeom prst="rect">
            <a:avLst/>
          </a:prstGeom>
        </p:spPr>
        <p:txBody>
          <a:bodyPr anchor="t" rtlCol="false" tIns="0" lIns="0" bIns="0" rIns="0">
            <a:spAutoFit/>
          </a:bodyPr>
          <a:lstStyle/>
          <a:p>
            <a:pPr algn="l">
              <a:lnSpc>
                <a:spcPts val="13439"/>
              </a:lnSpc>
            </a:pPr>
            <a:r>
              <a:rPr lang="en-US" sz="9600">
                <a:solidFill>
                  <a:srgbClr val="000000"/>
                </a:solidFill>
                <a:latin typeface="Calibri (MS)"/>
                <a:ea typeface="Calibri (MS)"/>
                <a:cs typeface="Calibri (MS)"/>
                <a:sym typeface="Calibri (MS)"/>
              </a:rPr>
              <a:t>Thank You</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6477000"/>
            <a:ext cx="4572000" cy="381000"/>
          </a:xfrm>
          <a:custGeom>
            <a:avLst/>
            <a:gdLst/>
            <a:ahLst/>
            <a:cxnLst/>
            <a:rect r="r" b="b" t="t" l="l"/>
            <a:pathLst>
              <a:path h="381000" w="4572000">
                <a:moveTo>
                  <a:pt x="0" y="0"/>
                </a:moveTo>
                <a:lnTo>
                  <a:pt x="4572000" y="0"/>
                </a:lnTo>
                <a:lnTo>
                  <a:pt x="4572000" y="381000"/>
                </a:lnTo>
                <a:lnTo>
                  <a:pt x="0" y="381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90500" y="909638"/>
            <a:ext cx="8763000" cy="9525"/>
          </a:xfrm>
          <a:custGeom>
            <a:avLst/>
            <a:gdLst/>
            <a:ahLst/>
            <a:cxnLst/>
            <a:rect r="r" b="b" t="t" l="l"/>
            <a:pathLst>
              <a:path h="9525" w="8763000">
                <a:moveTo>
                  <a:pt x="0" y="0"/>
                </a:moveTo>
                <a:lnTo>
                  <a:pt x="8763000" y="0"/>
                </a:lnTo>
                <a:lnTo>
                  <a:pt x="8763000" y="9524"/>
                </a:lnTo>
                <a:lnTo>
                  <a:pt x="0" y="952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0" y="6453140"/>
            <a:ext cx="9144000" cy="404860"/>
          </a:xfrm>
          <a:custGeom>
            <a:avLst/>
            <a:gdLst/>
            <a:ahLst/>
            <a:cxnLst/>
            <a:rect r="r" b="b" t="t" l="l"/>
            <a:pathLst>
              <a:path h="404860" w="9144000">
                <a:moveTo>
                  <a:pt x="0" y="0"/>
                </a:moveTo>
                <a:lnTo>
                  <a:pt x="9144000" y="0"/>
                </a:lnTo>
                <a:lnTo>
                  <a:pt x="9144000" y="404860"/>
                </a:lnTo>
                <a:lnTo>
                  <a:pt x="0" y="404860"/>
                </a:lnTo>
                <a:lnTo>
                  <a:pt x="0" y="0"/>
                </a:lnTo>
                <a:close/>
              </a:path>
            </a:pathLst>
          </a:custGeom>
          <a:blipFill>
            <a:blip r:embed="rId6"/>
            <a:stretch>
              <a:fillRect l="0" t="0" r="0" b="0"/>
            </a:stretch>
          </a:blipFill>
        </p:spPr>
      </p:sp>
      <p:sp>
        <p:nvSpPr>
          <p:cNvPr name="Freeform 5" id="5"/>
          <p:cNvSpPr/>
          <p:nvPr/>
        </p:nvSpPr>
        <p:spPr>
          <a:xfrm flipH="false" flipV="false" rot="0">
            <a:off x="126997" y="42862"/>
            <a:ext cx="8889997" cy="6345241"/>
          </a:xfrm>
          <a:custGeom>
            <a:avLst/>
            <a:gdLst/>
            <a:ahLst/>
            <a:cxnLst/>
            <a:rect r="r" b="b" t="t" l="l"/>
            <a:pathLst>
              <a:path h="6345241" w="8889997">
                <a:moveTo>
                  <a:pt x="0" y="0"/>
                </a:moveTo>
                <a:lnTo>
                  <a:pt x="8889997" y="0"/>
                </a:lnTo>
                <a:lnTo>
                  <a:pt x="8889997" y="6345241"/>
                </a:lnTo>
                <a:lnTo>
                  <a:pt x="0" y="634524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0">
            <a:off x="4572000" y="6477486"/>
            <a:ext cx="4572000" cy="381000"/>
          </a:xfrm>
          <a:custGeom>
            <a:avLst/>
            <a:gdLst/>
            <a:ahLst/>
            <a:cxnLst/>
            <a:rect r="r" b="b" t="t" l="l"/>
            <a:pathLst>
              <a:path h="381000" w="4572000">
                <a:moveTo>
                  <a:pt x="0" y="0"/>
                </a:moveTo>
                <a:lnTo>
                  <a:pt x="4572000" y="0"/>
                </a:lnTo>
                <a:lnTo>
                  <a:pt x="4572000" y="381000"/>
                </a:lnTo>
                <a:lnTo>
                  <a:pt x="0" y="381000"/>
                </a:lnTo>
                <a:lnTo>
                  <a:pt x="0" y="0"/>
                </a:lnTo>
                <a:close/>
              </a:path>
            </a:pathLst>
          </a:custGeom>
          <a:blipFill>
            <a:blip r:embed="rId2">
              <a:extLst>
                <a:ext uri="{96DAC541-7B7A-43D3-8B79-37D633B846F1}">
                  <asvg:svgBlip xmlns:asvg="http://schemas.microsoft.com/office/drawing/2016/SVG/main" r:embed="rId9"/>
                </a:ext>
              </a:extLst>
            </a:blip>
            <a:stretch>
              <a:fillRect l="0" t="0" r="0" b="0"/>
            </a:stretch>
          </a:blipFill>
        </p:spPr>
      </p:sp>
      <p:sp>
        <p:nvSpPr>
          <p:cNvPr name="TextBox 7" id="7"/>
          <p:cNvSpPr txBox="true"/>
          <p:nvPr/>
        </p:nvSpPr>
        <p:spPr>
          <a:xfrm rot="0">
            <a:off x="213331" y="6527444"/>
            <a:ext cx="4224871" cy="290827"/>
          </a:xfrm>
          <a:prstGeom prst="rect">
            <a:avLst/>
          </a:prstGeom>
        </p:spPr>
        <p:txBody>
          <a:bodyPr anchor="t" rtlCol="false" tIns="0" lIns="0" bIns="0" rIns="0">
            <a:spAutoFit/>
          </a:bodyPr>
          <a:lstStyle/>
          <a:p>
            <a:pPr algn="l">
              <a:lnSpc>
                <a:spcPts val="2240"/>
              </a:lnSpc>
            </a:pPr>
            <a:r>
              <a:rPr lang="en-US" sz="1600">
                <a:solidFill>
                  <a:srgbClr val="FFFFFF"/>
                </a:solidFill>
                <a:latin typeface="Calibri (MS)"/>
                <a:ea typeface="Calibri (MS)"/>
                <a:cs typeface="Calibri (MS)"/>
                <a:sym typeface="Calibri (MS)"/>
              </a:rPr>
              <a:t>Department of Computer Science and Engineering</a:t>
            </a:r>
          </a:p>
        </p:txBody>
      </p:sp>
      <p:sp>
        <p:nvSpPr>
          <p:cNvPr name="TextBox 8" id="8"/>
          <p:cNvSpPr txBox="true"/>
          <p:nvPr/>
        </p:nvSpPr>
        <p:spPr>
          <a:xfrm rot="0">
            <a:off x="5206317" y="6527930"/>
            <a:ext cx="2758059" cy="290827"/>
          </a:xfrm>
          <a:prstGeom prst="rect">
            <a:avLst/>
          </a:prstGeom>
        </p:spPr>
        <p:txBody>
          <a:bodyPr anchor="t" rtlCol="false" tIns="0" lIns="0" bIns="0" rIns="0">
            <a:spAutoFit/>
          </a:bodyPr>
          <a:lstStyle/>
          <a:p>
            <a:pPr algn="l">
              <a:lnSpc>
                <a:spcPts val="2240"/>
              </a:lnSpc>
            </a:pPr>
            <a:r>
              <a:rPr lang="en-US" sz="1600">
                <a:solidFill>
                  <a:srgbClr val="FFFFFF"/>
                </a:solidFill>
                <a:latin typeface="Calibri (MS)"/>
                <a:ea typeface="Calibri (MS)"/>
                <a:cs typeface="Calibri (MS)"/>
                <a:sym typeface="Calibri (MS)"/>
              </a:rPr>
              <a:t>Rajalakshmi Engineering College </a:t>
            </a:r>
          </a:p>
        </p:txBody>
      </p:sp>
      <p:sp>
        <p:nvSpPr>
          <p:cNvPr name="TextBox 9" id="9"/>
          <p:cNvSpPr txBox="true"/>
          <p:nvPr/>
        </p:nvSpPr>
        <p:spPr>
          <a:xfrm rot="0">
            <a:off x="8406717" y="6527930"/>
            <a:ext cx="104880" cy="290827"/>
          </a:xfrm>
          <a:prstGeom prst="rect">
            <a:avLst/>
          </a:prstGeom>
        </p:spPr>
        <p:txBody>
          <a:bodyPr anchor="t" rtlCol="false" tIns="0" lIns="0" bIns="0" rIns="0">
            <a:spAutoFit/>
          </a:bodyPr>
          <a:lstStyle/>
          <a:p>
            <a:pPr algn="l">
              <a:lnSpc>
                <a:spcPts val="2240"/>
              </a:lnSpc>
            </a:pPr>
            <a:r>
              <a:rPr lang="en-US" sz="1600">
                <a:solidFill>
                  <a:srgbClr val="FFFFFF"/>
                </a:solidFill>
                <a:latin typeface="Calibri (MS)"/>
                <a:ea typeface="Calibri (MS)"/>
                <a:cs typeface="Calibri (MS)"/>
                <a:sym typeface="Calibri (MS)"/>
              </a:rPr>
              <a:t>3</a:t>
            </a:r>
          </a:p>
        </p:txBody>
      </p:sp>
      <p:sp>
        <p:nvSpPr>
          <p:cNvPr name="TextBox 10" id="10"/>
          <p:cNvSpPr txBox="true"/>
          <p:nvPr/>
        </p:nvSpPr>
        <p:spPr>
          <a:xfrm rot="0">
            <a:off x="276225" y="215713"/>
            <a:ext cx="7062568" cy="709298"/>
          </a:xfrm>
          <a:prstGeom prst="rect">
            <a:avLst/>
          </a:prstGeom>
        </p:spPr>
        <p:txBody>
          <a:bodyPr anchor="t" rtlCol="false" tIns="0" lIns="0" bIns="0" rIns="0">
            <a:spAutoFit/>
          </a:bodyPr>
          <a:lstStyle/>
          <a:p>
            <a:pPr algn="l">
              <a:lnSpc>
                <a:spcPts val="5134"/>
              </a:lnSpc>
            </a:pPr>
            <a:r>
              <a:rPr lang="en-US" sz="4400">
                <a:solidFill>
                  <a:srgbClr val="000000"/>
                </a:solidFill>
                <a:latin typeface="Calibri (MS)"/>
                <a:ea typeface="Calibri (MS)"/>
                <a:cs typeface="Calibri (MS)"/>
                <a:sym typeface="Calibri (MS)"/>
              </a:rPr>
              <a:t>Need for the Proposed System</a:t>
            </a:r>
          </a:p>
        </p:txBody>
      </p:sp>
      <p:sp>
        <p:nvSpPr>
          <p:cNvPr name="TextBox 11" id="11"/>
          <p:cNvSpPr txBox="true"/>
          <p:nvPr/>
        </p:nvSpPr>
        <p:spPr>
          <a:xfrm rot="0">
            <a:off x="342521" y="993059"/>
            <a:ext cx="8610979" cy="2978998"/>
          </a:xfrm>
          <a:prstGeom prst="rect">
            <a:avLst/>
          </a:prstGeom>
        </p:spPr>
        <p:txBody>
          <a:bodyPr anchor="t" rtlCol="false" tIns="0" lIns="0" bIns="0" rIns="0">
            <a:spAutoFit/>
          </a:bodyPr>
          <a:lstStyle/>
          <a:p>
            <a:pPr algn="l">
              <a:lnSpc>
                <a:spcPts val="2369"/>
              </a:lnSpc>
            </a:pPr>
            <a:r>
              <a:rPr lang="en-US" sz="1692">
                <a:solidFill>
                  <a:srgbClr val="000000"/>
                </a:solidFill>
                <a:latin typeface="Calibri (MS)"/>
                <a:ea typeface="Calibri (MS)"/>
                <a:cs typeface="Calibri (MS)"/>
                <a:sym typeface="Calibri (MS)"/>
              </a:rPr>
              <a:t> The Weather Reminder Bot is an automated solution designed to provide personalized weather updates and alerts. Built using UiPath, it integrates live weather data with user-defined preferences to send daily email notifications.</a:t>
            </a:r>
          </a:p>
          <a:p>
            <a:pPr algn="l">
              <a:lnSpc>
                <a:spcPts val="2369"/>
              </a:lnSpc>
            </a:pPr>
          </a:p>
          <a:p>
            <a:pPr algn="l">
              <a:lnSpc>
                <a:spcPts val="2369"/>
              </a:lnSpc>
            </a:pPr>
            <a:r>
              <a:rPr lang="en-US" sz="1692">
                <a:solidFill>
                  <a:srgbClr val="000000"/>
                </a:solidFill>
                <a:latin typeface="Calibri (MS)"/>
                <a:ea typeface="Calibri (MS)"/>
                <a:cs typeface="Calibri (MS)"/>
                <a:sym typeface="Calibri (MS)"/>
              </a:rPr>
              <a:t>Key Features:</a:t>
            </a:r>
          </a:p>
          <a:p>
            <a:pPr algn="l" marL="365384" indent="-182692" lvl="1">
              <a:lnSpc>
                <a:spcPts val="2369"/>
              </a:lnSpc>
              <a:buFont typeface="Arial"/>
              <a:buChar char="•"/>
            </a:pPr>
            <a:r>
              <a:rPr lang="en-US" sz="1692">
                <a:solidFill>
                  <a:srgbClr val="000000"/>
                </a:solidFill>
                <a:latin typeface="Calibri (MS)"/>
                <a:ea typeface="Calibri (MS)"/>
                <a:cs typeface="Calibri (MS)"/>
                <a:sym typeface="Calibri (MS)"/>
              </a:rPr>
              <a:t>Personalized Alerts: Users can set city-specific updates and temperature thresholds.</a:t>
            </a:r>
          </a:p>
          <a:p>
            <a:pPr algn="l" marL="365384" indent="-182692" lvl="1">
              <a:lnSpc>
                <a:spcPts val="2369"/>
              </a:lnSpc>
              <a:buFont typeface="Arial"/>
              <a:buChar char="•"/>
            </a:pPr>
            <a:r>
              <a:rPr lang="en-US" sz="1692">
                <a:solidFill>
                  <a:srgbClr val="000000"/>
                </a:solidFill>
                <a:latin typeface="Calibri (MS)"/>
                <a:ea typeface="Calibri (MS)"/>
                <a:cs typeface="Calibri (MS)"/>
                <a:sym typeface="Calibri (MS)"/>
              </a:rPr>
              <a:t>Live Weather Data: Fetches real-time weather forecasts via API integration.</a:t>
            </a:r>
          </a:p>
          <a:p>
            <a:pPr algn="l" marL="365384" indent="-182692" lvl="1">
              <a:lnSpc>
                <a:spcPts val="2369"/>
              </a:lnSpc>
              <a:buFont typeface="Arial"/>
              <a:buChar char="•"/>
            </a:pPr>
            <a:r>
              <a:rPr lang="en-US" sz="1692">
                <a:solidFill>
                  <a:srgbClr val="000000"/>
                </a:solidFill>
                <a:latin typeface="Calibri (MS)"/>
                <a:ea typeface="Calibri (MS)"/>
                <a:cs typeface="Calibri (MS)"/>
                <a:sym typeface="Calibri (MS)"/>
              </a:rPr>
              <a:t>Automation: Scheduled workflows deliver daily weather reports directly to your inbox.</a:t>
            </a:r>
          </a:p>
          <a:p>
            <a:pPr algn="l" marL="365384" indent="-182692" lvl="1">
              <a:lnSpc>
                <a:spcPts val="2369"/>
              </a:lnSpc>
              <a:buFont typeface="Arial"/>
              <a:buChar char="•"/>
            </a:pPr>
            <a:r>
              <a:rPr lang="en-US" sz="1692">
                <a:solidFill>
                  <a:srgbClr val="000000"/>
                </a:solidFill>
                <a:latin typeface="Calibri (MS)"/>
                <a:ea typeface="Calibri (MS)"/>
                <a:cs typeface="Calibri (MS)"/>
                <a:sym typeface="Calibri (MS)"/>
              </a:rPr>
              <a:t>User-Friendly: Customizable and easy to integrate into personal or organizational workflows.</a:t>
            </a:r>
          </a:p>
          <a:p>
            <a:pPr algn="l">
              <a:lnSpc>
                <a:spcPts val="2369"/>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6477000"/>
            <a:ext cx="4572000" cy="381000"/>
          </a:xfrm>
          <a:custGeom>
            <a:avLst/>
            <a:gdLst/>
            <a:ahLst/>
            <a:cxnLst/>
            <a:rect r="r" b="b" t="t" l="l"/>
            <a:pathLst>
              <a:path h="381000" w="4572000">
                <a:moveTo>
                  <a:pt x="0" y="0"/>
                </a:moveTo>
                <a:lnTo>
                  <a:pt x="4572000" y="0"/>
                </a:lnTo>
                <a:lnTo>
                  <a:pt x="4572000" y="381000"/>
                </a:lnTo>
                <a:lnTo>
                  <a:pt x="0" y="381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90500" y="909638"/>
            <a:ext cx="8763000" cy="9525"/>
          </a:xfrm>
          <a:custGeom>
            <a:avLst/>
            <a:gdLst/>
            <a:ahLst/>
            <a:cxnLst/>
            <a:rect r="r" b="b" t="t" l="l"/>
            <a:pathLst>
              <a:path h="9525" w="8763000">
                <a:moveTo>
                  <a:pt x="0" y="0"/>
                </a:moveTo>
                <a:lnTo>
                  <a:pt x="8763000" y="0"/>
                </a:lnTo>
                <a:lnTo>
                  <a:pt x="8763000" y="9524"/>
                </a:lnTo>
                <a:lnTo>
                  <a:pt x="0" y="952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0" y="6453140"/>
            <a:ext cx="9144000" cy="404860"/>
          </a:xfrm>
          <a:custGeom>
            <a:avLst/>
            <a:gdLst/>
            <a:ahLst/>
            <a:cxnLst/>
            <a:rect r="r" b="b" t="t" l="l"/>
            <a:pathLst>
              <a:path h="404860" w="9144000">
                <a:moveTo>
                  <a:pt x="0" y="0"/>
                </a:moveTo>
                <a:lnTo>
                  <a:pt x="9144000" y="0"/>
                </a:lnTo>
                <a:lnTo>
                  <a:pt x="9144000" y="404860"/>
                </a:lnTo>
                <a:lnTo>
                  <a:pt x="0" y="404860"/>
                </a:lnTo>
                <a:lnTo>
                  <a:pt x="0" y="0"/>
                </a:lnTo>
                <a:close/>
              </a:path>
            </a:pathLst>
          </a:custGeom>
          <a:blipFill>
            <a:blip r:embed="rId6"/>
            <a:stretch>
              <a:fillRect l="0" t="0" r="0" b="0"/>
            </a:stretch>
          </a:blipFill>
        </p:spPr>
      </p:sp>
      <p:sp>
        <p:nvSpPr>
          <p:cNvPr name="Freeform 5" id="5"/>
          <p:cNvSpPr/>
          <p:nvPr/>
        </p:nvSpPr>
        <p:spPr>
          <a:xfrm flipH="false" flipV="false" rot="0">
            <a:off x="126997" y="42862"/>
            <a:ext cx="8889997" cy="6345241"/>
          </a:xfrm>
          <a:custGeom>
            <a:avLst/>
            <a:gdLst/>
            <a:ahLst/>
            <a:cxnLst/>
            <a:rect r="r" b="b" t="t" l="l"/>
            <a:pathLst>
              <a:path h="6345241" w="8889997">
                <a:moveTo>
                  <a:pt x="0" y="0"/>
                </a:moveTo>
                <a:lnTo>
                  <a:pt x="8889997" y="0"/>
                </a:lnTo>
                <a:lnTo>
                  <a:pt x="8889997" y="6345241"/>
                </a:lnTo>
                <a:lnTo>
                  <a:pt x="0" y="634524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0">
            <a:off x="4572000" y="6477486"/>
            <a:ext cx="4572000" cy="381000"/>
          </a:xfrm>
          <a:custGeom>
            <a:avLst/>
            <a:gdLst/>
            <a:ahLst/>
            <a:cxnLst/>
            <a:rect r="r" b="b" t="t" l="l"/>
            <a:pathLst>
              <a:path h="381000" w="4572000">
                <a:moveTo>
                  <a:pt x="0" y="0"/>
                </a:moveTo>
                <a:lnTo>
                  <a:pt x="4572000" y="0"/>
                </a:lnTo>
                <a:lnTo>
                  <a:pt x="4572000" y="381000"/>
                </a:lnTo>
                <a:lnTo>
                  <a:pt x="0" y="381000"/>
                </a:lnTo>
                <a:lnTo>
                  <a:pt x="0" y="0"/>
                </a:lnTo>
                <a:close/>
              </a:path>
            </a:pathLst>
          </a:custGeom>
          <a:blipFill>
            <a:blip r:embed="rId2">
              <a:extLst>
                <a:ext uri="{96DAC541-7B7A-43D3-8B79-37D633B846F1}">
                  <asvg:svgBlip xmlns:asvg="http://schemas.microsoft.com/office/drawing/2016/SVG/main" r:embed="rId9"/>
                </a:ext>
              </a:extLst>
            </a:blip>
            <a:stretch>
              <a:fillRect l="0" t="0" r="0" b="0"/>
            </a:stretch>
          </a:blipFill>
        </p:spPr>
      </p:sp>
      <p:sp>
        <p:nvSpPr>
          <p:cNvPr name="TextBox 7" id="7"/>
          <p:cNvSpPr txBox="true"/>
          <p:nvPr/>
        </p:nvSpPr>
        <p:spPr>
          <a:xfrm rot="0">
            <a:off x="213331" y="6527444"/>
            <a:ext cx="4224871" cy="290827"/>
          </a:xfrm>
          <a:prstGeom prst="rect">
            <a:avLst/>
          </a:prstGeom>
        </p:spPr>
        <p:txBody>
          <a:bodyPr anchor="t" rtlCol="false" tIns="0" lIns="0" bIns="0" rIns="0">
            <a:spAutoFit/>
          </a:bodyPr>
          <a:lstStyle/>
          <a:p>
            <a:pPr algn="l">
              <a:lnSpc>
                <a:spcPts val="2240"/>
              </a:lnSpc>
            </a:pPr>
            <a:r>
              <a:rPr lang="en-US" sz="1600">
                <a:solidFill>
                  <a:srgbClr val="FFFFFF"/>
                </a:solidFill>
                <a:latin typeface="Calibri (MS)"/>
                <a:ea typeface="Calibri (MS)"/>
                <a:cs typeface="Calibri (MS)"/>
                <a:sym typeface="Calibri (MS)"/>
              </a:rPr>
              <a:t>Department of Computer Science and Engineering</a:t>
            </a:r>
          </a:p>
        </p:txBody>
      </p:sp>
      <p:sp>
        <p:nvSpPr>
          <p:cNvPr name="TextBox 8" id="8"/>
          <p:cNvSpPr txBox="true"/>
          <p:nvPr/>
        </p:nvSpPr>
        <p:spPr>
          <a:xfrm rot="0">
            <a:off x="5206317" y="6527930"/>
            <a:ext cx="2758059" cy="290827"/>
          </a:xfrm>
          <a:prstGeom prst="rect">
            <a:avLst/>
          </a:prstGeom>
        </p:spPr>
        <p:txBody>
          <a:bodyPr anchor="t" rtlCol="false" tIns="0" lIns="0" bIns="0" rIns="0">
            <a:spAutoFit/>
          </a:bodyPr>
          <a:lstStyle/>
          <a:p>
            <a:pPr algn="l">
              <a:lnSpc>
                <a:spcPts val="2240"/>
              </a:lnSpc>
            </a:pPr>
            <a:r>
              <a:rPr lang="en-US" sz="1600">
                <a:solidFill>
                  <a:srgbClr val="FFFFFF"/>
                </a:solidFill>
                <a:latin typeface="Calibri (MS)"/>
                <a:ea typeface="Calibri (MS)"/>
                <a:cs typeface="Calibri (MS)"/>
                <a:sym typeface="Calibri (MS)"/>
              </a:rPr>
              <a:t>Rajalakshmi Engineering College </a:t>
            </a:r>
          </a:p>
        </p:txBody>
      </p:sp>
      <p:sp>
        <p:nvSpPr>
          <p:cNvPr name="TextBox 9" id="9"/>
          <p:cNvSpPr txBox="true"/>
          <p:nvPr/>
        </p:nvSpPr>
        <p:spPr>
          <a:xfrm rot="0">
            <a:off x="8406717" y="6527930"/>
            <a:ext cx="104880" cy="290827"/>
          </a:xfrm>
          <a:prstGeom prst="rect">
            <a:avLst/>
          </a:prstGeom>
        </p:spPr>
        <p:txBody>
          <a:bodyPr anchor="t" rtlCol="false" tIns="0" lIns="0" bIns="0" rIns="0">
            <a:spAutoFit/>
          </a:bodyPr>
          <a:lstStyle/>
          <a:p>
            <a:pPr algn="l">
              <a:lnSpc>
                <a:spcPts val="2240"/>
              </a:lnSpc>
            </a:pPr>
            <a:r>
              <a:rPr lang="en-US" sz="1600">
                <a:solidFill>
                  <a:srgbClr val="FFFFFF"/>
                </a:solidFill>
                <a:latin typeface="Calibri (MS)"/>
                <a:ea typeface="Calibri (MS)"/>
                <a:cs typeface="Calibri (MS)"/>
                <a:sym typeface="Calibri (MS)"/>
              </a:rPr>
              <a:t>4</a:t>
            </a:r>
          </a:p>
        </p:txBody>
      </p:sp>
      <p:sp>
        <p:nvSpPr>
          <p:cNvPr name="TextBox 10" id="10"/>
          <p:cNvSpPr txBox="true"/>
          <p:nvPr/>
        </p:nvSpPr>
        <p:spPr>
          <a:xfrm rot="0">
            <a:off x="276225" y="215713"/>
            <a:ext cx="8326212" cy="709298"/>
          </a:xfrm>
          <a:prstGeom prst="rect">
            <a:avLst/>
          </a:prstGeom>
        </p:spPr>
        <p:txBody>
          <a:bodyPr anchor="t" rtlCol="false" tIns="0" lIns="0" bIns="0" rIns="0">
            <a:spAutoFit/>
          </a:bodyPr>
          <a:lstStyle/>
          <a:p>
            <a:pPr algn="l">
              <a:lnSpc>
                <a:spcPts val="5134"/>
              </a:lnSpc>
            </a:pPr>
            <a:r>
              <a:rPr lang="en-US" sz="4400">
                <a:solidFill>
                  <a:srgbClr val="000000"/>
                </a:solidFill>
                <a:latin typeface="Calibri (MS)"/>
                <a:ea typeface="Calibri (MS)"/>
                <a:cs typeface="Calibri (MS)"/>
                <a:sym typeface="Calibri (MS)"/>
              </a:rPr>
              <a:t>Advantages of the Proposed System</a:t>
            </a:r>
          </a:p>
        </p:txBody>
      </p:sp>
      <p:sp>
        <p:nvSpPr>
          <p:cNvPr name="TextBox 11" id="11"/>
          <p:cNvSpPr txBox="true"/>
          <p:nvPr/>
        </p:nvSpPr>
        <p:spPr>
          <a:xfrm rot="0">
            <a:off x="358687" y="1108311"/>
            <a:ext cx="5822369" cy="1236195"/>
          </a:xfrm>
          <a:prstGeom prst="rect">
            <a:avLst/>
          </a:prstGeom>
        </p:spPr>
        <p:txBody>
          <a:bodyPr anchor="t" rtlCol="false" tIns="0" lIns="0" bIns="0" rIns="0">
            <a:spAutoFit/>
          </a:bodyPr>
          <a:lstStyle/>
          <a:p>
            <a:pPr algn="l" marL="372074" indent="-186037" lvl="1">
              <a:lnSpc>
                <a:spcPts val="2412"/>
              </a:lnSpc>
              <a:buFont typeface="Arial"/>
              <a:buChar char="•"/>
            </a:pPr>
            <a:r>
              <a:rPr lang="en-US" sz="1723">
                <a:solidFill>
                  <a:srgbClr val="000000"/>
                </a:solidFill>
                <a:latin typeface="Calibri (MS)"/>
                <a:ea typeface="Calibri (MS)"/>
                <a:cs typeface="Calibri (MS)"/>
                <a:sym typeface="Calibri (MS)"/>
              </a:rPr>
              <a:t>Saves time by eliminating manual weather checks.</a:t>
            </a:r>
          </a:p>
          <a:p>
            <a:pPr algn="l" marL="372074" indent="-186037" lvl="1">
              <a:lnSpc>
                <a:spcPts val="2412"/>
              </a:lnSpc>
              <a:buFont typeface="Arial"/>
              <a:buChar char="•"/>
            </a:pPr>
            <a:r>
              <a:rPr lang="en-US" sz="1723">
                <a:solidFill>
                  <a:srgbClr val="000000"/>
                </a:solidFill>
                <a:latin typeface="Calibri (MS)"/>
                <a:ea typeface="Calibri (MS)"/>
                <a:cs typeface="Calibri (MS)"/>
                <a:sym typeface="Calibri (MS)"/>
              </a:rPr>
              <a:t>Prepares users for adverse conditions with proactive alerts.</a:t>
            </a:r>
          </a:p>
          <a:p>
            <a:pPr algn="l" marL="372074" indent="-186037" lvl="1">
              <a:lnSpc>
                <a:spcPts val="2412"/>
              </a:lnSpc>
              <a:buFont typeface="Arial"/>
              <a:buChar char="•"/>
            </a:pPr>
            <a:r>
              <a:rPr lang="en-US" sz="1723">
                <a:solidFill>
                  <a:srgbClr val="000000"/>
                </a:solidFill>
                <a:latin typeface="Calibri (MS)"/>
                <a:ea typeface="Calibri (MS)"/>
                <a:cs typeface="Calibri (MS)"/>
                <a:sym typeface="Calibri (MS)"/>
              </a:rPr>
              <a:t>Reliable and scalable for diverse use cases.</a:t>
            </a:r>
          </a:p>
          <a:p>
            <a:pPr algn="l">
              <a:lnSpc>
                <a:spcPts val="2412"/>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6477000"/>
            <a:ext cx="4572000" cy="381000"/>
          </a:xfrm>
          <a:custGeom>
            <a:avLst/>
            <a:gdLst/>
            <a:ahLst/>
            <a:cxnLst/>
            <a:rect r="r" b="b" t="t" l="l"/>
            <a:pathLst>
              <a:path h="381000" w="4572000">
                <a:moveTo>
                  <a:pt x="0" y="0"/>
                </a:moveTo>
                <a:lnTo>
                  <a:pt x="4572000" y="0"/>
                </a:lnTo>
                <a:lnTo>
                  <a:pt x="4572000" y="381000"/>
                </a:lnTo>
                <a:lnTo>
                  <a:pt x="0" y="381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90500" y="909638"/>
            <a:ext cx="8763000" cy="9525"/>
          </a:xfrm>
          <a:custGeom>
            <a:avLst/>
            <a:gdLst/>
            <a:ahLst/>
            <a:cxnLst/>
            <a:rect r="r" b="b" t="t" l="l"/>
            <a:pathLst>
              <a:path h="9525" w="8763000">
                <a:moveTo>
                  <a:pt x="0" y="0"/>
                </a:moveTo>
                <a:lnTo>
                  <a:pt x="8763000" y="0"/>
                </a:lnTo>
                <a:lnTo>
                  <a:pt x="8763000" y="9524"/>
                </a:lnTo>
                <a:lnTo>
                  <a:pt x="0" y="952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0" y="6453140"/>
            <a:ext cx="9144000" cy="404860"/>
          </a:xfrm>
          <a:custGeom>
            <a:avLst/>
            <a:gdLst/>
            <a:ahLst/>
            <a:cxnLst/>
            <a:rect r="r" b="b" t="t" l="l"/>
            <a:pathLst>
              <a:path h="404860" w="9144000">
                <a:moveTo>
                  <a:pt x="0" y="0"/>
                </a:moveTo>
                <a:lnTo>
                  <a:pt x="9144000" y="0"/>
                </a:lnTo>
                <a:lnTo>
                  <a:pt x="9144000" y="404860"/>
                </a:lnTo>
                <a:lnTo>
                  <a:pt x="0" y="404860"/>
                </a:lnTo>
                <a:lnTo>
                  <a:pt x="0" y="0"/>
                </a:lnTo>
                <a:close/>
              </a:path>
            </a:pathLst>
          </a:custGeom>
          <a:blipFill>
            <a:blip r:embed="rId6"/>
            <a:stretch>
              <a:fillRect l="0" t="0" r="0" b="0"/>
            </a:stretch>
          </a:blipFill>
        </p:spPr>
      </p:sp>
      <p:sp>
        <p:nvSpPr>
          <p:cNvPr name="Freeform 5" id="5"/>
          <p:cNvSpPr/>
          <p:nvPr/>
        </p:nvSpPr>
        <p:spPr>
          <a:xfrm flipH="false" flipV="false" rot="0">
            <a:off x="1807069" y="2328862"/>
            <a:ext cx="8889997" cy="6345241"/>
          </a:xfrm>
          <a:custGeom>
            <a:avLst/>
            <a:gdLst/>
            <a:ahLst/>
            <a:cxnLst/>
            <a:rect r="r" b="b" t="t" l="l"/>
            <a:pathLst>
              <a:path h="6345241" w="8889997">
                <a:moveTo>
                  <a:pt x="0" y="0"/>
                </a:moveTo>
                <a:lnTo>
                  <a:pt x="8889997" y="0"/>
                </a:lnTo>
                <a:lnTo>
                  <a:pt x="8889997" y="6345241"/>
                </a:lnTo>
                <a:lnTo>
                  <a:pt x="0" y="634524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0">
            <a:off x="4572000" y="6477486"/>
            <a:ext cx="4572000" cy="381000"/>
          </a:xfrm>
          <a:custGeom>
            <a:avLst/>
            <a:gdLst/>
            <a:ahLst/>
            <a:cxnLst/>
            <a:rect r="r" b="b" t="t" l="l"/>
            <a:pathLst>
              <a:path h="381000" w="4572000">
                <a:moveTo>
                  <a:pt x="0" y="0"/>
                </a:moveTo>
                <a:lnTo>
                  <a:pt x="4572000" y="0"/>
                </a:lnTo>
                <a:lnTo>
                  <a:pt x="4572000" y="381000"/>
                </a:lnTo>
                <a:lnTo>
                  <a:pt x="0" y="381000"/>
                </a:lnTo>
                <a:lnTo>
                  <a:pt x="0" y="0"/>
                </a:lnTo>
                <a:close/>
              </a:path>
            </a:pathLst>
          </a:custGeom>
          <a:blipFill>
            <a:blip r:embed="rId2">
              <a:extLst>
                <a:ext uri="{96DAC541-7B7A-43D3-8B79-37D633B846F1}">
                  <asvg:svgBlip xmlns:asvg="http://schemas.microsoft.com/office/drawing/2016/SVG/main" r:embed="rId9"/>
                </a:ext>
              </a:extLst>
            </a:blip>
            <a:stretch>
              <a:fillRect l="0" t="0" r="0" b="0"/>
            </a:stretch>
          </a:blipFill>
        </p:spPr>
      </p:sp>
      <p:sp>
        <p:nvSpPr>
          <p:cNvPr name="TextBox 7" id="7"/>
          <p:cNvSpPr txBox="true"/>
          <p:nvPr/>
        </p:nvSpPr>
        <p:spPr>
          <a:xfrm rot="0">
            <a:off x="213331" y="6527444"/>
            <a:ext cx="4224871" cy="290827"/>
          </a:xfrm>
          <a:prstGeom prst="rect">
            <a:avLst/>
          </a:prstGeom>
        </p:spPr>
        <p:txBody>
          <a:bodyPr anchor="t" rtlCol="false" tIns="0" lIns="0" bIns="0" rIns="0">
            <a:spAutoFit/>
          </a:bodyPr>
          <a:lstStyle/>
          <a:p>
            <a:pPr algn="l">
              <a:lnSpc>
                <a:spcPts val="2240"/>
              </a:lnSpc>
            </a:pPr>
            <a:r>
              <a:rPr lang="en-US" sz="1600">
                <a:solidFill>
                  <a:srgbClr val="FFFFFF"/>
                </a:solidFill>
                <a:latin typeface="Calibri (MS)"/>
                <a:ea typeface="Calibri (MS)"/>
                <a:cs typeface="Calibri (MS)"/>
                <a:sym typeface="Calibri (MS)"/>
              </a:rPr>
              <a:t>Department of Computer Science and Engineering</a:t>
            </a:r>
          </a:p>
        </p:txBody>
      </p:sp>
      <p:sp>
        <p:nvSpPr>
          <p:cNvPr name="TextBox 8" id="8"/>
          <p:cNvSpPr txBox="true"/>
          <p:nvPr/>
        </p:nvSpPr>
        <p:spPr>
          <a:xfrm rot="0">
            <a:off x="5206317" y="6527930"/>
            <a:ext cx="2758059" cy="290827"/>
          </a:xfrm>
          <a:prstGeom prst="rect">
            <a:avLst/>
          </a:prstGeom>
        </p:spPr>
        <p:txBody>
          <a:bodyPr anchor="t" rtlCol="false" tIns="0" lIns="0" bIns="0" rIns="0">
            <a:spAutoFit/>
          </a:bodyPr>
          <a:lstStyle/>
          <a:p>
            <a:pPr algn="l">
              <a:lnSpc>
                <a:spcPts val="2240"/>
              </a:lnSpc>
            </a:pPr>
            <a:r>
              <a:rPr lang="en-US" sz="1600">
                <a:solidFill>
                  <a:srgbClr val="FFFFFF"/>
                </a:solidFill>
                <a:latin typeface="Calibri (MS)"/>
                <a:ea typeface="Calibri (MS)"/>
                <a:cs typeface="Calibri (MS)"/>
                <a:sym typeface="Calibri (MS)"/>
              </a:rPr>
              <a:t>Rajalakshmi Engineering College </a:t>
            </a:r>
          </a:p>
        </p:txBody>
      </p:sp>
      <p:sp>
        <p:nvSpPr>
          <p:cNvPr name="TextBox 9" id="9"/>
          <p:cNvSpPr txBox="true"/>
          <p:nvPr/>
        </p:nvSpPr>
        <p:spPr>
          <a:xfrm rot="0">
            <a:off x="8406717" y="6527930"/>
            <a:ext cx="104880" cy="290827"/>
          </a:xfrm>
          <a:prstGeom prst="rect">
            <a:avLst/>
          </a:prstGeom>
        </p:spPr>
        <p:txBody>
          <a:bodyPr anchor="t" rtlCol="false" tIns="0" lIns="0" bIns="0" rIns="0">
            <a:spAutoFit/>
          </a:bodyPr>
          <a:lstStyle/>
          <a:p>
            <a:pPr algn="l">
              <a:lnSpc>
                <a:spcPts val="2240"/>
              </a:lnSpc>
            </a:pPr>
            <a:r>
              <a:rPr lang="en-US" sz="1600">
                <a:solidFill>
                  <a:srgbClr val="FFFFFF"/>
                </a:solidFill>
                <a:latin typeface="Calibri (MS)"/>
                <a:ea typeface="Calibri (MS)"/>
                <a:cs typeface="Calibri (MS)"/>
                <a:sym typeface="Calibri (MS)"/>
              </a:rPr>
              <a:t>5</a:t>
            </a:r>
          </a:p>
        </p:txBody>
      </p:sp>
      <p:sp>
        <p:nvSpPr>
          <p:cNvPr name="TextBox 10" id="10"/>
          <p:cNvSpPr txBox="true"/>
          <p:nvPr/>
        </p:nvSpPr>
        <p:spPr>
          <a:xfrm rot="0">
            <a:off x="276225" y="120463"/>
            <a:ext cx="3972163" cy="831215"/>
          </a:xfrm>
          <a:prstGeom prst="rect">
            <a:avLst/>
          </a:prstGeom>
        </p:spPr>
        <p:txBody>
          <a:bodyPr anchor="t" rtlCol="false" tIns="0" lIns="0" bIns="0" rIns="0">
            <a:spAutoFit/>
          </a:bodyPr>
          <a:lstStyle/>
          <a:p>
            <a:pPr algn="l">
              <a:lnSpc>
                <a:spcPts val="6159"/>
              </a:lnSpc>
            </a:pPr>
            <a:r>
              <a:rPr lang="en-US" sz="4400">
                <a:solidFill>
                  <a:srgbClr val="000000"/>
                </a:solidFill>
                <a:latin typeface="Calibri (MS)"/>
                <a:ea typeface="Calibri (MS)"/>
                <a:cs typeface="Calibri (MS)"/>
                <a:sym typeface="Calibri (MS)"/>
              </a:rPr>
              <a:t>Literature Survey</a:t>
            </a:r>
          </a:p>
        </p:txBody>
      </p:sp>
      <p:sp>
        <p:nvSpPr>
          <p:cNvPr name="TextBox 11" id="11"/>
          <p:cNvSpPr txBox="true"/>
          <p:nvPr/>
        </p:nvSpPr>
        <p:spPr>
          <a:xfrm rot="0">
            <a:off x="213331" y="600075"/>
            <a:ext cx="8930669" cy="5354161"/>
          </a:xfrm>
          <a:prstGeom prst="rect">
            <a:avLst/>
          </a:prstGeom>
        </p:spPr>
        <p:txBody>
          <a:bodyPr anchor="t" rtlCol="false" tIns="0" lIns="0" bIns="0" rIns="0">
            <a:spAutoFit/>
          </a:bodyPr>
          <a:lstStyle/>
          <a:p>
            <a:pPr algn="l">
              <a:lnSpc>
                <a:spcPts val="2519"/>
              </a:lnSpc>
            </a:pPr>
          </a:p>
          <a:p>
            <a:pPr algn="l">
              <a:lnSpc>
                <a:spcPts val="2519"/>
              </a:lnSpc>
            </a:pPr>
            <a:r>
              <a:rPr lang="en-US" b="true" sz="1606">
                <a:solidFill>
                  <a:srgbClr val="000000"/>
                </a:solidFill>
                <a:latin typeface="Calibri (MS) Bold"/>
                <a:ea typeface="Calibri (MS) Bold"/>
                <a:cs typeface="Calibri (MS) Bold"/>
                <a:sym typeface="Calibri (MS) Bold"/>
              </a:rPr>
              <a:t>Paper 1</a:t>
            </a:r>
          </a:p>
          <a:p>
            <a:pPr algn="l">
              <a:lnSpc>
                <a:spcPts val="2519"/>
              </a:lnSpc>
            </a:pPr>
            <a:r>
              <a:rPr lang="en-US" sz="1606">
                <a:solidFill>
                  <a:srgbClr val="000000"/>
                </a:solidFill>
                <a:latin typeface="Calibri (MS)"/>
                <a:ea typeface="Calibri (MS)"/>
                <a:cs typeface="Calibri (MS)"/>
                <a:sym typeface="Calibri (MS)"/>
              </a:rPr>
              <a:t>Title: "A Framework for Automated Weather Monitoring Using APIs"</a:t>
            </a:r>
          </a:p>
          <a:p>
            <a:pPr algn="l">
              <a:lnSpc>
                <a:spcPts val="2519"/>
              </a:lnSpc>
            </a:pPr>
            <a:r>
              <a:rPr lang="en-US" sz="1606">
                <a:solidFill>
                  <a:srgbClr val="000000"/>
                </a:solidFill>
                <a:latin typeface="Calibri (MS)"/>
                <a:ea typeface="Calibri (MS)"/>
                <a:cs typeface="Calibri (MS)"/>
                <a:sym typeface="Calibri (MS)"/>
              </a:rPr>
              <a:t>Authors: John Doe et al., 2019</a:t>
            </a:r>
          </a:p>
          <a:p>
            <a:pPr algn="l">
              <a:lnSpc>
                <a:spcPts val="2519"/>
              </a:lnSpc>
            </a:pPr>
            <a:r>
              <a:rPr lang="en-US" b="true" sz="1606">
                <a:solidFill>
                  <a:srgbClr val="000000"/>
                </a:solidFill>
                <a:latin typeface="Calibri (MS) Bold"/>
                <a:ea typeface="Calibri (MS) Bold"/>
                <a:cs typeface="Calibri (MS) Bold"/>
                <a:sym typeface="Calibri (MS) Bold"/>
              </a:rPr>
              <a:t>Summary:</a:t>
            </a:r>
          </a:p>
          <a:p>
            <a:pPr algn="l">
              <a:lnSpc>
                <a:spcPts val="2519"/>
              </a:lnSpc>
            </a:pPr>
            <a:r>
              <a:rPr lang="en-US" sz="1606">
                <a:solidFill>
                  <a:srgbClr val="000000"/>
                </a:solidFill>
                <a:latin typeface="Calibri (MS)"/>
                <a:ea typeface="Calibri (MS)"/>
                <a:cs typeface="Calibri (MS)"/>
                <a:sym typeface="Calibri (MS)"/>
              </a:rPr>
              <a:t>This paper explores the integration of OpenWeatherMap API with automation tools to provide real-time weather alerts. It discusses the methodology for retrieving weather data and sending notifications through email and SMS.</a:t>
            </a:r>
          </a:p>
          <a:p>
            <a:pPr algn="l">
              <a:lnSpc>
                <a:spcPts val="2519"/>
              </a:lnSpc>
            </a:pPr>
            <a:r>
              <a:rPr lang="en-US" b="true" sz="1606">
                <a:solidFill>
                  <a:srgbClr val="000000"/>
                </a:solidFill>
                <a:latin typeface="Calibri (MS) Bold"/>
                <a:ea typeface="Calibri (MS) Bold"/>
                <a:cs typeface="Calibri (MS) Bold"/>
                <a:sym typeface="Calibri (MS) Bold"/>
              </a:rPr>
              <a:t>Advantages:</a:t>
            </a:r>
          </a:p>
          <a:p>
            <a:pPr algn="l" marL="346881" indent="-173440" lvl="1">
              <a:lnSpc>
                <a:spcPts val="2519"/>
              </a:lnSpc>
              <a:buAutoNum type="arabicPeriod" startAt="1"/>
            </a:pPr>
            <a:r>
              <a:rPr lang="en-US" sz="1606">
                <a:solidFill>
                  <a:srgbClr val="000000"/>
                </a:solidFill>
                <a:latin typeface="Calibri (MS)"/>
                <a:ea typeface="Calibri (MS)"/>
                <a:cs typeface="Calibri (MS)"/>
                <a:sym typeface="Calibri (MS)"/>
              </a:rPr>
              <a:t>Real-time weather updates ensure users are always informed.</a:t>
            </a:r>
          </a:p>
          <a:p>
            <a:pPr algn="l" marL="346881" indent="-173440" lvl="1">
              <a:lnSpc>
                <a:spcPts val="2519"/>
              </a:lnSpc>
              <a:buAutoNum type="arabicPeriod" startAt="1"/>
            </a:pPr>
            <a:r>
              <a:rPr lang="en-US" sz="1606">
                <a:solidFill>
                  <a:srgbClr val="000000"/>
                </a:solidFill>
                <a:latin typeface="Calibri (MS)"/>
                <a:ea typeface="Calibri (MS)"/>
                <a:cs typeface="Calibri (MS)"/>
                <a:sym typeface="Calibri (MS)"/>
              </a:rPr>
              <a:t>Customizable thresholds for weather parameters such as temperature, humidity, and wind speed.</a:t>
            </a:r>
          </a:p>
          <a:p>
            <a:pPr algn="l" marL="346881" indent="-173440" lvl="1">
              <a:lnSpc>
                <a:spcPts val="2519"/>
              </a:lnSpc>
              <a:buAutoNum type="arabicPeriod" startAt="1"/>
            </a:pPr>
            <a:r>
              <a:rPr lang="en-US" sz="1606">
                <a:solidFill>
                  <a:srgbClr val="000000"/>
                </a:solidFill>
                <a:latin typeface="Calibri (MS)"/>
                <a:ea typeface="Calibri (MS)"/>
                <a:cs typeface="Calibri (MS)"/>
                <a:sym typeface="Calibri (MS)"/>
              </a:rPr>
              <a:t>API integration makes the system scalable for multiple locations.</a:t>
            </a:r>
          </a:p>
          <a:p>
            <a:pPr algn="l">
              <a:lnSpc>
                <a:spcPts val="2519"/>
              </a:lnSpc>
            </a:pPr>
            <a:r>
              <a:rPr lang="en-US" b="true" sz="1606">
                <a:solidFill>
                  <a:srgbClr val="000000"/>
                </a:solidFill>
                <a:latin typeface="Calibri (MS) Bold"/>
                <a:ea typeface="Calibri (MS) Bold"/>
                <a:cs typeface="Calibri (MS) Bold"/>
                <a:sym typeface="Calibri (MS) Bold"/>
              </a:rPr>
              <a:t>Disadvantages:</a:t>
            </a:r>
          </a:p>
          <a:p>
            <a:pPr algn="l" marL="346881" indent="-173440" lvl="1">
              <a:lnSpc>
                <a:spcPts val="2519"/>
              </a:lnSpc>
              <a:buAutoNum type="arabicPeriod" startAt="1"/>
            </a:pPr>
            <a:r>
              <a:rPr lang="en-US" sz="1606">
                <a:solidFill>
                  <a:srgbClr val="000000"/>
                </a:solidFill>
                <a:latin typeface="Calibri (MS)"/>
                <a:ea typeface="Calibri (MS)"/>
                <a:cs typeface="Calibri (MS)"/>
                <a:sym typeface="Calibri (MS)"/>
              </a:rPr>
              <a:t>Relies heavily on stable internet connectivity for real-time updates.</a:t>
            </a:r>
          </a:p>
          <a:p>
            <a:pPr algn="l" marL="346881" indent="-173440" lvl="1">
              <a:lnSpc>
                <a:spcPts val="2519"/>
              </a:lnSpc>
              <a:buAutoNum type="arabicPeriod" startAt="1"/>
            </a:pPr>
            <a:r>
              <a:rPr lang="en-US" sz="1606">
                <a:solidFill>
                  <a:srgbClr val="000000"/>
                </a:solidFill>
                <a:latin typeface="Calibri (MS)"/>
                <a:ea typeface="Calibri (MS)"/>
                <a:cs typeface="Calibri (MS)"/>
                <a:sym typeface="Calibri (MS)"/>
              </a:rPr>
              <a:t>Limited support for offline or delayed notifications.</a:t>
            </a:r>
          </a:p>
          <a:p>
            <a:pPr algn="l" marL="346881" indent="-173440" lvl="1">
              <a:lnSpc>
                <a:spcPts val="2519"/>
              </a:lnSpc>
              <a:buAutoNum type="arabicPeriod" startAt="1"/>
            </a:pPr>
            <a:r>
              <a:rPr lang="en-US" sz="1606">
                <a:solidFill>
                  <a:srgbClr val="000000"/>
                </a:solidFill>
                <a:latin typeface="Calibri (MS)"/>
                <a:ea typeface="Calibri (MS)"/>
                <a:cs typeface="Calibri (MS)"/>
                <a:sym typeface="Calibri (MS)"/>
              </a:rPr>
              <a:t>Lack of advanced user interaction, such as feedback or preference adjustments.</a:t>
            </a:r>
          </a:p>
          <a:p>
            <a:pPr algn="l">
              <a:lnSpc>
                <a:spcPts val="2519"/>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6477000"/>
            <a:ext cx="4572000" cy="381000"/>
          </a:xfrm>
          <a:custGeom>
            <a:avLst/>
            <a:gdLst/>
            <a:ahLst/>
            <a:cxnLst/>
            <a:rect r="r" b="b" t="t" l="l"/>
            <a:pathLst>
              <a:path h="381000" w="4572000">
                <a:moveTo>
                  <a:pt x="0" y="0"/>
                </a:moveTo>
                <a:lnTo>
                  <a:pt x="4572000" y="0"/>
                </a:lnTo>
                <a:lnTo>
                  <a:pt x="4572000" y="381000"/>
                </a:lnTo>
                <a:lnTo>
                  <a:pt x="0" y="381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90500" y="909638"/>
            <a:ext cx="8763000" cy="9525"/>
          </a:xfrm>
          <a:custGeom>
            <a:avLst/>
            <a:gdLst/>
            <a:ahLst/>
            <a:cxnLst/>
            <a:rect r="r" b="b" t="t" l="l"/>
            <a:pathLst>
              <a:path h="9525" w="8763000">
                <a:moveTo>
                  <a:pt x="0" y="0"/>
                </a:moveTo>
                <a:lnTo>
                  <a:pt x="8763000" y="0"/>
                </a:lnTo>
                <a:lnTo>
                  <a:pt x="8763000" y="9524"/>
                </a:lnTo>
                <a:lnTo>
                  <a:pt x="0" y="952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0" y="6453140"/>
            <a:ext cx="9144000" cy="404860"/>
          </a:xfrm>
          <a:custGeom>
            <a:avLst/>
            <a:gdLst/>
            <a:ahLst/>
            <a:cxnLst/>
            <a:rect r="r" b="b" t="t" l="l"/>
            <a:pathLst>
              <a:path h="404860" w="9144000">
                <a:moveTo>
                  <a:pt x="0" y="0"/>
                </a:moveTo>
                <a:lnTo>
                  <a:pt x="9144000" y="0"/>
                </a:lnTo>
                <a:lnTo>
                  <a:pt x="9144000" y="404860"/>
                </a:lnTo>
                <a:lnTo>
                  <a:pt x="0" y="404860"/>
                </a:lnTo>
                <a:lnTo>
                  <a:pt x="0" y="0"/>
                </a:lnTo>
                <a:close/>
              </a:path>
            </a:pathLst>
          </a:custGeom>
          <a:blipFill>
            <a:blip r:embed="rId6"/>
            <a:stretch>
              <a:fillRect l="0" t="0" r="0" b="0"/>
            </a:stretch>
          </a:blipFill>
        </p:spPr>
      </p:sp>
      <p:sp>
        <p:nvSpPr>
          <p:cNvPr name="Freeform 5" id="5"/>
          <p:cNvSpPr/>
          <p:nvPr/>
        </p:nvSpPr>
        <p:spPr>
          <a:xfrm flipH="false" flipV="false" rot="0">
            <a:off x="1807069" y="2328862"/>
            <a:ext cx="8889997" cy="6345241"/>
          </a:xfrm>
          <a:custGeom>
            <a:avLst/>
            <a:gdLst/>
            <a:ahLst/>
            <a:cxnLst/>
            <a:rect r="r" b="b" t="t" l="l"/>
            <a:pathLst>
              <a:path h="6345241" w="8889997">
                <a:moveTo>
                  <a:pt x="0" y="0"/>
                </a:moveTo>
                <a:lnTo>
                  <a:pt x="8889997" y="0"/>
                </a:lnTo>
                <a:lnTo>
                  <a:pt x="8889997" y="6345241"/>
                </a:lnTo>
                <a:lnTo>
                  <a:pt x="0" y="634524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0">
            <a:off x="4572000" y="6477486"/>
            <a:ext cx="4572000" cy="381000"/>
          </a:xfrm>
          <a:custGeom>
            <a:avLst/>
            <a:gdLst/>
            <a:ahLst/>
            <a:cxnLst/>
            <a:rect r="r" b="b" t="t" l="l"/>
            <a:pathLst>
              <a:path h="381000" w="4572000">
                <a:moveTo>
                  <a:pt x="0" y="0"/>
                </a:moveTo>
                <a:lnTo>
                  <a:pt x="4572000" y="0"/>
                </a:lnTo>
                <a:lnTo>
                  <a:pt x="4572000" y="381000"/>
                </a:lnTo>
                <a:lnTo>
                  <a:pt x="0" y="381000"/>
                </a:lnTo>
                <a:lnTo>
                  <a:pt x="0" y="0"/>
                </a:lnTo>
                <a:close/>
              </a:path>
            </a:pathLst>
          </a:custGeom>
          <a:blipFill>
            <a:blip r:embed="rId2">
              <a:extLst>
                <a:ext uri="{96DAC541-7B7A-43D3-8B79-37D633B846F1}">
                  <asvg:svgBlip xmlns:asvg="http://schemas.microsoft.com/office/drawing/2016/SVG/main" r:embed="rId9"/>
                </a:ext>
              </a:extLst>
            </a:blip>
            <a:stretch>
              <a:fillRect l="0" t="0" r="0" b="0"/>
            </a:stretch>
          </a:blipFill>
        </p:spPr>
      </p:sp>
      <p:sp>
        <p:nvSpPr>
          <p:cNvPr name="TextBox 7" id="7"/>
          <p:cNvSpPr txBox="true"/>
          <p:nvPr/>
        </p:nvSpPr>
        <p:spPr>
          <a:xfrm rot="0">
            <a:off x="213331" y="6527444"/>
            <a:ext cx="4224871" cy="290827"/>
          </a:xfrm>
          <a:prstGeom prst="rect">
            <a:avLst/>
          </a:prstGeom>
        </p:spPr>
        <p:txBody>
          <a:bodyPr anchor="t" rtlCol="false" tIns="0" lIns="0" bIns="0" rIns="0">
            <a:spAutoFit/>
          </a:bodyPr>
          <a:lstStyle/>
          <a:p>
            <a:pPr algn="l">
              <a:lnSpc>
                <a:spcPts val="2240"/>
              </a:lnSpc>
            </a:pPr>
            <a:r>
              <a:rPr lang="en-US" sz="1600">
                <a:solidFill>
                  <a:srgbClr val="FFFFFF"/>
                </a:solidFill>
                <a:latin typeface="Calibri (MS)"/>
                <a:ea typeface="Calibri (MS)"/>
                <a:cs typeface="Calibri (MS)"/>
                <a:sym typeface="Calibri (MS)"/>
              </a:rPr>
              <a:t>Department of Computer Science and Engineering</a:t>
            </a:r>
          </a:p>
        </p:txBody>
      </p:sp>
      <p:sp>
        <p:nvSpPr>
          <p:cNvPr name="TextBox 8" id="8"/>
          <p:cNvSpPr txBox="true"/>
          <p:nvPr/>
        </p:nvSpPr>
        <p:spPr>
          <a:xfrm rot="0">
            <a:off x="5206317" y="6527930"/>
            <a:ext cx="2758059" cy="290827"/>
          </a:xfrm>
          <a:prstGeom prst="rect">
            <a:avLst/>
          </a:prstGeom>
        </p:spPr>
        <p:txBody>
          <a:bodyPr anchor="t" rtlCol="false" tIns="0" lIns="0" bIns="0" rIns="0">
            <a:spAutoFit/>
          </a:bodyPr>
          <a:lstStyle/>
          <a:p>
            <a:pPr algn="l">
              <a:lnSpc>
                <a:spcPts val="2240"/>
              </a:lnSpc>
            </a:pPr>
            <a:r>
              <a:rPr lang="en-US" sz="1600">
                <a:solidFill>
                  <a:srgbClr val="FFFFFF"/>
                </a:solidFill>
                <a:latin typeface="Calibri (MS)"/>
                <a:ea typeface="Calibri (MS)"/>
                <a:cs typeface="Calibri (MS)"/>
                <a:sym typeface="Calibri (MS)"/>
              </a:rPr>
              <a:t>Rajalakshmi Engineering College </a:t>
            </a:r>
          </a:p>
        </p:txBody>
      </p:sp>
      <p:sp>
        <p:nvSpPr>
          <p:cNvPr name="TextBox 9" id="9"/>
          <p:cNvSpPr txBox="true"/>
          <p:nvPr/>
        </p:nvSpPr>
        <p:spPr>
          <a:xfrm rot="0">
            <a:off x="8406717" y="6527930"/>
            <a:ext cx="104880" cy="290827"/>
          </a:xfrm>
          <a:prstGeom prst="rect">
            <a:avLst/>
          </a:prstGeom>
        </p:spPr>
        <p:txBody>
          <a:bodyPr anchor="t" rtlCol="false" tIns="0" lIns="0" bIns="0" rIns="0">
            <a:spAutoFit/>
          </a:bodyPr>
          <a:lstStyle/>
          <a:p>
            <a:pPr algn="l">
              <a:lnSpc>
                <a:spcPts val="2240"/>
              </a:lnSpc>
            </a:pPr>
            <a:r>
              <a:rPr lang="en-US" sz="1600">
                <a:solidFill>
                  <a:srgbClr val="FFFFFF"/>
                </a:solidFill>
                <a:latin typeface="Calibri (MS)"/>
                <a:ea typeface="Calibri (MS)"/>
                <a:cs typeface="Calibri (MS)"/>
                <a:sym typeface="Calibri (MS)"/>
              </a:rPr>
              <a:t>5</a:t>
            </a:r>
          </a:p>
        </p:txBody>
      </p:sp>
      <p:sp>
        <p:nvSpPr>
          <p:cNvPr name="TextBox 10" id="10"/>
          <p:cNvSpPr txBox="true"/>
          <p:nvPr/>
        </p:nvSpPr>
        <p:spPr>
          <a:xfrm rot="0">
            <a:off x="276225" y="120463"/>
            <a:ext cx="3972163" cy="831215"/>
          </a:xfrm>
          <a:prstGeom prst="rect">
            <a:avLst/>
          </a:prstGeom>
        </p:spPr>
        <p:txBody>
          <a:bodyPr anchor="t" rtlCol="false" tIns="0" lIns="0" bIns="0" rIns="0">
            <a:spAutoFit/>
          </a:bodyPr>
          <a:lstStyle/>
          <a:p>
            <a:pPr algn="l">
              <a:lnSpc>
                <a:spcPts val="6159"/>
              </a:lnSpc>
            </a:pPr>
            <a:r>
              <a:rPr lang="en-US" sz="4400">
                <a:solidFill>
                  <a:srgbClr val="000000"/>
                </a:solidFill>
                <a:latin typeface="Calibri (MS)"/>
                <a:ea typeface="Calibri (MS)"/>
                <a:cs typeface="Calibri (MS)"/>
                <a:sym typeface="Calibri (MS)"/>
              </a:rPr>
              <a:t>Literature Survey</a:t>
            </a:r>
          </a:p>
        </p:txBody>
      </p:sp>
      <p:sp>
        <p:nvSpPr>
          <p:cNvPr name="TextBox 11" id="11"/>
          <p:cNvSpPr txBox="true"/>
          <p:nvPr/>
        </p:nvSpPr>
        <p:spPr>
          <a:xfrm rot="0">
            <a:off x="213331" y="600075"/>
            <a:ext cx="8930669" cy="5354161"/>
          </a:xfrm>
          <a:prstGeom prst="rect">
            <a:avLst/>
          </a:prstGeom>
        </p:spPr>
        <p:txBody>
          <a:bodyPr anchor="t" rtlCol="false" tIns="0" lIns="0" bIns="0" rIns="0">
            <a:spAutoFit/>
          </a:bodyPr>
          <a:lstStyle/>
          <a:p>
            <a:pPr algn="l">
              <a:lnSpc>
                <a:spcPts val="2519"/>
              </a:lnSpc>
            </a:pPr>
          </a:p>
          <a:p>
            <a:pPr algn="l">
              <a:lnSpc>
                <a:spcPts val="2519"/>
              </a:lnSpc>
            </a:pPr>
            <a:r>
              <a:rPr lang="en-US" b="true" sz="1606">
                <a:solidFill>
                  <a:srgbClr val="000000"/>
                </a:solidFill>
                <a:latin typeface="Calibri (MS) Bold"/>
                <a:ea typeface="Calibri (MS) Bold"/>
                <a:cs typeface="Calibri (MS) Bold"/>
                <a:sym typeface="Calibri (MS) Bold"/>
              </a:rPr>
              <a:t>Paper 2</a:t>
            </a:r>
          </a:p>
          <a:p>
            <a:pPr algn="l">
              <a:lnSpc>
                <a:spcPts val="2519"/>
              </a:lnSpc>
            </a:pPr>
            <a:r>
              <a:rPr lang="en-US" sz="1606">
                <a:solidFill>
                  <a:srgbClr val="000000"/>
                </a:solidFill>
                <a:latin typeface="Calibri (MS)"/>
                <a:ea typeface="Calibri (MS)"/>
                <a:cs typeface="Calibri (MS)"/>
                <a:sym typeface="Calibri (MS)"/>
              </a:rPr>
              <a:t>Title: "Personalized Weather Alert Systems Using Machine Learning"</a:t>
            </a:r>
          </a:p>
          <a:p>
            <a:pPr algn="l">
              <a:lnSpc>
                <a:spcPts val="2519"/>
              </a:lnSpc>
            </a:pPr>
            <a:r>
              <a:rPr lang="en-US" sz="1606">
                <a:solidFill>
                  <a:srgbClr val="000000"/>
                </a:solidFill>
                <a:latin typeface="Calibri (MS)"/>
                <a:ea typeface="Calibri (MS)"/>
                <a:cs typeface="Calibri (MS)"/>
                <a:sym typeface="Calibri (MS)"/>
              </a:rPr>
              <a:t>Authors: Jane Smith et al., 2021</a:t>
            </a:r>
          </a:p>
          <a:p>
            <a:pPr algn="l">
              <a:lnSpc>
                <a:spcPts val="2519"/>
              </a:lnSpc>
            </a:pPr>
            <a:r>
              <a:rPr lang="en-US" b="true" sz="1606">
                <a:solidFill>
                  <a:srgbClr val="000000"/>
                </a:solidFill>
                <a:latin typeface="Calibri (MS) Bold"/>
                <a:ea typeface="Calibri (MS) Bold"/>
                <a:cs typeface="Calibri (MS) Bold"/>
                <a:sym typeface="Calibri (MS) Bold"/>
              </a:rPr>
              <a:t>Summary:</a:t>
            </a:r>
          </a:p>
          <a:p>
            <a:pPr algn="l">
              <a:lnSpc>
                <a:spcPts val="2519"/>
              </a:lnSpc>
            </a:pPr>
            <a:r>
              <a:rPr lang="en-US" sz="1606">
                <a:solidFill>
                  <a:srgbClr val="000000"/>
                </a:solidFill>
                <a:latin typeface="Calibri (MS)"/>
                <a:ea typeface="Calibri (MS)"/>
                <a:cs typeface="Calibri (MS)"/>
                <a:sym typeface="Calibri (MS)"/>
              </a:rPr>
              <a:t>This paper introduces a machine learning-based model that predicts weather patterns and sends personalized alerts based on user-defined preferences. It combines historical weather data with real-time updates for enhanced accuracy.</a:t>
            </a:r>
          </a:p>
          <a:p>
            <a:pPr algn="l">
              <a:lnSpc>
                <a:spcPts val="2519"/>
              </a:lnSpc>
            </a:pPr>
            <a:r>
              <a:rPr lang="en-US" b="true" sz="1606">
                <a:solidFill>
                  <a:srgbClr val="000000"/>
                </a:solidFill>
                <a:latin typeface="Calibri (MS) Bold"/>
                <a:ea typeface="Calibri (MS) Bold"/>
                <a:cs typeface="Calibri (MS) Bold"/>
                <a:sym typeface="Calibri (MS) Bold"/>
              </a:rPr>
              <a:t>Advantages:</a:t>
            </a:r>
          </a:p>
          <a:p>
            <a:pPr algn="l" marL="346881" indent="-173440" lvl="1">
              <a:lnSpc>
                <a:spcPts val="2519"/>
              </a:lnSpc>
              <a:buAutoNum type="arabicPeriod" startAt="1"/>
            </a:pPr>
            <a:r>
              <a:rPr lang="en-US" sz="1606">
                <a:solidFill>
                  <a:srgbClr val="000000"/>
                </a:solidFill>
                <a:latin typeface="Calibri (MS)"/>
                <a:ea typeface="Calibri (MS)"/>
                <a:cs typeface="Calibri (MS)"/>
                <a:sym typeface="Calibri (MS)"/>
              </a:rPr>
              <a:t>Incorporates predictive analytics to provide early warnings.</a:t>
            </a:r>
          </a:p>
          <a:p>
            <a:pPr algn="l" marL="346881" indent="-173440" lvl="1">
              <a:lnSpc>
                <a:spcPts val="2519"/>
              </a:lnSpc>
              <a:buAutoNum type="arabicPeriod" startAt="1"/>
            </a:pPr>
            <a:r>
              <a:rPr lang="en-US" sz="1606">
                <a:solidFill>
                  <a:srgbClr val="000000"/>
                </a:solidFill>
                <a:latin typeface="Calibri (MS)"/>
                <a:ea typeface="Calibri (MS)"/>
                <a:cs typeface="Calibri (MS)"/>
                <a:sym typeface="Calibri (MS)"/>
              </a:rPr>
              <a:t>User-specific preferences improve relevance and satisfaction.</a:t>
            </a:r>
          </a:p>
          <a:p>
            <a:pPr algn="l" marL="346881" indent="-173440" lvl="1">
              <a:lnSpc>
                <a:spcPts val="2519"/>
              </a:lnSpc>
              <a:buAutoNum type="arabicPeriod" startAt="1"/>
            </a:pPr>
            <a:r>
              <a:rPr lang="en-US" sz="1606">
                <a:solidFill>
                  <a:srgbClr val="000000"/>
                </a:solidFill>
                <a:latin typeface="Calibri (MS)"/>
                <a:ea typeface="Calibri (MS)"/>
                <a:cs typeface="Calibri (MS)"/>
                <a:sym typeface="Calibri (MS)"/>
              </a:rPr>
              <a:t>Utilizes machine learning to adapt to changing weather patterns over time.</a:t>
            </a:r>
          </a:p>
          <a:p>
            <a:pPr algn="l">
              <a:lnSpc>
                <a:spcPts val="2519"/>
              </a:lnSpc>
            </a:pPr>
            <a:r>
              <a:rPr lang="en-US" b="true" sz="1606">
                <a:solidFill>
                  <a:srgbClr val="000000"/>
                </a:solidFill>
                <a:latin typeface="Calibri (MS) Bold"/>
                <a:ea typeface="Calibri (MS) Bold"/>
                <a:cs typeface="Calibri (MS) Bold"/>
                <a:sym typeface="Calibri (MS) Bold"/>
              </a:rPr>
              <a:t>Disadvantages:</a:t>
            </a:r>
          </a:p>
          <a:p>
            <a:pPr algn="l" marL="346881" indent="-173440" lvl="1">
              <a:lnSpc>
                <a:spcPts val="2519"/>
              </a:lnSpc>
              <a:buAutoNum type="arabicPeriod" startAt="1"/>
            </a:pPr>
            <a:r>
              <a:rPr lang="en-US" sz="1606">
                <a:solidFill>
                  <a:srgbClr val="000000"/>
                </a:solidFill>
                <a:latin typeface="Calibri (MS)"/>
                <a:ea typeface="Calibri (MS)"/>
                <a:cs typeface="Calibri (MS)"/>
                <a:sym typeface="Calibri (MS)"/>
              </a:rPr>
              <a:t>Requires significant computational resources for model training and deployment.</a:t>
            </a:r>
          </a:p>
          <a:p>
            <a:pPr algn="l" marL="346881" indent="-173440" lvl="1">
              <a:lnSpc>
                <a:spcPts val="2519"/>
              </a:lnSpc>
              <a:buAutoNum type="arabicPeriod" startAt="1"/>
            </a:pPr>
            <a:r>
              <a:rPr lang="en-US" sz="1606">
                <a:solidFill>
                  <a:srgbClr val="000000"/>
                </a:solidFill>
                <a:latin typeface="Calibri (MS)"/>
                <a:ea typeface="Calibri (MS)"/>
                <a:cs typeface="Calibri (MS)"/>
                <a:sym typeface="Calibri (MS)"/>
              </a:rPr>
              <a:t>Dependent on the availability and quality of historical data.</a:t>
            </a:r>
          </a:p>
          <a:p>
            <a:pPr algn="l" marL="346881" indent="-173440" lvl="1">
              <a:lnSpc>
                <a:spcPts val="2519"/>
              </a:lnSpc>
              <a:buAutoNum type="arabicPeriod" startAt="1"/>
            </a:pPr>
            <a:r>
              <a:rPr lang="en-US" sz="1606">
                <a:solidFill>
                  <a:srgbClr val="000000"/>
                </a:solidFill>
                <a:latin typeface="Calibri (MS)"/>
                <a:ea typeface="Calibri (MS)"/>
                <a:cs typeface="Calibri (MS)"/>
                <a:sym typeface="Calibri (MS)"/>
              </a:rPr>
              <a:t>Higher complexity compared to simple API-based systems.</a:t>
            </a:r>
          </a:p>
          <a:p>
            <a:pPr algn="l">
              <a:lnSpc>
                <a:spcPts val="2519"/>
              </a:lnSpc>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6477000"/>
            <a:ext cx="4572000" cy="381000"/>
          </a:xfrm>
          <a:custGeom>
            <a:avLst/>
            <a:gdLst/>
            <a:ahLst/>
            <a:cxnLst/>
            <a:rect r="r" b="b" t="t" l="l"/>
            <a:pathLst>
              <a:path h="381000" w="4572000">
                <a:moveTo>
                  <a:pt x="0" y="0"/>
                </a:moveTo>
                <a:lnTo>
                  <a:pt x="4572000" y="0"/>
                </a:lnTo>
                <a:lnTo>
                  <a:pt x="4572000" y="381000"/>
                </a:lnTo>
                <a:lnTo>
                  <a:pt x="0" y="381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90500" y="909638"/>
            <a:ext cx="8763000" cy="9525"/>
          </a:xfrm>
          <a:custGeom>
            <a:avLst/>
            <a:gdLst/>
            <a:ahLst/>
            <a:cxnLst/>
            <a:rect r="r" b="b" t="t" l="l"/>
            <a:pathLst>
              <a:path h="9525" w="8763000">
                <a:moveTo>
                  <a:pt x="0" y="0"/>
                </a:moveTo>
                <a:lnTo>
                  <a:pt x="8763000" y="0"/>
                </a:lnTo>
                <a:lnTo>
                  <a:pt x="8763000" y="9524"/>
                </a:lnTo>
                <a:lnTo>
                  <a:pt x="0" y="952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0" y="6453140"/>
            <a:ext cx="9144000" cy="404860"/>
          </a:xfrm>
          <a:custGeom>
            <a:avLst/>
            <a:gdLst/>
            <a:ahLst/>
            <a:cxnLst/>
            <a:rect r="r" b="b" t="t" l="l"/>
            <a:pathLst>
              <a:path h="404860" w="9144000">
                <a:moveTo>
                  <a:pt x="0" y="0"/>
                </a:moveTo>
                <a:lnTo>
                  <a:pt x="9144000" y="0"/>
                </a:lnTo>
                <a:lnTo>
                  <a:pt x="9144000" y="404860"/>
                </a:lnTo>
                <a:lnTo>
                  <a:pt x="0" y="404860"/>
                </a:lnTo>
                <a:lnTo>
                  <a:pt x="0" y="0"/>
                </a:lnTo>
                <a:close/>
              </a:path>
            </a:pathLst>
          </a:custGeom>
          <a:blipFill>
            <a:blip r:embed="rId6"/>
            <a:stretch>
              <a:fillRect l="0" t="0" r="0" b="0"/>
            </a:stretch>
          </a:blipFill>
        </p:spPr>
      </p:sp>
      <p:sp>
        <p:nvSpPr>
          <p:cNvPr name="Freeform 5" id="5"/>
          <p:cNvSpPr/>
          <p:nvPr/>
        </p:nvSpPr>
        <p:spPr>
          <a:xfrm flipH="false" flipV="false" rot="0">
            <a:off x="1119669" y="0"/>
            <a:ext cx="8889997" cy="6345241"/>
          </a:xfrm>
          <a:custGeom>
            <a:avLst/>
            <a:gdLst/>
            <a:ahLst/>
            <a:cxnLst/>
            <a:rect r="r" b="b" t="t" l="l"/>
            <a:pathLst>
              <a:path h="6345241" w="8889997">
                <a:moveTo>
                  <a:pt x="0" y="0"/>
                </a:moveTo>
                <a:lnTo>
                  <a:pt x="8889997" y="0"/>
                </a:lnTo>
                <a:lnTo>
                  <a:pt x="8889997" y="6345241"/>
                </a:lnTo>
                <a:lnTo>
                  <a:pt x="0" y="634524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0">
            <a:off x="4572000" y="6477486"/>
            <a:ext cx="4572000" cy="381000"/>
          </a:xfrm>
          <a:custGeom>
            <a:avLst/>
            <a:gdLst/>
            <a:ahLst/>
            <a:cxnLst/>
            <a:rect r="r" b="b" t="t" l="l"/>
            <a:pathLst>
              <a:path h="381000" w="4572000">
                <a:moveTo>
                  <a:pt x="0" y="0"/>
                </a:moveTo>
                <a:lnTo>
                  <a:pt x="4572000" y="0"/>
                </a:lnTo>
                <a:lnTo>
                  <a:pt x="4572000" y="381000"/>
                </a:lnTo>
                <a:lnTo>
                  <a:pt x="0" y="381000"/>
                </a:lnTo>
                <a:lnTo>
                  <a:pt x="0" y="0"/>
                </a:lnTo>
                <a:close/>
              </a:path>
            </a:pathLst>
          </a:custGeom>
          <a:blipFill>
            <a:blip r:embed="rId2">
              <a:extLst>
                <a:ext uri="{96DAC541-7B7A-43D3-8B79-37D633B846F1}">
                  <asvg:svgBlip xmlns:asvg="http://schemas.microsoft.com/office/drawing/2016/SVG/main" r:embed="rId9"/>
                </a:ext>
              </a:extLst>
            </a:blip>
            <a:stretch>
              <a:fillRect l="0" t="0" r="0" b="0"/>
            </a:stretch>
          </a:blipFill>
        </p:spPr>
      </p:sp>
      <p:sp>
        <p:nvSpPr>
          <p:cNvPr name="TextBox 7" id="7"/>
          <p:cNvSpPr txBox="true"/>
          <p:nvPr/>
        </p:nvSpPr>
        <p:spPr>
          <a:xfrm rot="0">
            <a:off x="213331" y="6527444"/>
            <a:ext cx="4224871" cy="290827"/>
          </a:xfrm>
          <a:prstGeom prst="rect">
            <a:avLst/>
          </a:prstGeom>
        </p:spPr>
        <p:txBody>
          <a:bodyPr anchor="t" rtlCol="false" tIns="0" lIns="0" bIns="0" rIns="0">
            <a:spAutoFit/>
          </a:bodyPr>
          <a:lstStyle/>
          <a:p>
            <a:pPr algn="l">
              <a:lnSpc>
                <a:spcPts val="2240"/>
              </a:lnSpc>
            </a:pPr>
            <a:r>
              <a:rPr lang="en-US" sz="1600">
                <a:solidFill>
                  <a:srgbClr val="FFFFFF"/>
                </a:solidFill>
                <a:latin typeface="Calibri (MS)"/>
                <a:ea typeface="Calibri (MS)"/>
                <a:cs typeface="Calibri (MS)"/>
                <a:sym typeface="Calibri (MS)"/>
              </a:rPr>
              <a:t>Department of Computer Science and Engineering</a:t>
            </a:r>
          </a:p>
        </p:txBody>
      </p:sp>
      <p:sp>
        <p:nvSpPr>
          <p:cNvPr name="TextBox 8" id="8"/>
          <p:cNvSpPr txBox="true"/>
          <p:nvPr/>
        </p:nvSpPr>
        <p:spPr>
          <a:xfrm rot="0">
            <a:off x="5206317" y="6527930"/>
            <a:ext cx="2758059" cy="290827"/>
          </a:xfrm>
          <a:prstGeom prst="rect">
            <a:avLst/>
          </a:prstGeom>
        </p:spPr>
        <p:txBody>
          <a:bodyPr anchor="t" rtlCol="false" tIns="0" lIns="0" bIns="0" rIns="0">
            <a:spAutoFit/>
          </a:bodyPr>
          <a:lstStyle/>
          <a:p>
            <a:pPr algn="l">
              <a:lnSpc>
                <a:spcPts val="2240"/>
              </a:lnSpc>
            </a:pPr>
            <a:r>
              <a:rPr lang="en-US" sz="1600">
                <a:solidFill>
                  <a:srgbClr val="FFFFFF"/>
                </a:solidFill>
                <a:latin typeface="Calibri (MS)"/>
                <a:ea typeface="Calibri (MS)"/>
                <a:cs typeface="Calibri (MS)"/>
                <a:sym typeface="Calibri (MS)"/>
              </a:rPr>
              <a:t>Rajalakshmi Engineering College </a:t>
            </a:r>
          </a:p>
        </p:txBody>
      </p:sp>
      <p:sp>
        <p:nvSpPr>
          <p:cNvPr name="TextBox 9" id="9"/>
          <p:cNvSpPr txBox="true"/>
          <p:nvPr/>
        </p:nvSpPr>
        <p:spPr>
          <a:xfrm rot="0">
            <a:off x="8406717" y="6527930"/>
            <a:ext cx="104880" cy="290827"/>
          </a:xfrm>
          <a:prstGeom prst="rect">
            <a:avLst/>
          </a:prstGeom>
        </p:spPr>
        <p:txBody>
          <a:bodyPr anchor="t" rtlCol="false" tIns="0" lIns="0" bIns="0" rIns="0">
            <a:spAutoFit/>
          </a:bodyPr>
          <a:lstStyle/>
          <a:p>
            <a:pPr algn="l">
              <a:lnSpc>
                <a:spcPts val="2240"/>
              </a:lnSpc>
            </a:pPr>
            <a:r>
              <a:rPr lang="en-US" sz="1600">
                <a:solidFill>
                  <a:srgbClr val="FFFFFF"/>
                </a:solidFill>
                <a:latin typeface="Calibri (MS)"/>
                <a:ea typeface="Calibri (MS)"/>
                <a:cs typeface="Calibri (MS)"/>
                <a:sym typeface="Calibri (MS)"/>
              </a:rPr>
              <a:t>6</a:t>
            </a:r>
          </a:p>
        </p:txBody>
      </p:sp>
      <p:sp>
        <p:nvSpPr>
          <p:cNvPr name="TextBox 10" id="10"/>
          <p:cNvSpPr txBox="true"/>
          <p:nvPr/>
        </p:nvSpPr>
        <p:spPr>
          <a:xfrm rot="0">
            <a:off x="276225" y="215713"/>
            <a:ext cx="3516182" cy="709298"/>
          </a:xfrm>
          <a:prstGeom prst="rect">
            <a:avLst/>
          </a:prstGeom>
        </p:spPr>
        <p:txBody>
          <a:bodyPr anchor="t" rtlCol="false" tIns="0" lIns="0" bIns="0" rIns="0">
            <a:spAutoFit/>
          </a:bodyPr>
          <a:lstStyle/>
          <a:p>
            <a:pPr algn="l">
              <a:lnSpc>
                <a:spcPts val="5134"/>
              </a:lnSpc>
            </a:pPr>
            <a:r>
              <a:rPr lang="en-US" sz="4400">
                <a:solidFill>
                  <a:srgbClr val="000000"/>
                </a:solidFill>
                <a:latin typeface="Calibri (MS)"/>
                <a:ea typeface="Calibri (MS)"/>
                <a:cs typeface="Calibri (MS)"/>
                <a:sym typeface="Calibri (MS)"/>
              </a:rPr>
              <a:t>Main Objective</a:t>
            </a:r>
          </a:p>
        </p:txBody>
      </p:sp>
      <p:sp>
        <p:nvSpPr>
          <p:cNvPr name="TextBox 11" id="11"/>
          <p:cNvSpPr txBox="true"/>
          <p:nvPr/>
        </p:nvSpPr>
        <p:spPr>
          <a:xfrm rot="0">
            <a:off x="491991" y="965282"/>
            <a:ext cx="7967167" cy="4422277"/>
          </a:xfrm>
          <a:prstGeom prst="rect">
            <a:avLst/>
          </a:prstGeom>
        </p:spPr>
        <p:txBody>
          <a:bodyPr anchor="t" rtlCol="false" tIns="0" lIns="0" bIns="0" rIns="0">
            <a:spAutoFit/>
          </a:bodyPr>
          <a:lstStyle/>
          <a:p>
            <a:pPr algn="l">
              <a:lnSpc>
                <a:spcPts val="2477"/>
              </a:lnSpc>
            </a:pPr>
            <a:r>
              <a:rPr lang="en-US" b="true" sz="1769">
                <a:solidFill>
                  <a:srgbClr val="000000"/>
                </a:solidFill>
                <a:latin typeface="Calibri (MS) Bold"/>
                <a:ea typeface="Calibri (MS) Bold"/>
                <a:cs typeface="Calibri (MS) Bold"/>
                <a:sym typeface="Calibri (MS) Bold"/>
              </a:rPr>
              <a:t>Description   </a:t>
            </a:r>
          </a:p>
          <a:p>
            <a:pPr algn="l">
              <a:lnSpc>
                <a:spcPts val="2477"/>
              </a:lnSpc>
            </a:pPr>
            <a:r>
              <a:rPr lang="en-US" sz="1769">
                <a:solidFill>
                  <a:srgbClr val="000000"/>
                </a:solidFill>
                <a:latin typeface="Calibri (MS)"/>
                <a:ea typeface="Calibri (MS)"/>
                <a:cs typeface="Calibri (MS)"/>
                <a:sym typeface="Calibri (MS)"/>
              </a:rPr>
              <a:t>The primary objective of the Weather Reminder Bot is to provide users with timely and accurate weather updates tailored to their specific needs. By integrating real-time weather data with automation workflows, the bot aims to:</a:t>
            </a:r>
          </a:p>
          <a:p>
            <a:pPr algn="l" marL="382060" indent="-191030" lvl="1">
              <a:lnSpc>
                <a:spcPts val="2477"/>
              </a:lnSpc>
              <a:buAutoNum type="arabicPeriod" startAt="1"/>
            </a:pPr>
            <a:r>
              <a:rPr lang="en-US" sz="1769">
                <a:solidFill>
                  <a:srgbClr val="000000"/>
                </a:solidFill>
                <a:latin typeface="Calibri (MS)"/>
                <a:ea typeface="Calibri (MS)"/>
                <a:cs typeface="Calibri (MS)"/>
                <a:sym typeface="Calibri (MS)"/>
              </a:rPr>
              <a:t>Enhance Preparedness: Alert users about weather conditions like high temperatures, rainfall, or extreme weather, allowing them to plan their day effectively.</a:t>
            </a:r>
          </a:p>
          <a:p>
            <a:pPr algn="l" marL="382060" indent="-191030" lvl="1">
              <a:lnSpc>
                <a:spcPts val="2477"/>
              </a:lnSpc>
              <a:buAutoNum type="arabicPeriod" startAt="1"/>
            </a:pPr>
            <a:r>
              <a:rPr lang="en-US" sz="1769">
                <a:solidFill>
                  <a:srgbClr val="000000"/>
                </a:solidFill>
                <a:latin typeface="Calibri (MS)"/>
                <a:ea typeface="Calibri (MS)"/>
                <a:cs typeface="Calibri (MS)"/>
                <a:sym typeface="Calibri (MS)"/>
              </a:rPr>
              <a:t>Improve Efficiency: Automate the process of weather tracking and notifications, saving users time and effort.</a:t>
            </a:r>
          </a:p>
          <a:p>
            <a:pPr algn="l" marL="382060" indent="-191030" lvl="1">
              <a:lnSpc>
                <a:spcPts val="2477"/>
              </a:lnSpc>
              <a:buAutoNum type="arabicPeriod" startAt="1"/>
            </a:pPr>
            <a:r>
              <a:rPr lang="en-US" sz="1769">
                <a:solidFill>
                  <a:srgbClr val="000000"/>
                </a:solidFill>
                <a:latin typeface="Calibri (MS)"/>
                <a:ea typeface="Calibri (MS)"/>
                <a:cs typeface="Calibri (MS)"/>
                <a:sym typeface="Calibri (MS)"/>
              </a:rPr>
              <a:t>Ensure Customization: Allow users to set personalized thresholds for weather parameters (e.g., temperature, precipitation) to receive relevant alerts.</a:t>
            </a:r>
          </a:p>
          <a:p>
            <a:pPr algn="l" marL="382060" indent="-191030" lvl="1">
              <a:lnSpc>
                <a:spcPts val="2477"/>
              </a:lnSpc>
              <a:buAutoNum type="arabicPeriod" startAt="1"/>
            </a:pPr>
            <a:r>
              <a:rPr lang="en-US" sz="1769">
                <a:solidFill>
                  <a:srgbClr val="000000"/>
                </a:solidFill>
                <a:latin typeface="Calibri (MS)"/>
                <a:ea typeface="Calibri (MS)"/>
                <a:cs typeface="Calibri (MS)"/>
                <a:sym typeface="Calibri (MS)"/>
              </a:rPr>
              <a:t>Facilitate Accessibility: Deliver notifications through emails, making it convenient and accessible for all users.</a:t>
            </a:r>
          </a:p>
          <a:p>
            <a:pPr algn="l">
              <a:lnSpc>
                <a:spcPts val="2477"/>
              </a:lnSpc>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6477000"/>
            <a:ext cx="4572000" cy="381000"/>
          </a:xfrm>
          <a:custGeom>
            <a:avLst/>
            <a:gdLst/>
            <a:ahLst/>
            <a:cxnLst/>
            <a:rect r="r" b="b" t="t" l="l"/>
            <a:pathLst>
              <a:path h="381000" w="4572000">
                <a:moveTo>
                  <a:pt x="0" y="0"/>
                </a:moveTo>
                <a:lnTo>
                  <a:pt x="4572000" y="0"/>
                </a:lnTo>
                <a:lnTo>
                  <a:pt x="4572000" y="381000"/>
                </a:lnTo>
                <a:lnTo>
                  <a:pt x="0" y="381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90500" y="909638"/>
            <a:ext cx="8763000" cy="9525"/>
          </a:xfrm>
          <a:custGeom>
            <a:avLst/>
            <a:gdLst/>
            <a:ahLst/>
            <a:cxnLst/>
            <a:rect r="r" b="b" t="t" l="l"/>
            <a:pathLst>
              <a:path h="9525" w="8763000">
                <a:moveTo>
                  <a:pt x="0" y="0"/>
                </a:moveTo>
                <a:lnTo>
                  <a:pt x="8763000" y="0"/>
                </a:lnTo>
                <a:lnTo>
                  <a:pt x="8763000" y="9524"/>
                </a:lnTo>
                <a:lnTo>
                  <a:pt x="0" y="952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0" y="6453140"/>
            <a:ext cx="9144000" cy="404860"/>
          </a:xfrm>
          <a:custGeom>
            <a:avLst/>
            <a:gdLst/>
            <a:ahLst/>
            <a:cxnLst/>
            <a:rect r="r" b="b" t="t" l="l"/>
            <a:pathLst>
              <a:path h="404860" w="9144000">
                <a:moveTo>
                  <a:pt x="0" y="0"/>
                </a:moveTo>
                <a:lnTo>
                  <a:pt x="9144000" y="0"/>
                </a:lnTo>
                <a:lnTo>
                  <a:pt x="9144000" y="404860"/>
                </a:lnTo>
                <a:lnTo>
                  <a:pt x="0" y="404860"/>
                </a:lnTo>
                <a:lnTo>
                  <a:pt x="0" y="0"/>
                </a:lnTo>
                <a:close/>
              </a:path>
            </a:pathLst>
          </a:custGeom>
          <a:blipFill>
            <a:blip r:embed="rId6"/>
            <a:stretch>
              <a:fillRect l="0" t="0" r="0" b="0"/>
            </a:stretch>
          </a:blipFill>
        </p:spPr>
      </p:sp>
      <p:sp>
        <p:nvSpPr>
          <p:cNvPr name="Freeform 5" id="5"/>
          <p:cNvSpPr/>
          <p:nvPr/>
        </p:nvSpPr>
        <p:spPr>
          <a:xfrm flipH="false" flipV="false" rot="0">
            <a:off x="126997" y="42862"/>
            <a:ext cx="8889997" cy="6345241"/>
          </a:xfrm>
          <a:custGeom>
            <a:avLst/>
            <a:gdLst/>
            <a:ahLst/>
            <a:cxnLst/>
            <a:rect r="r" b="b" t="t" l="l"/>
            <a:pathLst>
              <a:path h="6345241" w="8889997">
                <a:moveTo>
                  <a:pt x="0" y="0"/>
                </a:moveTo>
                <a:lnTo>
                  <a:pt x="8889997" y="0"/>
                </a:lnTo>
                <a:lnTo>
                  <a:pt x="8889997" y="6345241"/>
                </a:lnTo>
                <a:lnTo>
                  <a:pt x="0" y="634524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0">
            <a:off x="4572000" y="6477486"/>
            <a:ext cx="4572000" cy="381000"/>
          </a:xfrm>
          <a:custGeom>
            <a:avLst/>
            <a:gdLst/>
            <a:ahLst/>
            <a:cxnLst/>
            <a:rect r="r" b="b" t="t" l="l"/>
            <a:pathLst>
              <a:path h="381000" w="4572000">
                <a:moveTo>
                  <a:pt x="0" y="0"/>
                </a:moveTo>
                <a:lnTo>
                  <a:pt x="4572000" y="0"/>
                </a:lnTo>
                <a:lnTo>
                  <a:pt x="4572000" y="381000"/>
                </a:lnTo>
                <a:lnTo>
                  <a:pt x="0" y="381000"/>
                </a:lnTo>
                <a:lnTo>
                  <a:pt x="0" y="0"/>
                </a:lnTo>
                <a:close/>
              </a:path>
            </a:pathLst>
          </a:custGeom>
          <a:blipFill>
            <a:blip r:embed="rId2">
              <a:extLst>
                <a:ext uri="{96DAC541-7B7A-43D3-8B79-37D633B846F1}">
                  <asvg:svgBlip xmlns:asvg="http://schemas.microsoft.com/office/drawing/2016/SVG/main" r:embed="rId9"/>
                </a:ext>
              </a:extLst>
            </a:blip>
            <a:stretch>
              <a:fillRect l="0" t="0" r="0" b="0"/>
            </a:stretch>
          </a:blipFill>
        </p:spPr>
      </p:sp>
      <p:sp>
        <p:nvSpPr>
          <p:cNvPr name="TextBox 7" id="7"/>
          <p:cNvSpPr txBox="true"/>
          <p:nvPr/>
        </p:nvSpPr>
        <p:spPr>
          <a:xfrm rot="0">
            <a:off x="213331" y="6527444"/>
            <a:ext cx="4224871" cy="290827"/>
          </a:xfrm>
          <a:prstGeom prst="rect">
            <a:avLst/>
          </a:prstGeom>
        </p:spPr>
        <p:txBody>
          <a:bodyPr anchor="t" rtlCol="false" tIns="0" lIns="0" bIns="0" rIns="0">
            <a:spAutoFit/>
          </a:bodyPr>
          <a:lstStyle/>
          <a:p>
            <a:pPr algn="l">
              <a:lnSpc>
                <a:spcPts val="2240"/>
              </a:lnSpc>
            </a:pPr>
            <a:r>
              <a:rPr lang="en-US" sz="1600">
                <a:solidFill>
                  <a:srgbClr val="FFFFFF"/>
                </a:solidFill>
                <a:latin typeface="Calibri (MS)"/>
                <a:ea typeface="Calibri (MS)"/>
                <a:cs typeface="Calibri (MS)"/>
                <a:sym typeface="Calibri (MS)"/>
              </a:rPr>
              <a:t>Department of Computer Science and Engineering</a:t>
            </a:r>
          </a:p>
        </p:txBody>
      </p:sp>
      <p:sp>
        <p:nvSpPr>
          <p:cNvPr name="TextBox 8" id="8"/>
          <p:cNvSpPr txBox="true"/>
          <p:nvPr/>
        </p:nvSpPr>
        <p:spPr>
          <a:xfrm rot="0">
            <a:off x="5206317" y="6527930"/>
            <a:ext cx="2758059" cy="290827"/>
          </a:xfrm>
          <a:prstGeom prst="rect">
            <a:avLst/>
          </a:prstGeom>
        </p:spPr>
        <p:txBody>
          <a:bodyPr anchor="t" rtlCol="false" tIns="0" lIns="0" bIns="0" rIns="0">
            <a:spAutoFit/>
          </a:bodyPr>
          <a:lstStyle/>
          <a:p>
            <a:pPr algn="l">
              <a:lnSpc>
                <a:spcPts val="2240"/>
              </a:lnSpc>
            </a:pPr>
            <a:r>
              <a:rPr lang="en-US" sz="1600">
                <a:solidFill>
                  <a:srgbClr val="FFFFFF"/>
                </a:solidFill>
                <a:latin typeface="Calibri (MS)"/>
                <a:ea typeface="Calibri (MS)"/>
                <a:cs typeface="Calibri (MS)"/>
                <a:sym typeface="Calibri (MS)"/>
              </a:rPr>
              <a:t>Rajalakshmi Engineering College </a:t>
            </a:r>
          </a:p>
        </p:txBody>
      </p:sp>
      <p:sp>
        <p:nvSpPr>
          <p:cNvPr name="TextBox 9" id="9"/>
          <p:cNvSpPr txBox="true"/>
          <p:nvPr/>
        </p:nvSpPr>
        <p:spPr>
          <a:xfrm rot="0">
            <a:off x="8406717" y="6527930"/>
            <a:ext cx="104880" cy="290827"/>
          </a:xfrm>
          <a:prstGeom prst="rect">
            <a:avLst/>
          </a:prstGeom>
        </p:spPr>
        <p:txBody>
          <a:bodyPr anchor="t" rtlCol="false" tIns="0" lIns="0" bIns="0" rIns="0">
            <a:spAutoFit/>
          </a:bodyPr>
          <a:lstStyle/>
          <a:p>
            <a:pPr algn="l">
              <a:lnSpc>
                <a:spcPts val="2240"/>
              </a:lnSpc>
            </a:pPr>
            <a:r>
              <a:rPr lang="en-US" sz="1600">
                <a:solidFill>
                  <a:srgbClr val="FFFFFF"/>
                </a:solidFill>
                <a:latin typeface="Calibri (MS)"/>
                <a:ea typeface="Calibri (MS)"/>
                <a:cs typeface="Calibri (MS)"/>
                <a:sym typeface="Calibri (MS)"/>
              </a:rPr>
              <a:t>8</a:t>
            </a:r>
          </a:p>
        </p:txBody>
      </p:sp>
      <p:sp>
        <p:nvSpPr>
          <p:cNvPr name="TextBox 10" id="10"/>
          <p:cNvSpPr txBox="true"/>
          <p:nvPr/>
        </p:nvSpPr>
        <p:spPr>
          <a:xfrm rot="0">
            <a:off x="276225" y="120463"/>
            <a:ext cx="5052841" cy="804548"/>
          </a:xfrm>
          <a:prstGeom prst="rect">
            <a:avLst/>
          </a:prstGeom>
        </p:spPr>
        <p:txBody>
          <a:bodyPr anchor="t" rtlCol="false" tIns="0" lIns="0" bIns="0" rIns="0">
            <a:spAutoFit/>
          </a:bodyPr>
          <a:lstStyle/>
          <a:p>
            <a:pPr algn="l">
              <a:lnSpc>
                <a:spcPts val="6159"/>
              </a:lnSpc>
            </a:pPr>
            <a:r>
              <a:rPr lang="en-US" sz="4400">
                <a:solidFill>
                  <a:srgbClr val="000000"/>
                </a:solidFill>
                <a:latin typeface="Calibri (MS)"/>
                <a:ea typeface="Calibri (MS)"/>
                <a:cs typeface="Calibri (MS)"/>
                <a:sym typeface="Calibri (MS)"/>
              </a:rPr>
              <a:t>System Requirements</a:t>
            </a:r>
          </a:p>
        </p:txBody>
      </p:sp>
      <p:sp>
        <p:nvSpPr>
          <p:cNvPr name="TextBox 11" id="11"/>
          <p:cNvSpPr txBox="true"/>
          <p:nvPr/>
        </p:nvSpPr>
        <p:spPr>
          <a:xfrm rot="0">
            <a:off x="392698" y="927472"/>
            <a:ext cx="7693149" cy="3315644"/>
          </a:xfrm>
          <a:prstGeom prst="rect">
            <a:avLst/>
          </a:prstGeom>
        </p:spPr>
        <p:txBody>
          <a:bodyPr anchor="t" rtlCol="false" tIns="0" lIns="0" bIns="0" rIns="0">
            <a:spAutoFit/>
          </a:bodyPr>
          <a:lstStyle/>
          <a:p>
            <a:pPr algn="l">
              <a:lnSpc>
                <a:spcPts val="2894"/>
              </a:lnSpc>
            </a:pPr>
            <a:r>
              <a:rPr lang="en-US" sz="1846">
                <a:solidFill>
                  <a:srgbClr val="000000"/>
                </a:solidFill>
                <a:latin typeface="Calibri (MS)"/>
                <a:ea typeface="Calibri (MS)"/>
                <a:cs typeface="Calibri (MS)"/>
                <a:sym typeface="Calibri (MS)"/>
              </a:rPr>
              <a:t>1. Hardware Requirements</a:t>
            </a:r>
          </a:p>
          <a:p>
            <a:pPr algn="l" marL="398589" indent="-199294" lvl="1">
              <a:lnSpc>
                <a:spcPts val="2894"/>
              </a:lnSpc>
              <a:buFont typeface="Arial"/>
              <a:buChar char="•"/>
            </a:pPr>
            <a:r>
              <a:rPr lang="en-US" sz="1846">
                <a:solidFill>
                  <a:srgbClr val="000000"/>
                </a:solidFill>
                <a:latin typeface="Calibri (MS)"/>
                <a:ea typeface="Calibri (MS)"/>
                <a:cs typeface="Calibri (MS)"/>
                <a:sym typeface="Calibri (MS)"/>
              </a:rPr>
              <a:t>Processor: Minimum Dual-Core 2.0 GHz or higher (i3/i5/i7 recommended).</a:t>
            </a:r>
          </a:p>
          <a:p>
            <a:pPr algn="l" marL="398589" indent="-199294" lvl="1">
              <a:lnSpc>
                <a:spcPts val="2894"/>
              </a:lnSpc>
              <a:buFont typeface="Arial"/>
              <a:buChar char="•"/>
            </a:pPr>
            <a:r>
              <a:rPr lang="en-US" sz="1846">
                <a:solidFill>
                  <a:srgbClr val="000000"/>
                </a:solidFill>
                <a:latin typeface="Calibri (MS)"/>
                <a:ea typeface="Calibri (MS)"/>
                <a:cs typeface="Calibri (MS)"/>
                <a:sym typeface="Calibri (MS)"/>
              </a:rPr>
              <a:t>RAM: 4 GB minimum (8 GB recommended for better performance).</a:t>
            </a:r>
          </a:p>
          <a:p>
            <a:pPr algn="l" marL="398589" indent="-199294" lvl="1">
              <a:lnSpc>
                <a:spcPts val="2894"/>
              </a:lnSpc>
              <a:buFont typeface="Arial"/>
              <a:buChar char="•"/>
            </a:pPr>
            <a:r>
              <a:rPr lang="en-US" sz="1846">
                <a:solidFill>
                  <a:srgbClr val="000000"/>
                </a:solidFill>
                <a:latin typeface="Calibri (MS)"/>
                <a:ea typeface="Calibri (MS)"/>
                <a:cs typeface="Calibri (MS)"/>
                <a:sym typeface="Calibri (MS)"/>
              </a:rPr>
              <a:t>Storage: 500 MB free disk space for UiPath installation and project files.</a:t>
            </a:r>
          </a:p>
          <a:p>
            <a:pPr algn="l" marL="398589" indent="-199294" lvl="1">
              <a:lnSpc>
                <a:spcPts val="2894"/>
              </a:lnSpc>
              <a:buFont typeface="Arial"/>
              <a:buChar char="•"/>
            </a:pPr>
            <a:r>
              <a:rPr lang="en-US" sz="1846">
                <a:solidFill>
                  <a:srgbClr val="000000"/>
                </a:solidFill>
                <a:latin typeface="Calibri (MS)"/>
                <a:ea typeface="Calibri (MS)"/>
                <a:cs typeface="Calibri (MS)"/>
                <a:sym typeface="Calibri (MS)"/>
              </a:rPr>
              <a:t>Display: Monitor with a resolution of 1024 x 768 or higher.</a:t>
            </a:r>
          </a:p>
          <a:p>
            <a:pPr algn="l" marL="398589" indent="-199294" lvl="1">
              <a:lnSpc>
                <a:spcPts val="2894"/>
              </a:lnSpc>
              <a:buFont typeface="Arial"/>
              <a:buChar char="•"/>
            </a:pPr>
            <a:r>
              <a:rPr lang="en-US" sz="1846">
                <a:solidFill>
                  <a:srgbClr val="000000"/>
                </a:solidFill>
                <a:latin typeface="Calibri (MS)"/>
                <a:ea typeface="Calibri (MS)"/>
                <a:cs typeface="Calibri (MS)"/>
                <a:sym typeface="Calibri (MS)"/>
              </a:rPr>
              <a:t>Internet Connection: Stable internet for accessing real-time weather APIs and sending emails.</a:t>
            </a:r>
          </a:p>
          <a:p>
            <a:pPr algn="l">
              <a:lnSpc>
                <a:spcPts val="2894"/>
              </a:lnSpc>
            </a:pPr>
          </a:p>
          <a:p>
            <a:pPr algn="l">
              <a:lnSpc>
                <a:spcPts val="2894"/>
              </a:lnSpc>
            </a:pPr>
            <a:r>
              <a:rPr lang="en-US" sz="1846">
                <a:solidFill>
                  <a:srgbClr val="000000"/>
                </a:solidFill>
                <a:latin typeface="Calibri (MS)"/>
                <a:ea typeface="Calibri (MS)"/>
                <a:cs typeface="Calibri (MS)"/>
                <a:sym typeface="Calibri (MS)"/>
              </a:rPr>
              <a:t> </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6477000"/>
            <a:ext cx="4572000" cy="381000"/>
          </a:xfrm>
          <a:custGeom>
            <a:avLst/>
            <a:gdLst/>
            <a:ahLst/>
            <a:cxnLst/>
            <a:rect r="r" b="b" t="t" l="l"/>
            <a:pathLst>
              <a:path h="381000" w="4572000">
                <a:moveTo>
                  <a:pt x="0" y="0"/>
                </a:moveTo>
                <a:lnTo>
                  <a:pt x="4572000" y="0"/>
                </a:lnTo>
                <a:lnTo>
                  <a:pt x="4572000" y="381000"/>
                </a:lnTo>
                <a:lnTo>
                  <a:pt x="0" y="381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90500" y="909638"/>
            <a:ext cx="8763000" cy="9525"/>
          </a:xfrm>
          <a:custGeom>
            <a:avLst/>
            <a:gdLst/>
            <a:ahLst/>
            <a:cxnLst/>
            <a:rect r="r" b="b" t="t" l="l"/>
            <a:pathLst>
              <a:path h="9525" w="8763000">
                <a:moveTo>
                  <a:pt x="0" y="0"/>
                </a:moveTo>
                <a:lnTo>
                  <a:pt x="8763000" y="0"/>
                </a:lnTo>
                <a:lnTo>
                  <a:pt x="8763000" y="9524"/>
                </a:lnTo>
                <a:lnTo>
                  <a:pt x="0" y="952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0" y="6453140"/>
            <a:ext cx="9144000" cy="404860"/>
          </a:xfrm>
          <a:custGeom>
            <a:avLst/>
            <a:gdLst/>
            <a:ahLst/>
            <a:cxnLst/>
            <a:rect r="r" b="b" t="t" l="l"/>
            <a:pathLst>
              <a:path h="404860" w="9144000">
                <a:moveTo>
                  <a:pt x="0" y="0"/>
                </a:moveTo>
                <a:lnTo>
                  <a:pt x="9144000" y="0"/>
                </a:lnTo>
                <a:lnTo>
                  <a:pt x="9144000" y="404860"/>
                </a:lnTo>
                <a:lnTo>
                  <a:pt x="0" y="404860"/>
                </a:lnTo>
                <a:lnTo>
                  <a:pt x="0" y="0"/>
                </a:lnTo>
                <a:close/>
              </a:path>
            </a:pathLst>
          </a:custGeom>
          <a:blipFill>
            <a:blip r:embed="rId6"/>
            <a:stretch>
              <a:fillRect l="0" t="0" r="0" b="0"/>
            </a:stretch>
          </a:blipFill>
        </p:spPr>
      </p:sp>
      <p:sp>
        <p:nvSpPr>
          <p:cNvPr name="Freeform 5" id="5"/>
          <p:cNvSpPr/>
          <p:nvPr/>
        </p:nvSpPr>
        <p:spPr>
          <a:xfrm flipH="false" flipV="false" rot="0">
            <a:off x="126997" y="42862"/>
            <a:ext cx="8889997" cy="6345241"/>
          </a:xfrm>
          <a:custGeom>
            <a:avLst/>
            <a:gdLst/>
            <a:ahLst/>
            <a:cxnLst/>
            <a:rect r="r" b="b" t="t" l="l"/>
            <a:pathLst>
              <a:path h="6345241" w="8889997">
                <a:moveTo>
                  <a:pt x="0" y="0"/>
                </a:moveTo>
                <a:lnTo>
                  <a:pt x="8889997" y="0"/>
                </a:lnTo>
                <a:lnTo>
                  <a:pt x="8889997" y="6345241"/>
                </a:lnTo>
                <a:lnTo>
                  <a:pt x="0" y="634524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0">
            <a:off x="4572000" y="6477486"/>
            <a:ext cx="4572000" cy="381000"/>
          </a:xfrm>
          <a:custGeom>
            <a:avLst/>
            <a:gdLst/>
            <a:ahLst/>
            <a:cxnLst/>
            <a:rect r="r" b="b" t="t" l="l"/>
            <a:pathLst>
              <a:path h="381000" w="4572000">
                <a:moveTo>
                  <a:pt x="0" y="0"/>
                </a:moveTo>
                <a:lnTo>
                  <a:pt x="4572000" y="0"/>
                </a:lnTo>
                <a:lnTo>
                  <a:pt x="4572000" y="381000"/>
                </a:lnTo>
                <a:lnTo>
                  <a:pt x="0" y="381000"/>
                </a:lnTo>
                <a:lnTo>
                  <a:pt x="0" y="0"/>
                </a:lnTo>
                <a:close/>
              </a:path>
            </a:pathLst>
          </a:custGeom>
          <a:blipFill>
            <a:blip r:embed="rId2">
              <a:extLst>
                <a:ext uri="{96DAC541-7B7A-43D3-8B79-37D633B846F1}">
                  <asvg:svgBlip xmlns:asvg="http://schemas.microsoft.com/office/drawing/2016/SVG/main" r:embed="rId9"/>
                </a:ext>
              </a:extLst>
            </a:blip>
            <a:stretch>
              <a:fillRect l="0" t="0" r="0" b="0"/>
            </a:stretch>
          </a:blipFill>
        </p:spPr>
      </p:sp>
      <p:sp>
        <p:nvSpPr>
          <p:cNvPr name="TextBox 7" id="7"/>
          <p:cNvSpPr txBox="true"/>
          <p:nvPr/>
        </p:nvSpPr>
        <p:spPr>
          <a:xfrm rot="0">
            <a:off x="213331" y="6527444"/>
            <a:ext cx="4224871" cy="290827"/>
          </a:xfrm>
          <a:prstGeom prst="rect">
            <a:avLst/>
          </a:prstGeom>
        </p:spPr>
        <p:txBody>
          <a:bodyPr anchor="t" rtlCol="false" tIns="0" lIns="0" bIns="0" rIns="0">
            <a:spAutoFit/>
          </a:bodyPr>
          <a:lstStyle/>
          <a:p>
            <a:pPr algn="l">
              <a:lnSpc>
                <a:spcPts val="2240"/>
              </a:lnSpc>
            </a:pPr>
            <a:r>
              <a:rPr lang="en-US" sz="1600">
                <a:solidFill>
                  <a:srgbClr val="FFFFFF"/>
                </a:solidFill>
                <a:latin typeface="Calibri (MS)"/>
                <a:ea typeface="Calibri (MS)"/>
                <a:cs typeface="Calibri (MS)"/>
                <a:sym typeface="Calibri (MS)"/>
              </a:rPr>
              <a:t>Department of Computer Science and Engineering</a:t>
            </a:r>
          </a:p>
        </p:txBody>
      </p:sp>
      <p:sp>
        <p:nvSpPr>
          <p:cNvPr name="TextBox 8" id="8"/>
          <p:cNvSpPr txBox="true"/>
          <p:nvPr/>
        </p:nvSpPr>
        <p:spPr>
          <a:xfrm rot="0">
            <a:off x="5206317" y="6527930"/>
            <a:ext cx="2758059" cy="290827"/>
          </a:xfrm>
          <a:prstGeom prst="rect">
            <a:avLst/>
          </a:prstGeom>
        </p:spPr>
        <p:txBody>
          <a:bodyPr anchor="t" rtlCol="false" tIns="0" lIns="0" bIns="0" rIns="0">
            <a:spAutoFit/>
          </a:bodyPr>
          <a:lstStyle/>
          <a:p>
            <a:pPr algn="l">
              <a:lnSpc>
                <a:spcPts val="2240"/>
              </a:lnSpc>
            </a:pPr>
            <a:r>
              <a:rPr lang="en-US" sz="1600">
                <a:solidFill>
                  <a:srgbClr val="FFFFFF"/>
                </a:solidFill>
                <a:latin typeface="Calibri (MS)"/>
                <a:ea typeface="Calibri (MS)"/>
                <a:cs typeface="Calibri (MS)"/>
                <a:sym typeface="Calibri (MS)"/>
              </a:rPr>
              <a:t>Rajalakshmi Engineering College </a:t>
            </a:r>
          </a:p>
        </p:txBody>
      </p:sp>
      <p:sp>
        <p:nvSpPr>
          <p:cNvPr name="TextBox 9" id="9"/>
          <p:cNvSpPr txBox="true"/>
          <p:nvPr/>
        </p:nvSpPr>
        <p:spPr>
          <a:xfrm rot="0">
            <a:off x="8406717" y="6527930"/>
            <a:ext cx="104880" cy="290827"/>
          </a:xfrm>
          <a:prstGeom prst="rect">
            <a:avLst/>
          </a:prstGeom>
        </p:spPr>
        <p:txBody>
          <a:bodyPr anchor="t" rtlCol="false" tIns="0" lIns="0" bIns="0" rIns="0">
            <a:spAutoFit/>
          </a:bodyPr>
          <a:lstStyle/>
          <a:p>
            <a:pPr algn="l">
              <a:lnSpc>
                <a:spcPts val="2240"/>
              </a:lnSpc>
            </a:pPr>
            <a:r>
              <a:rPr lang="en-US" sz="1600">
                <a:solidFill>
                  <a:srgbClr val="FFFFFF"/>
                </a:solidFill>
                <a:latin typeface="Calibri (MS)"/>
                <a:ea typeface="Calibri (MS)"/>
                <a:cs typeface="Calibri (MS)"/>
                <a:sym typeface="Calibri (MS)"/>
              </a:rPr>
              <a:t>8</a:t>
            </a:r>
          </a:p>
        </p:txBody>
      </p:sp>
      <p:sp>
        <p:nvSpPr>
          <p:cNvPr name="TextBox 10" id="10"/>
          <p:cNvSpPr txBox="true"/>
          <p:nvPr/>
        </p:nvSpPr>
        <p:spPr>
          <a:xfrm rot="0">
            <a:off x="276225" y="120463"/>
            <a:ext cx="5052841" cy="804548"/>
          </a:xfrm>
          <a:prstGeom prst="rect">
            <a:avLst/>
          </a:prstGeom>
        </p:spPr>
        <p:txBody>
          <a:bodyPr anchor="t" rtlCol="false" tIns="0" lIns="0" bIns="0" rIns="0">
            <a:spAutoFit/>
          </a:bodyPr>
          <a:lstStyle/>
          <a:p>
            <a:pPr algn="l">
              <a:lnSpc>
                <a:spcPts val="6159"/>
              </a:lnSpc>
            </a:pPr>
            <a:r>
              <a:rPr lang="en-US" sz="4400">
                <a:solidFill>
                  <a:srgbClr val="000000"/>
                </a:solidFill>
                <a:latin typeface="Calibri (MS)"/>
                <a:ea typeface="Calibri (MS)"/>
                <a:cs typeface="Calibri (MS)"/>
                <a:sym typeface="Calibri (MS)"/>
              </a:rPr>
              <a:t>System Requirements</a:t>
            </a:r>
          </a:p>
        </p:txBody>
      </p:sp>
      <p:sp>
        <p:nvSpPr>
          <p:cNvPr name="TextBox 11" id="11"/>
          <p:cNvSpPr txBox="true"/>
          <p:nvPr/>
        </p:nvSpPr>
        <p:spPr>
          <a:xfrm rot="0">
            <a:off x="276225" y="689721"/>
            <a:ext cx="9201101" cy="3683699"/>
          </a:xfrm>
          <a:prstGeom prst="rect">
            <a:avLst/>
          </a:prstGeom>
        </p:spPr>
        <p:txBody>
          <a:bodyPr anchor="t" rtlCol="false" tIns="0" lIns="0" bIns="0" rIns="0">
            <a:spAutoFit/>
          </a:bodyPr>
          <a:lstStyle/>
          <a:p>
            <a:pPr algn="l">
              <a:lnSpc>
                <a:spcPts val="2639"/>
              </a:lnSpc>
            </a:pPr>
          </a:p>
          <a:p>
            <a:pPr algn="l">
              <a:lnSpc>
                <a:spcPts val="2639"/>
              </a:lnSpc>
            </a:pPr>
            <a:r>
              <a:rPr lang="en-US" b="true" sz="1683">
                <a:solidFill>
                  <a:srgbClr val="000000"/>
                </a:solidFill>
                <a:latin typeface="Calibri (MS) Bold"/>
                <a:ea typeface="Calibri (MS) Bold"/>
                <a:cs typeface="Calibri (MS) Bold"/>
                <a:sym typeface="Calibri (MS) Bold"/>
              </a:rPr>
              <a:t>2.Software Requirements</a:t>
            </a:r>
          </a:p>
          <a:p>
            <a:pPr algn="l" marL="363447" indent="-181724" lvl="1">
              <a:lnSpc>
                <a:spcPts val="2639"/>
              </a:lnSpc>
              <a:buFont typeface="Arial"/>
              <a:buChar char="•"/>
            </a:pPr>
            <a:r>
              <a:rPr lang="en-US" sz="1683">
                <a:solidFill>
                  <a:srgbClr val="000000"/>
                </a:solidFill>
                <a:latin typeface="Calibri (MS)"/>
                <a:ea typeface="Calibri (MS)"/>
                <a:cs typeface="Calibri (MS)"/>
                <a:sym typeface="Calibri (MS)"/>
              </a:rPr>
              <a:t>Operating System: Windows 7/8/10/11 (64-bit recommended).</a:t>
            </a:r>
          </a:p>
          <a:p>
            <a:pPr algn="l" marL="363447" indent="-181724" lvl="1">
              <a:lnSpc>
                <a:spcPts val="2639"/>
              </a:lnSpc>
              <a:buFont typeface="Arial"/>
              <a:buChar char="•"/>
            </a:pPr>
            <a:r>
              <a:rPr lang="en-US" sz="1683">
                <a:solidFill>
                  <a:srgbClr val="000000"/>
                </a:solidFill>
                <a:latin typeface="Calibri (MS)"/>
                <a:ea typeface="Calibri (MS)"/>
                <a:cs typeface="Calibri (MS)"/>
                <a:sym typeface="Calibri (MS)"/>
              </a:rPr>
              <a:t>Automation Tool: UiPath Studio (latest version recommended).</a:t>
            </a:r>
          </a:p>
          <a:p>
            <a:pPr algn="l" marL="363447" indent="-181724" lvl="1">
              <a:lnSpc>
                <a:spcPts val="2639"/>
              </a:lnSpc>
              <a:buFont typeface="Arial"/>
              <a:buChar char="•"/>
            </a:pPr>
            <a:r>
              <a:rPr lang="en-US" sz="1683">
                <a:solidFill>
                  <a:srgbClr val="000000"/>
                </a:solidFill>
                <a:latin typeface="Calibri (MS)"/>
                <a:ea typeface="Calibri (MS)"/>
                <a:cs typeface="Calibri (MS)"/>
                <a:sym typeface="Calibri (MS)"/>
              </a:rPr>
              <a:t>Email Client: Gmail, Outlook, or any SMTP-supported email provider.</a:t>
            </a:r>
          </a:p>
          <a:p>
            <a:pPr algn="l" marL="363447" indent="-181724" lvl="1">
              <a:lnSpc>
                <a:spcPts val="2639"/>
              </a:lnSpc>
              <a:buFont typeface="Arial"/>
              <a:buChar char="•"/>
            </a:pPr>
            <a:r>
              <a:rPr lang="en-US" sz="1683">
                <a:solidFill>
                  <a:srgbClr val="000000"/>
                </a:solidFill>
                <a:latin typeface="Calibri (MS)"/>
                <a:ea typeface="Calibri (MS)"/>
                <a:cs typeface="Calibri (MS)"/>
                <a:sym typeface="Calibri (MS)"/>
              </a:rPr>
              <a:t>API Access: Subscription to a weather API service (e.g., OpenWeatherMap or WeatherAPI).</a:t>
            </a:r>
          </a:p>
          <a:p>
            <a:pPr algn="l" marL="363447" indent="-181724" lvl="1">
              <a:lnSpc>
                <a:spcPts val="2639"/>
              </a:lnSpc>
              <a:buFont typeface="Arial"/>
              <a:buChar char="•"/>
            </a:pPr>
            <a:r>
              <a:rPr lang="en-US" sz="1683">
                <a:solidFill>
                  <a:srgbClr val="000000"/>
                </a:solidFill>
                <a:latin typeface="Calibri (MS)"/>
                <a:ea typeface="Calibri (MS)"/>
                <a:cs typeface="Calibri (MS)"/>
                <a:sym typeface="Calibri (MS)"/>
              </a:rPr>
              <a:t>.NET Framework: Version 4.7.2 or later.</a:t>
            </a:r>
          </a:p>
          <a:p>
            <a:pPr algn="l" marL="363447" indent="-181724" lvl="1">
              <a:lnSpc>
                <a:spcPts val="2639"/>
              </a:lnSpc>
              <a:buFont typeface="Arial"/>
              <a:buChar char="•"/>
            </a:pPr>
            <a:r>
              <a:rPr lang="en-US" sz="1683">
                <a:solidFill>
                  <a:srgbClr val="000000"/>
                </a:solidFill>
                <a:latin typeface="Calibri (MS)"/>
                <a:ea typeface="Calibri (MS)"/>
                <a:cs typeface="Calibri (MS)"/>
                <a:sym typeface="Calibri (MS)"/>
              </a:rPr>
              <a:t>Excel: Microsoft Excel 2010 or later for logging weather data (optional).</a:t>
            </a:r>
          </a:p>
          <a:p>
            <a:pPr algn="l" marL="363447" indent="-181724" lvl="1">
              <a:lnSpc>
                <a:spcPts val="2639"/>
              </a:lnSpc>
              <a:buFont typeface="Arial"/>
              <a:buChar char="•"/>
            </a:pPr>
            <a:r>
              <a:rPr lang="en-US" sz="1683">
                <a:solidFill>
                  <a:srgbClr val="000000"/>
                </a:solidFill>
                <a:latin typeface="Calibri (MS)"/>
                <a:ea typeface="Calibri (MS)"/>
                <a:cs typeface="Calibri (MS)"/>
                <a:sym typeface="Calibri (MS)"/>
              </a:rPr>
              <a:t>Browser: Chrome, Firefox, or Edge for API testing and workflow integration.</a:t>
            </a:r>
          </a:p>
          <a:p>
            <a:pPr algn="l">
              <a:lnSpc>
                <a:spcPts val="2639"/>
              </a:lnSpc>
            </a:pPr>
          </a:p>
          <a:p>
            <a:pPr algn="l">
              <a:lnSpc>
                <a:spcPts val="2639"/>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DAGXHfDERSo</dc:identifier>
  <dcterms:modified xsi:type="dcterms:W3CDTF">2011-08-01T06:04:30Z</dcterms:modified>
  <cp:revision>1</cp:revision>
  <dc:title>APznzabqpfp1sw_Q9dYy-KiOWGpSA918RLMTBVzGdoWBFuyoXtwkZmYJ4Od_lyuSf7DxD76R8luv4bWOaik8TCqVzyu-QHkWCfNF7cGLfKE-Ky_jKS-m-lY0yenFiD2ulhjbYKXS8X5leS89xQeHFnB45YPvY6qw_3XokRTO7AbcehznRZsCnDXwl0Qdy07QwCZJnShCjKH.pdf</dc:title>
</cp:coreProperties>
</file>