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THISH%20UCHIHA\Downloads\LOKESH%20employee_data%20(1).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[LOKESH employee_data (1).xlsx]Sheet2!PivotTable2</c:name>
    <c:fmtId val="-1"/>
  </c:pivotSource>
  <c:chart>
    <c:autoTitleDeleted val="1"/>
    <c:plotArea>
      <c:layout/>
      <c:barChart>
        <c:barDir val="col"/>
        <c:grouping val="clustered"/>
        <c:varyColors val="0"/>
        <c:ser>
          <c:idx val="0"/>
          <c:order val="0"/>
          <c:tx>
            <c:strRef>
              <c:f>Sheet2'!$B$3:$B$4</c:f>
              <c:strCache>
                <c:ptCount val="1"/>
                <c:pt idx="0">
                  <c:v>Zone A</c:v>
                </c:pt>
              </c:strCache>
            </c:strRef>
          </c:tx>
          <c:spPr>
            <a:solidFill>
              <a:schemeClr val="accent1"/>
            </a:solidFill>
            <a:ln>
              <a:noFill/>
            </a:ln>
            <a:effectLst/>
          </c:spPr>
          <c:invertIfNegative val="0"/>
          <c:dLbls>
            <c:delete val="1"/>
          </c:dLbls>
          <c:cat>
            <c:strRef>
              <c:f>Sheet2'!$A$5:$A$8</c:f>
              <c:strCache>
                <c:ptCount val="3"/>
                <c:pt idx="0">
                  <c:v>Contract</c:v>
                </c:pt>
                <c:pt idx="1">
                  <c:v>Full-Time</c:v>
                </c:pt>
                <c:pt idx="2">
                  <c:v>Part-Time</c:v>
                </c:pt>
              </c:strCache>
            </c:strRef>
          </c:cat>
          <c:val>
            <c:numRef>
              <c:f>Sheet2'!$B$5:$B$8</c:f>
              <c:numCache>
                <c:formatCode>General</c:formatCode>
                <c:ptCount val="3"/>
                <c:pt idx="0">
                  <c:v>1015.0</c:v>
                </c:pt>
                <c:pt idx="1">
                  <c:v>1116.0</c:v>
                </c:pt>
                <c:pt idx="2">
                  <c:v>1051.0</c:v>
                </c:pt>
              </c:numCache>
            </c:numRef>
          </c:val>
        </c:ser>
        <c:ser>
          <c:idx val="1"/>
          <c:order val="1"/>
          <c:tx>
            <c:strRef>
              <c:f>Sheet2'!$C$3:$C$4</c:f>
              <c:strCache>
                <c:ptCount val="1"/>
                <c:pt idx="0">
                  <c:v>Zone B</c:v>
                </c:pt>
              </c:strCache>
            </c:strRef>
          </c:tx>
          <c:spPr>
            <a:solidFill>
              <a:schemeClr val="accent2"/>
            </a:solidFill>
            <a:ln>
              <a:noFill/>
            </a:ln>
            <a:effectLst/>
          </c:spPr>
          <c:invertIfNegative val="0"/>
          <c:dLbls>
            <c:delete val="1"/>
          </c:dLbls>
          <c:cat>
            <c:strRef>
              <c:f>Sheet2'!$A$5:$A$8</c:f>
              <c:strCache>
                <c:ptCount val="3"/>
                <c:pt idx="0">
                  <c:v>Contract</c:v>
                </c:pt>
                <c:pt idx="1">
                  <c:v>Full-Time</c:v>
                </c:pt>
                <c:pt idx="2">
                  <c:v>Part-Time</c:v>
                </c:pt>
              </c:strCache>
            </c:strRef>
          </c:cat>
          <c:val>
            <c:numRef>
              <c:f>Sheet2'!$C$5:$C$8</c:f>
              <c:numCache>
                <c:formatCode>General</c:formatCode>
                <c:ptCount val="3"/>
                <c:pt idx="0">
                  <c:v>1016.0</c:v>
                </c:pt>
                <c:pt idx="1">
                  <c:v>956.0</c:v>
                </c:pt>
                <c:pt idx="2">
                  <c:v>938.0</c:v>
                </c:pt>
              </c:numCache>
            </c:numRef>
          </c:val>
        </c:ser>
        <c:ser>
          <c:idx val="2"/>
          <c:order val="2"/>
          <c:tx>
            <c:strRef>
              <c:f>Sheet2'!$D$3:$D$4</c:f>
              <c:strCache>
                <c:ptCount val="1"/>
                <c:pt idx="0">
                  <c:v>Zone C</c:v>
                </c:pt>
              </c:strCache>
            </c:strRef>
          </c:tx>
          <c:spPr>
            <a:solidFill>
              <a:schemeClr val="accent3"/>
            </a:solidFill>
            <a:ln>
              <a:noFill/>
            </a:ln>
            <a:effectLst/>
          </c:spPr>
          <c:invertIfNegative val="0"/>
          <c:dLbls>
            <c:delete val="1"/>
          </c:dLbls>
          <c:cat>
            <c:strRef>
              <c:f>Sheet2'!$A$5:$A$8</c:f>
              <c:strCache>
                <c:ptCount val="3"/>
                <c:pt idx="0">
                  <c:v>Contract</c:v>
                </c:pt>
                <c:pt idx="1">
                  <c:v>Full-Time</c:v>
                </c:pt>
                <c:pt idx="2">
                  <c:v>Part-Time</c:v>
                </c:pt>
              </c:strCache>
            </c:strRef>
          </c:cat>
          <c:val>
            <c:numRef>
              <c:f>Sheet2'!$D$5:$D$8</c:f>
              <c:numCache>
                <c:formatCode>General</c:formatCode>
                <c:ptCount val="3"/>
                <c:pt idx="0">
                  <c:v>986.0</c:v>
                </c:pt>
                <c:pt idx="1">
                  <c:v>986.0</c:v>
                </c:pt>
                <c:pt idx="2">
                  <c:v>843.0</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84999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628900"/>
            <a:ext cx="8767159" cy="2758439"/>
          </a:xfrm>
          <a:prstGeom prst="rect"/>
          <a:noFill/>
        </p:spPr>
        <p:txBody>
          <a:bodyPr rtlCol="0" wrap="square">
            <a:spAutoFit/>
          </a:bodyPr>
          <a:p>
            <a:pPr>
              <a:lnSpc>
                <a:spcPct val="150000"/>
              </a:lnSpc>
            </a:pPr>
            <a:r>
              <a:rPr b="1" sz="2400" lang="en-US"/>
              <a:t>STUDENT NAME:</a:t>
            </a:r>
            <a:r>
              <a:rPr altLang="en-GB" sz="2400" lang="en-US"/>
              <a:t> RAJALAKSHMI</a:t>
            </a:r>
            <a:r>
              <a:rPr altLang="en-GB" sz="2400" lang="en-US"/>
              <a:t>.</a:t>
            </a:r>
            <a:r>
              <a:rPr altLang="en-GB" sz="2400" lang="en-US"/>
              <a:t>J</a:t>
            </a:r>
            <a:endParaRPr dirty="0" sz="2000" lang="en-US"/>
          </a:p>
          <a:p>
            <a:pPr>
              <a:lnSpc>
                <a:spcPct val="150000"/>
              </a:lnSpc>
            </a:pPr>
            <a:r>
              <a:rPr b="1" dirty="0" sz="2400" lang="en-US"/>
              <a:t>REGISTER NO:</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4</a:t>
            </a:r>
            <a:r>
              <a:rPr altLang="en-GB" dirty="0" sz="2400" lang="en-US"/>
              <a:t>3</a:t>
            </a:r>
            <a:r>
              <a:rPr altLang="en-GB" dirty="0" sz="2400" lang="en-US"/>
              <a:t>9</a:t>
            </a:r>
            <a:r>
              <a:rPr altLang="en-GB" dirty="0" sz="2400" lang="en-US"/>
              <a:t>7</a:t>
            </a:r>
            <a:endParaRPr altLang="en-US" sz="2000" lang="zh-CN"/>
          </a:p>
          <a:p>
            <a:pPr>
              <a:lnSpc>
                <a:spcPct val="150000"/>
              </a:lnSpc>
            </a:pPr>
            <a:r>
              <a:rPr b="1"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a:t>
            </a:r>
            <a:r>
              <a:rPr altLang="en-GB" dirty="0" sz="2400" lang="en-US"/>
              <a:t>C</a:t>
            </a:r>
            <a:r>
              <a:rPr altLang="en-GB" dirty="0" sz="2400" lang="en-US"/>
              <a:t>S</a:t>
            </a:r>
            <a:r>
              <a:rPr altLang="en-GB" dirty="0" sz="2400" lang="en-US"/>
              <a:t>)</a:t>
            </a:r>
            <a:endParaRPr altLang="en-US" sz="2000" lang="zh-CN"/>
          </a:p>
          <a:p>
            <a:pPr>
              <a:lnSpc>
                <a:spcPct val="150000"/>
              </a:lnSpc>
            </a:pPr>
            <a:r>
              <a:rPr b="1" dirty="0" sz="2400" lang="en-US"/>
              <a:t>COLLEGE</a:t>
            </a:r>
            <a:r>
              <a:rPr altLang="en-GB" b="1" dirty="0" sz="2400" lang="en-US"/>
              <a:t>:</a:t>
            </a:r>
            <a:r>
              <a:rPr altLang="en-GB" dirty="0" sz="2400" lang="en-US"/>
              <a:t> GOVERNMENT </a:t>
            </a:r>
            <a:r>
              <a:rPr altLang="en-GB" dirty="0" sz="2400" lang="en-US"/>
              <a:t>A</a:t>
            </a:r>
            <a:r>
              <a:rPr altLang="en-GB" dirty="0" sz="2400" lang="en-US"/>
              <a:t>R</a:t>
            </a:r>
            <a:r>
              <a:rPr altLang="en-GB" dirty="0" sz="2400" lang="en-US"/>
              <a:t>T</a:t>
            </a:r>
            <a:r>
              <a:rPr altLang="en-GB" dirty="0" sz="2400" lang="en-US"/>
              <a:t>S </a:t>
            </a:r>
            <a:r>
              <a:rPr altLang="en-GB" dirty="0" sz="2400" lang="en-US"/>
              <a:t>AND </a:t>
            </a:r>
            <a:r>
              <a:rPr altLang="en-GB" dirty="0" sz="2400" lang="en-US"/>
              <a:t>S</a:t>
            </a:r>
            <a:r>
              <a:rPr altLang="en-GB" dirty="0" sz="2400" lang="en-US"/>
              <a:t>C</a:t>
            </a:r>
            <a:r>
              <a:rPr altLang="en-GB" dirty="0" sz="2400" lang="en-US"/>
              <a:t>I</a:t>
            </a:r>
            <a:r>
              <a:rPr altLang="en-GB" dirty="0" sz="2400" lang="en-US"/>
              <a:t>ENCE </a:t>
            </a:r>
            <a:r>
              <a:rPr altLang="en-GB" dirty="0" sz="2400" lang="en-US"/>
              <a:t>COLLEGE</a:t>
            </a:r>
            <a:r>
              <a:rPr altLang="en-GB" dirty="0" sz="2400" lang="en-US"/>
              <a:t>,</a:t>
            </a:r>
            <a:endParaRPr altLang="en-US" sz="2000" lang="zh-CN"/>
          </a:p>
          <a:p>
            <a:pPr>
              <a:lnSpc>
                <a:spcPct val="150000"/>
              </a:lnSpc>
            </a:pP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 </a:t>
            </a:r>
            <a:r>
              <a:rPr altLang="en-GB" dirty="0" sz="2400" lang="en-US"/>
              <a:t>P</a:t>
            </a:r>
            <a:r>
              <a:rPr altLang="en-GB" dirty="0" sz="2400" lang="en-US"/>
              <a:t>E</a:t>
            </a:r>
            <a:r>
              <a:rPr altLang="en-GB" dirty="0" sz="2400" lang="en-US"/>
              <a:t>R</a:t>
            </a:r>
            <a:r>
              <a:rPr altLang="en-GB" dirty="0" sz="2400" lang="en-US"/>
              <a:t>U</a:t>
            </a:r>
            <a:r>
              <a:rPr altLang="en-GB" dirty="0" sz="2400" lang="en-US"/>
              <a:t>M</a:t>
            </a:r>
            <a:r>
              <a:rPr altLang="en-GB" dirty="0" sz="2400" lang="en-US"/>
              <a:t>BAKKAM</a:t>
            </a:r>
            <a:r>
              <a:rPr altLang="en-GB" dirty="0" sz="2400" lang="en-US"/>
              <a: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57778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829951" y="1248535"/>
            <a:ext cx="6975224" cy="3444240"/>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sz="2800" lang="en-MM">
                <a:solidFill>
                  <a:srgbClr val="000000"/>
                </a:solidFill>
              </a:rPr>
              <a:t>e act, art, or profession of a person who models. the process of producing sculptured form with some plastic material, as clay. the technique of rendering the illusion of volume on a two-dimensional surface by shading. the treatment of volume, as the turning of a form, in sculpture.</a:t>
            </a:r>
            <a:endParaRPr sz="2800" lang="en-MM">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51758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2275320" y="2285683"/>
          <a:ext cx="5613920" cy="342050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430601" y="1658324"/>
            <a:ext cx="7534572" cy="2186940"/>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a:t>
            </a:r>
            <a:r>
              <a:rPr altLang="en-GB" sz="2800" lang="en-US">
                <a:solidFill>
                  <a:srgbClr val="000000"/>
                </a:solidFill>
              </a:rPr>
              <a:t> </a:t>
            </a:r>
            <a:r>
              <a:rPr sz="2800" lang="en-MM">
                <a:solidFill>
                  <a:srgbClr val="000000"/>
                </a:solidFill>
              </a:rPr>
              <a:t>conclusion is the last part of something, its end or result. When you write a paper, you always end by summing up your arguments and drawing a conclusion about what you've been writing about.</a:t>
            </a:r>
            <a:endParaRPr sz="2800" lang="en-MM">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48745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35127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513550" y="1857375"/>
            <a:ext cx="6220842" cy="3444240"/>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a:t>
            </a:r>
            <a:r>
              <a:rPr altLang="en-GB" sz="2800" lang="en-US">
                <a:solidFill>
                  <a:srgbClr val="000000"/>
                </a:solidFill>
              </a:rPr>
              <a:t> </a:t>
            </a:r>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b</a:t>
            </a:r>
            <a:r>
              <a:rPr altLang="en-GB" sz="2800" lang="en-US">
                <a:solidFill>
                  <a:srgbClr val="000000"/>
                </a:solidFill>
              </a:rPr>
              <a:t>l</a:t>
            </a:r>
            <a:r>
              <a:rPr altLang="en-GB" sz="2800" lang="en-US">
                <a:solidFill>
                  <a:srgbClr val="000000"/>
                </a:solidFill>
              </a:rPr>
              <a:t>em </a:t>
            </a:r>
            <a:r>
              <a:rPr sz="2800" lang="en-MM">
                <a:solidFill>
                  <a:srgbClr val="000000"/>
                </a:solidFill>
              </a:rPr>
              <a:t>statement is a clear and concise description of a problem or issue that needs to be addressed. It's often used in business, research, and project management to help ensure everyone involved understands the problem and why it's important to solve</a:t>
            </a:r>
            <a:r>
              <a:rPr altLang="en-GB" sz="2800" lang="en-US">
                <a:solidFill>
                  <a:srgbClr val="000000"/>
                </a:solidFill>
              </a:rPr>
              <a:t>.</a:t>
            </a:r>
            <a:endParaRPr sz="2800" lang="en-MM">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2133599"/>
            <a:ext cx="7545957" cy="3025141"/>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a:t>
            </a:r>
            <a:r>
              <a:rPr altLang="en-GB" sz="2800" lang="en-US">
                <a:solidFill>
                  <a:srgbClr val="000000"/>
                </a:solidFill>
              </a:rPr>
              <a:t> </a:t>
            </a:r>
            <a:r>
              <a:rPr sz="2800" lang="en-MM">
                <a:solidFill>
                  <a:srgbClr val="000000"/>
                </a:solidFill>
              </a:rPr>
              <a:t>project overview is a concise summary of a project that's intended to help stakeholders understand the project's goals, scope, and objectives. It's a central hub for a project that can help ensure everyone involved understands the project's aims and methods. 
</a:t>
            </a:r>
            <a:endParaRPr sz="2800" lang="en-MM">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1081405" y="824236"/>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073307" y="2228535"/>
            <a:ext cx="7228104" cy="3025140"/>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sz="2800" lang="en-MM">
                <a:solidFill>
                  <a:srgbClr val="00000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sz="2800" lang="en-MM">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259120" y="2019300"/>
            <a:ext cx="6551630" cy="4282440"/>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sz="2800" lang="en-MM">
                <a:solidFill>
                  <a:srgbClr val="000000"/>
                </a:solidFill>
              </a:rPr>
              <a:t>A value proposition is a statement that explains why a customer should choose a product or service over a competitor's offering. It's a key part of a company's marketing strategy, and it can help differentiate the company from competitors. A value proposition should be concise, easy to understand, and memorable. 
</a:t>
            </a:r>
            <a:endParaRPr sz="2800" lang="en-MM">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472573" y="1398877"/>
            <a:ext cx="9593161" cy="5120641"/>
          </a:xfrm>
          <a:prstGeom prst="rect"/>
        </p:spPr>
        <p:txBody>
          <a:bodyPr rtlCol="0" wrap="square">
            <a:spAutoFit/>
          </a:bodyPr>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sz="2800" lang="en-MM">
                <a:solidFill>
                  <a:srgbClr val="000000"/>
                </a:solidFill>
              </a:rPr>
              <a:t>A dataset is a collection of organized data that can be used for analysis, processing, or other purposes. Datasets can contain many different types of data, such as text, images, numerical values, and audio recordings. They can be used for a variety of purposes, including:</a:t>
            </a:r>
            <a:endParaRPr sz="2800" lang="en-MM">
              <a:solidFill>
                <a:srgbClr val="000000"/>
              </a:solidFill>
            </a:endParaRPr>
          </a:p>
          <a:p>
            <a:r>
              <a:rPr sz="2800" lang="en-MM">
                <a:solidFill>
                  <a:srgbClr val="000000"/>
                </a:solidFill>
              </a:rPr>
              <a:t>
</a:t>
            </a:r>
            <a:r>
              <a:rPr sz="2800" lang="en-GB">
                <a:solidFill>
                  <a:srgbClr val="000000"/>
                </a:solidFill>
              </a:rPr>
              <a:t>•</a:t>
            </a:r>
            <a:r>
              <a:rPr sz="2800" lang="en-MM">
                <a:solidFill>
                  <a:srgbClr val="000000"/>
                </a:solidFill>
              </a:rPr>
              <a:t>Training and testing machine learning models
</a:t>
            </a:r>
            <a:r>
              <a:rPr sz="2800" lang="en-GB">
                <a:solidFill>
                  <a:srgbClr val="000000"/>
                </a:solidFill>
              </a:rPr>
              <a:t>•</a:t>
            </a:r>
            <a:r>
              <a:rPr sz="2800" lang="en-MM">
                <a:solidFill>
                  <a:srgbClr val="000000"/>
                </a:solidFill>
              </a:rPr>
              <a:t>Data visualization
</a:t>
            </a:r>
            <a:r>
              <a:rPr sz="2800" lang="en-GB">
                <a:solidFill>
                  <a:srgbClr val="000000"/>
                </a:solidFill>
              </a:rPr>
              <a:t>•</a:t>
            </a:r>
            <a:r>
              <a:rPr sz="2800" lang="en-MM">
                <a:solidFill>
                  <a:srgbClr val="000000"/>
                </a:solidFill>
              </a:rPr>
              <a:t>Research
</a:t>
            </a:r>
            <a:r>
              <a:rPr sz="2800" lang="en-GB">
                <a:solidFill>
                  <a:srgbClr val="000000"/>
                </a:solidFill>
              </a:rPr>
              <a:t>•</a:t>
            </a:r>
            <a:r>
              <a:rPr sz="2800" lang="en-MM">
                <a:solidFill>
                  <a:srgbClr val="000000"/>
                </a:solidFill>
              </a:rPr>
              <a:t>Statistical analysis
</a:t>
            </a:r>
            <a:r>
              <a:rPr sz="2800" lang="en-GB">
                <a:solidFill>
                  <a:srgbClr val="000000"/>
                </a:solidFill>
              </a:rPr>
              <a:t>•</a:t>
            </a:r>
            <a:r>
              <a:rPr sz="2800" lang="en-MM">
                <a:solidFill>
                  <a:srgbClr val="000000"/>
                </a:solidFill>
              </a:rPr>
              <a:t>Analytics</a:t>
            </a:r>
            <a:endParaRPr sz="2800" lang="en-MM">
              <a:solidFill>
                <a:srgbClr val="000000"/>
              </a:solidFill>
            </a:endParaRPr>
          </a:p>
          <a:p>
            <a:r>
              <a:rPr sz="2800" lang="en-GB">
                <a:solidFill>
                  <a:srgbClr val="000000"/>
                </a:solidFill>
              </a:rPr>
              <a:t>•</a:t>
            </a:r>
            <a:r>
              <a:rPr altLang="en-GB" sz="2800" lang="en-US">
                <a:solidFill>
                  <a:srgbClr val="000000"/>
                </a:solidFill>
              </a:rPr>
              <a:t>B</a:t>
            </a:r>
            <a:r>
              <a:rPr altLang="en-GB" sz="2800" lang="en-US">
                <a:solidFill>
                  <a:srgbClr val="000000"/>
                </a:solidFill>
              </a:rPr>
              <a:t>u</a:t>
            </a:r>
            <a:r>
              <a:rPr sz="2800" lang="en-MM">
                <a:solidFill>
                  <a:srgbClr val="000000"/>
                </a:solidFill>
              </a:rPr>
              <a:t>siness intelligence</a:t>
            </a:r>
            <a:endParaRPr sz="2800" lang="en-MM">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705245" y="2156459"/>
            <a:ext cx="7167923" cy="4282440"/>
          </a:xfrm>
          <a:prstGeom prst="rect"/>
        </p:spPr>
        <p:txBody>
          <a:bodyPr rtlCol="0" wrap="square">
            <a:spAutoFit/>
          </a:bodyPr>
          <a:p>
            <a:r>
              <a:rPr b="1" sz="2800" lang="en-GB">
                <a:solidFill>
                  <a:srgbClr val="000000"/>
                </a:solidFill>
              </a:rPr>
              <a:t>•</a:t>
            </a:r>
            <a:r>
              <a:rPr altLang="en-GB" b="1" sz="2800" lang="en-US">
                <a:solidFill>
                  <a:srgbClr val="000000"/>
                </a:solidFill>
              </a:rPr>
              <a:t>A</a:t>
            </a:r>
            <a:r>
              <a:rPr b="1" sz="2800" lang="en-MM">
                <a:solidFill>
                  <a:srgbClr val="000000"/>
                </a:solidFill>
              </a:rPr>
              <a:t>djectives:</a:t>
            </a:r>
            <a:r>
              <a:rPr sz="2800" lang="en-MM">
                <a:solidFill>
                  <a:srgbClr val="000000"/>
                </a:solidFill>
              </a:rPr>
              <a:t> Incredible, beautiful, terrifying, vicious, intelligent, exuberant, colossal, skillful, adventurous, abrasive</a:t>
            </a:r>
            <a:endParaRPr sz="2800" lang="en-MM">
              <a:solidFill>
                <a:srgbClr val="000000"/>
              </a:solidFill>
            </a:endParaRPr>
          </a:p>
          <a:p>
            <a:r>
              <a:rPr sz="2800" lang="en-MM">
                <a:solidFill>
                  <a:srgbClr val="000000"/>
                </a:solidFill>
              </a:rPr>
              <a:t>
</a:t>
            </a:r>
            <a:r>
              <a:rPr b="1" sz="2800" lang="en-GB">
                <a:solidFill>
                  <a:srgbClr val="000000"/>
                </a:solidFill>
              </a:rPr>
              <a:t>•</a:t>
            </a:r>
            <a:r>
              <a:rPr altLang="en-GB" b="1" sz="2800" lang="en-US">
                <a:solidFill>
                  <a:srgbClr val="000000"/>
                </a:solidFill>
              </a:rPr>
              <a:t>V</a:t>
            </a:r>
            <a:r>
              <a:rPr b="1" sz="2800" lang="en-MM">
                <a:solidFill>
                  <a:srgbClr val="000000"/>
                </a:solidFill>
              </a:rPr>
              <a:t>erbs:</a:t>
            </a:r>
            <a:r>
              <a:rPr sz="2800" lang="en-MM">
                <a:solidFill>
                  <a:srgbClr val="000000"/>
                </a:solidFill>
              </a:rPr>
              <a:t> Sprinted, whispered, drifted, zoomed, prowled</a:t>
            </a:r>
            <a:endParaRPr sz="2800" lang="en-MM">
              <a:solidFill>
                <a:srgbClr val="000000"/>
              </a:solidFill>
            </a:endParaRPr>
          </a:p>
          <a:p>
            <a:r>
              <a:rPr sz="2800" lang="en-MM">
                <a:solidFill>
                  <a:srgbClr val="000000"/>
                </a:solidFill>
              </a:rPr>
              <a:t>
</a:t>
            </a:r>
            <a:r>
              <a:rPr b="1" sz="2800" lang="en-GB">
                <a:solidFill>
                  <a:srgbClr val="000000"/>
                </a:solidFill>
              </a:rPr>
              <a:t>•</a:t>
            </a:r>
            <a:r>
              <a:rPr b="1" sz="2800" lang="en-MM">
                <a:solidFill>
                  <a:srgbClr val="000000"/>
                </a:solidFill>
              </a:rPr>
              <a:t>Adverbs:</a:t>
            </a:r>
            <a:r>
              <a:rPr sz="2800" lang="en-MM">
                <a:solidFill>
                  <a:srgbClr val="000000"/>
                </a:solidFill>
              </a:rPr>
              <a:t> Gently, suspiciously, genuinely, courteously 
 </a:t>
            </a:r>
            <a:endParaRPr sz="2800" lang="en-MM">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2024-09-09T08:23:22Z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f56cfff6910642aba3c34cb64d476286</vt:lpwstr>
  </property>
</Properties>
</file>